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media/image9.jpg" ContentType="image/tiff"/>
  <Override PartName="/ppt/notesSlides/notesSlide3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9" r:id="rId1"/>
    <p:sldMasterId id="2147483670" r:id="rId2"/>
    <p:sldMasterId id="2147483684" r:id="rId3"/>
    <p:sldMasterId id="2147483704" r:id="rId4"/>
  </p:sldMasterIdLst>
  <p:notesMasterIdLst>
    <p:notesMasterId r:id="rId22"/>
  </p:notesMasterIdLst>
  <p:handoutMasterIdLst>
    <p:handoutMasterId r:id="rId23"/>
  </p:handoutMasterIdLst>
  <p:sldIdLst>
    <p:sldId id="256" r:id="rId5"/>
    <p:sldId id="631" r:id="rId6"/>
    <p:sldId id="349" r:id="rId7"/>
    <p:sldId id="624" r:id="rId8"/>
    <p:sldId id="628" r:id="rId9"/>
    <p:sldId id="633" r:id="rId10"/>
    <p:sldId id="295" r:id="rId11"/>
    <p:sldId id="632" r:id="rId12"/>
    <p:sldId id="634" r:id="rId13"/>
    <p:sldId id="635" r:id="rId14"/>
    <p:sldId id="290" r:id="rId15"/>
    <p:sldId id="291" r:id="rId16"/>
    <p:sldId id="625" r:id="rId17"/>
    <p:sldId id="626" r:id="rId18"/>
    <p:sldId id="629" r:id="rId19"/>
    <p:sldId id="636" r:id="rId20"/>
    <p:sldId id="611" r:id="rId21"/>
  </p:sldIdLst>
  <p:sldSz cx="12192000" cy="6858000"/>
  <p:notesSz cx="7104063" cy="10234613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32FF"/>
    <a:srgbClr val="00CC66"/>
    <a:srgbClr val="FFFF66"/>
    <a:srgbClr val="094380"/>
    <a:srgbClr val="0A2658"/>
    <a:srgbClr val="00246E"/>
    <a:srgbClr val="001A5E"/>
    <a:srgbClr val="102654"/>
    <a:srgbClr val="001E66"/>
    <a:srgbClr val="406B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213" autoAdjust="0"/>
    <p:restoredTop sz="86449"/>
  </p:normalViewPr>
  <p:slideViewPr>
    <p:cSldViewPr snapToGrid="0">
      <p:cViewPr varScale="1">
        <p:scale>
          <a:sx n="69" d="100"/>
          <a:sy n="69" d="100"/>
        </p:scale>
        <p:origin x="248" y="40"/>
      </p:cViewPr>
      <p:guideLst/>
    </p:cSldViewPr>
  </p:slideViewPr>
  <p:outlineViewPr>
    <p:cViewPr>
      <p:scale>
        <a:sx n="33" d="100"/>
        <a:sy n="33" d="100"/>
      </p:scale>
      <p:origin x="0" y="-172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/>
              <a:t>2020/1/11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6108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69B3F8-FDE1-B34E-9801-22E4A1784CAA}" type="datetimeFigureOut">
              <a:rPr kumimoji="1" lang="zh-CN" altLang="en-US" smtClean="0"/>
              <a:t>2020/1/11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479834-A0D0-EB4E-AD1A-C9E57F443E72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6055715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479834-A0D0-EB4E-AD1A-C9E57F443E72}" type="slidenum">
              <a:rPr kumimoji="1" lang="zh-CN" altLang="en-US" smtClean="0"/>
              <a:t>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829212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77034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TODO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64863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479834-A0D0-EB4E-AD1A-C9E57F443E72}" type="slidenum">
              <a:rPr kumimoji="1" lang="zh-CN" altLang="en-US" smtClean="0"/>
              <a:t>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0024792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479834-A0D0-EB4E-AD1A-C9E57F443E72}" type="slidenum">
              <a:rPr kumimoji="1" lang="zh-CN" altLang="en-US" smtClean="0"/>
              <a:t>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9462594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479834-A0D0-EB4E-AD1A-C9E57F443E72}" type="slidenum">
              <a:rPr kumimoji="1" lang="zh-CN" altLang="en-US" smtClean="0"/>
              <a:t>7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735999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479834-A0D0-EB4E-AD1A-C9E57F443E72}" type="slidenum">
              <a:rPr kumimoji="1" lang="zh-CN" altLang="en-US" smtClean="0"/>
              <a:t>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0419770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TODO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422173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479834-A0D0-EB4E-AD1A-C9E57F443E72}" type="slidenum">
              <a:rPr kumimoji="1" lang="zh-CN" altLang="en-US" smtClean="0"/>
              <a:t>17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6919797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t>2020/1/11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47850"/>
            <a:ext cx="10515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t>2020/1/11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t>2020/1/11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t>2020/1/11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t>2020/1/11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t>2020/1/11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t>2020/1/11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t>2020/1/11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t>2020/1/11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t>2020/1/11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F9736B8A-BAFF-448E-8EDA-3047B074F4A8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02DE3E1F-EADC-4A4B-8550-32955C4FEFD2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40F61A-CFA1-4E38-AAC2-9083E84ABE4A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5B16B6A4-79A4-4E97-B489-5DD4F9DDECC8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FFF21388-EAD6-436E-801D-0E5B8D4764E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E0BE2A-94BA-46CB-B73D-821DAEEFD153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13E141CF-676E-4B96-ADAC-77490E133ED1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A01A123B-2930-41F6-BE4B-497547A3D30F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60AA27-6115-4A93-9CCA-FFC463CDF2C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68300" y="1016000"/>
            <a:ext cx="5615517" cy="568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87018" y="1016000"/>
            <a:ext cx="5617633" cy="568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D336FA14-6549-4623-BCA4-03642A0D30D0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73D62FF6-7693-44AD-A7EA-A3B6E76D55EB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A8B98A-B592-401D-820E-9005E17ADF66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BD02B98A-5723-44DE-8BCE-33170555A199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35005C84-6020-43C8-944A-AD326E61543A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81D268-C43B-415A-8A0C-F3DB472DE548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95246036-ABDF-411E-BCD1-8A01BDD7E451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B1911EFB-75EA-4FAF-98A9-5FE3368054EA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5C2E96-4229-4F3E-B00A-AF764527AD45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47520F20-ED07-463C-8940-DBD55BBEA4B1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D92F21B5-F17A-4E7E-A9DF-4FD43F5BD7B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1AB931-E6D1-408D-B9FB-F9FD14775AD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D793EAAD-D136-462A-AB63-4D755E3F5D36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88DDD497-0B49-4A05-BA93-283B10F78F06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5C3ACA-0AC1-4B90-9F18-906C93570652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412304BE-C4EE-4D43-8C37-9EF3EA74AAC5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0A1576D-F720-43D0-8A21-98A559D87DF9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228270-6B81-4254-A425-B85BF9D01559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9672A499-2A84-428D-92D5-95246D35287D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CC6EDC89-7D66-4511-AC99-AD385A1AD491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A9B1A9-07C9-4E59-B07D-D5482BD89642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947151" y="28576"/>
            <a:ext cx="2857500" cy="66770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68300" y="28576"/>
            <a:ext cx="8375651" cy="66770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004A4078-9209-40DC-B133-430960ADCB91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5CCD93A1-3086-4F6E-8A16-D7488ACE32EB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777D8D-8CE9-41F8-8185-626F8A5AB49E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标题和图示或组织结构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68300" y="28575"/>
            <a:ext cx="11127317" cy="7112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SmartArt 占位符 2"/>
          <p:cNvSpPr>
            <a:spLocks noGrp="1"/>
          </p:cNvSpPr>
          <p:nvPr>
            <p:ph type="dgm" idx="1"/>
          </p:nvPr>
        </p:nvSpPr>
        <p:spPr>
          <a:xfrm>
            <a:off x="368301" y="1016000"/>
            <a:ext cx="11436351" cy="5689600"/>
          </a:xfrm>
        </p:spPr>
        <p:txBody>
          <a:bodyPr/>
          <a:lstStyle/>
          <a:p>
            <a:pPr lvl="0"/>
            <a:endParaRPr lang="zh-CN" altLang="en-US" noProof="0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59510EF2-5CDB-4009-AC6E-BC399AE62EFB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FF118333-F847-4264-8239-3965CCA4A161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5BEA7A-D6F1-449C-B44A-391E3D9270E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68300" y="228600"/>
            <a:ext cx="11127317" cy="762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368301" y="1016000"/>
            <a:ext cx="11436351" cy="5689600"/>
          </a:xfrm>
        </p:spPr>
        <p:txBody>
          <a:bodyPr/>
          <a:lstStyle/>
          <a:p>
            <a:pPr lvl="0"/>
            <a:endParaRPr lang="zh-CN" altLang="en-US" noProof="0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BE33099F-3FD7-40A3-805B-2CD0AC6D6039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4CD1C025-C476-4815-AD87-199A2842B5BD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EF1ACA-003C-4F38-BD79-E6508E316307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标题文本"/>
          <p:cNvSpPr txBox="1">
            <a:spLocks noGrp="1"/>
          </p:cNvSpPr>
          <p:nvPr>
            <p:ph type="title"/>
          </p:nvPr>
        </p:nvSpPr>
        <p:spPr>
          <a:xfrm>
            <a:off x="839789" y="365125"/>
            <a:ext cx="10515601" cy="1325564"/>
          </a:xfrm>
          <a:prstGeom prst="rect">
            <a:avLst/>
          </a:prstGeom>
        </p:spPr>
        <p:txBody>
          <a:bodyPr/>
          <a:lstStyle/>
          <a:p>
            <a:r>
              <a:t>标题文本</a:t>
            </a:r>
          </a:p>
        </p:txBody>
      </p:sp>
      <p:sp>
        <p:nvSpPr>
          <p:cNvPr id="48" name="正文级别 1…"/>
          <p:cNvSpPr txBox="1">
            <a:spLocks noGrp="1"/>
          </p:cNvSpPr>
          <p:nvPr>
            <p:ph type="body" sz="quarter" idx="1"/>
          </p:nvPr>
        </p:nvSpPr>
        <p:spPr>
          <a:xfrm>
            <a:off x="839789" y="1681164"/>
            <a:ext cx="5157788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49" name="文本占位符 4"/>
          <p:cNvSpPr>
            <a:spLocks noGrp="1"/>
          </p:cNvSpPr>
          <p:nvPr>
            <p:ph type="body" sz="quarter" idx="13"/>
          </p:nvPr>
        </p:nvSpPr>
        <p:spPr>
          <a:xfrm>
            <a:off x="6172200" y="1681164"/>
            <a:ext cx="51831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</a:lstStyle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4080282"/>
      </p:ext>
    </p:extLst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标题文本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标题文本</a:t>
            </a:r>
          </a:p>
        </p:txBody>
      </p:sp>
      <p:sp>
        <p:nvSpPr>
          <p:cNvPr id="58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14089779"/>
      </p:ext>
    </p:extLst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23" name="TextBox 5">
            <a:extLst>
              <a:ext uri="{FF2B5EF4-FFF2-40B4-BE49-F238E27FC236}">
                <a16:creationId xmlns:a16="http://schemas.microsoft.com/office/drawing/2014/main" id="{6BD07413-70D8-4714-909C-F9F1B389C557}"/>
              </a:ext>
            </a:extLst>
          </p:cNvPr>
          <p:cNvSpPr txBox="1"/>
          <p:nvPr userDrawn="1"/>
        </p:nvSpPr>
        <p:spPr>
          <a:xfrm>
            <a:off x="2414432" y="504059"/>
            <a:ext cx="7016171" cy="6463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3200">
                <a:solidFill>
                  <a:srgbClr val="595959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 hangingPunct="0"/>
            <a:endParaRPr sz="3600" kern="0" dirty="0">
              <a:solidFill>
                <a:srgbClr val="000000"/>
              </a:solidFill>
            </a:endParaRPr>
          </a:p>
        </p:txBody>
      </p:sp>
      <p:sp>
        <p:nvSpPr>
          <p:cNvPr id="24" name="矩形 5">
            <a:extLst>
              <a:ext uri="{FF2B5EF4-FFF2-40B4-BE49-F238E27FC236}">
                <a16:creationId xmlns:a16="http://schemas.microsoft.com/office/drawing/2014/main" id="{D841C083-5551-452B-9F48-E6D2F78F9DF1}"/>
              </a:ext>
            </a:extLst>
          </p:cNvPr>
          <p:cNvSpPr/>
          <p:nvPr userDrawn="1"/>
        </p:nvSpPr>
        <p:spPr>
          <a:xfrm rot="10800000">
            <a:off x="2002140" y="638774"/>
            <a:ext cx="288033" cy="288033"/>
          </a:xfrm>
          <a:prstGeom prst="rect">
            <a:avLst/>
          </a:prstGeom>
          <a:solidFill>
            <a:srgbClr val="5C307D"/>
          </a:solidFill>
          <a:ln w="12700">
            <a:miter lim="400000"/>
          </a:ln>
        </p:spPr>
        <p:txBody>
          <a:bodyPr lIns="45719" rIns="45719" anchor="ctr"/>
          <a:lstStyle/>
          <a:p>
            <a:pPr algn="ctr" hangingPunct="0">
              <a:defRPr>
                <a:solidFill>
                  <a:srgbClr val="FFFFFF"/>
                </a:solidFill>
              </a:defRPr>
            </a:pPr>
            <a:endParaRPr kern="0">
              <a:solidFill>
                <a:srgbClr val="FFFFFF"/>
              </a:solidFill>
              <a:latin typeface="Calibri"/>
              <a:cs typeface="Calibri"/>
              <a:sym typeface="Calibri"/>
            </a:endParaRPr>
          </a:p>
        </p:txBody>
      </p:sp>
      <p:sp>
        <p:nvSpPr>
          <p:cNvPr id="25" name="矩形 2">
            <a:extLst>
              <a:ext uri="{FF2B5EF4-FFF2-40B4-BE49-F238E27FC236}">
                <a16:creationId xmlns:a16="http://schemas.microsoft.com/office/drawing/2014/main" id="{5486979E-ECA9-4C46-8518-EF2CD5A1F4E7}"/>
              </a:ext>
            </a:extLst>
          </p:cNvPr>
          <p:cNvSpPr/>
          <p:nvPr userDrawn="1"/>
        </p:nvSpPr>
        <p:spPr>
          <a:xfrm>
            <a:off x="1521190" y="1"/>
            <a:ext cx="9146810" cy="45719"/>
          </a:xfrm>
          <a:prstGeom prst="rect">
            <a:avLst/>
          </a:prstGeom>
          <a:solidFill>
            <a:srgbClr val="5C307D"/>
          </a:solidFill>
          <a:ln w="12700">
            <a:miter lim="400000"/>
          </a:ln>
        </p:spPr>
        <p:txBody>
          <a:bodyPr lIns="45719" rIns="45719" anchor="ctr"/>
          <a:lstStyle/>
          <a:p>
            <a:pPr algn="ctr" hangingPunct="0">
              <a:defRPr>
                <a:solidFill>
                  <a:srgbClr val="FFFFFF"/>
                </a:solidFill>
              </a:defRPr>
            </a:pPr>
            <a:endParaRPr kern="0">
              <a:solidFill>
                <a:srgbClr val="FFFFFF"/>
              </a:solidFill>
              <a:latin typeface="Calibri"/>
              <a:cs typeface="Calibri"/>
              <a:sym typeface="Calibri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2F020EC8-3C3A-4562-A1CC-09F110E99F6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15764" y="179447"/>
            <a:ext cx="811167" cy="970942"/>
          </a:xfrm>
          <a:prstGeom prst="rect">
            <a:avLst/>
          </a:prstGeom>
        </p:spPr>
      </p:pic>
      <p:sp>
        <p:nvSpPr>
          <p:cNvPr id="27" name="矩形 9">
            <a:extLst>
              <a:ext uri="{FF2B5EF4-FFF2-40B4-BE49-F238E27FC236}">
                <a16:creationId xmlns:a16="http://schemas.microsoft.com/office/drawing/2014/main" id="{C7AC10C0-6F3C-495C-A698-2676BF8641E7}"/>
              </a:ext>
            </a:extLst>
          </p:cNvPr>
          <p:cNvSpPr/>
          <p:nvPr userDrawn="1"/>
        </p:nvSpPr>
        <p:spPr>
          <a:xfrm>
            <a:off x="1521190" y="6640831"/>
            <a:ext cx="9146810" cy="217170"/>
          </a:xfrm>
          <a:prstGeom prst="rect">
            <a:avLst/>
          </a:prstGeom>
          <a:solidFill>
            <a:srgbClr val="5C307D"/>
          </a:solidFill>
          <a:ln w="12700">
            <a:miter lim="400000"/>
          </a:ln>
        </p:spPr>
        <p:txBody>
          <a:bodyPr lIns="45719" rIns="45719" anchor="ctr"/>
          <a:lstStyle/>
          <a:p>
            <a:pPr algn="ctr" hangingPunct="0">
              <a:defRPr>
                <a:solidFill>
                  <a:srgbClr val="FFFFFF"/>
                </a:solidFill>
              </a:defRPr>
            </a:pPr>
            <a:endParaRPr kern="0">
              <a:solidFill>
                <a:srgbClr val="FFFFFF"/>
              </a:solidFill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60276176"/>
      </p:ext>
    </p:extLst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标题文本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标题文本</a:t>
            </a:r>
          </a:p>
        </p:txBody>
      </p:sp>
      <p:sp>
        <p:nvSpPr>
          <p:cNvPr id="73" name="正文级别 1…"/>
          <p:cNvSpPr txBox="1">
            <a:spLocks noGrp="1"/>
          </p:cNvSpPr>
          <p:nvPr>
            <p:ph type="body" sz="half" idx="1"/>
          </p:nvPr>
        </p:nvSpPr>
        <p:spPr>
          <a:xfrm>
            <a:off x="5183189" y="987425"/>
            <a:ext cx="6172201" cy="4873626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74" name="文本占位符 3"/>
          <p:cNvSpPr>
            <a:spLocks noGrp="1"/>
          </p:cNvSpPr>
          <p:nvPr>
            <p:ph type="body" sz="quarter" idx="13"/>
          </p:nvPr>
        </p:nvSpPr>
        <p:spPr>
          <a:xfrm>
            <a:off x="839787" y="2057400"/>
            <a:ext cx="3932240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</a:lstStyle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75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00478323"/>
      </p:ext>
    </p:extLst>
  </p:cSld>
  <p:clrMapOvr>
    <a:masterClrMapping/>
  </p:clrMapOvr>
  <p:transition spd="med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标题文本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标题文本</a:t>
            </a:r>
          </a:p>
        </p:txBody>
      </p:sp>
      <p:sp>
        <p:nvSpPr>
          <p:cNvPr id="83" name="图片占位符 2"/>
          <p:cNvSpPr>
            <a:spLocks noGrp="1"/>
          </p:cNvSpPr>
          <p:nvPr>
            <p:ph type="pic" sz="half" idx="13"/>
          </p:nvPr>
        </p:nvSpPr>
        <p:spPr>
          <a:xfrm>
            <a:off x="5183189" y="987425"/>
            <a:ext cx="6172201" cy="4873626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正文级别 1…"/>
          <p:cNvSpPr txBox="1">
            <a:spLocks noGrp="1"/>
          </p:cNvSpPr>
          <p:nvPr>
            <p:ph type="body" sz="quarter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85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52939841"/>
      </p:ext>
    </p:extLst>
  </p:cSld>
  <p:clrMapOvr>
    <a:masterClrMapping/>
  </p:clrMapOvr>
  <p:transition spd="med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标题文本"/>
          <p:cNvSpPr txBox="1">
            <a:spLocks noGrp="1"/>
          </p:cNvSpPr>
          <p:nvPr>
            <p:ph type="title"/>
          </p:nvPr>
        </p:nvSpPr>
        <p:spPr>
          <a:xfrm>
            <a:off x="6543676" y="365125"/>
            <a:ext cx="1971675" cy="5811838"/>
          </a:xfrm>
          <a:prstGeom prst="rect">
            <a:avLst/>
          </a:prstGeom>
        </p:spPr>
        <p:txBody>
          <a:bodyPr/>
          <a:lstStyle/>
          <a:p>
            <a:r>
              <a:t>标题文本</a:t>
            </a:r>
          </a:p>
        </p:txBody>
      </p:sp>
      <p:sp>
        <p:nvSpPr>
          <p:cNvPr id="102" name="正文级别 1…"/>
          <p:cNvSpPr txBox="1">
            <a:spLocks noGrp="1"/>
          </p:cNvSpPr>
          <p:nvPr>
            <p:ph type="body" idx="1"/>
          </p:nvPr>
        </p:nvSpPr>
        <p:spPr>
          <a:xfrm>
            <a:off x="628650" y="365125"/>
            <a:ext cx="5762628" cy="5811838"/>
          </a:xfrm>
          <a:prstGeom prst="rect">
            <a:avLst/>
          </a:prstGeom>
        </p:spPr>
        <p:txBody>
          <a:bodyPr/>
          <a:lstStyle/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103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60893895"/>
      </p:ext>
    </p:extLst>
  </p:cSld>
  <p:clrMapOvr>
    <a:masterClrMapping/>
  </p:clrMapOvr>
  <p:transition spd="med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8DFB158B-20FB-1242-BD2C-100951E7B4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480303178"/>
      </p:ext>
    </p:extLst>
  </p:cSld>
  <p:clrMapOvr>
    <a:masterClrMapping/>
  </p:clrMapOvr>
  <p:transition spd="med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标题文本"/>
          <p:cNvSpPr txBox="1">
            <a:spLocks noGrp="1"/>
          </p:cNvSpPr>
          <p:nvPr>
            <p:ph type="title"/>
          </p:nvPr>
        </p:nvSpPr>
        <p:spPr>
          <a:xfrm>
            <a:off x="839789" y="365125"/>
            <a:ext cx="10515601" cy="1325564"/>
          </a:xfrm>
          <a:prstGeom prst="rect">
            <a:avLst/>
          </a:prstGeom>
        </p:spPr>
        <p:txBody>
          <a:bodyPr/>
          <a:lstStyle/>
          <a:p>
            <a:r>
              <a:t>标题文本</a:t>
            </a:r>
          </a:p>
        </p:txBody>
      </p:sp>
      <p:sp>
        <p:nvSpPr>
          <p:cNvPr id="48" name="正文级别 1…"/>
          <p:cNvSpPr txBox="1">
            <a:spLocks noGrp="1"/>
          </p:cNvSpPr>
          <p:nvPr>
            <p:ph type="body" sz="quarter" idx="1"/>
          </p:nvPr>
        </p:nvSpPr>
        <p:spPr>
          <a:xfrm>
            <a:off x="839789" y="1681164"/>
            <a:ext cx="5157788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49" name="文本占位符 4"/>
          <p:cNvSpPr>
            <a:spLocks noGrp="1"/>
          </p:cNvSpPr>
          <p:nvPr>
            <p:ph type="body" sz="quarter" idx="13"/>
          </p:nvPr>
        </p:nvSpPr>
        <p:spPr>
          <a:xfrm>
            <a:off x="6172200" y="1681164"/>
            <a:ext cx="51831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</a:lstStyle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37247509"/>
      </p:ext>
    </p:extLst>
  </p:cSld>
  <p:clrMapOvr>
    <a:masterClrMapping/>
  </p:clrMapOvr>
  <p:transition spd="med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标题文本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标题文本</a:t>
            </a:r>
          </a:p>
        </p:txBody>
      </p:sp>
      <p:sp>
        <p:nvSpPr>
          <p:cNvPr id="58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52108801"/>
      </p:ext>
    </p:extLst>
  </p:cSld>
  <p:clrMapOvr>
    <a:masterClrMapping/>
  </p:clrMapOvr>
  <p:transition spd="med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8DFB158B-20FB-1242-BD2C-100951E7B4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950986032"/>
      </p:ext>
    </p:extLst>
  </p:cSld>
  <p:clrMapOvr>
    <a:masterClrMapping/>
  </p:clrMapOvr>
  <p:transition spd="med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标题文本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标题文本</a:t>
            </a:r>
          </a:p>
        </p:txBody>
      </p:sp>
      <p:sp>
        <p:nvSpPr>
          <p:cNvPr id="73" name="正文级别 1…"/>
          <p:cNvSpPr txBox="1">
            <a:spLocks noGrp="1"/>
          </p:cNvSpPr>
          <p:nvPr>
            <p:ph type="body" sz="half" idx="1"/>
          </p:nvPr>
        </p:nvSpPr>
        <p:spPr>
          <a:xfrm>
            <a:off x="5183189" y="987425"/>
            <a:ext cx="6172201" cy="4873626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74" name="文本占位符 3"/>
          <p:cNvSpPr>
            <a:spLocks noGrp="1"/>
          </p:cNvSpPr>
          <p:nvPr>
            <p:ph type="body" sz="quarter" idx="13"/>
          </p:nvPr>
        </p:nvSpPr>
        <p:spPr>
          <a:xfrm>
            <a:off x="839787" y="2057400"/>
            <a:ext cx="3932240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</a:lstStyle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75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8276178"/>
      </p:ext>
    </p:extLst>
  </p:cSld>
  <p:clrMapOvr>
    <a:masterClrMapping/>
  </p:clrMapOvr>
  <p:transition spd="med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标题文本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标题文本</a:t>
            </a:r>
          </a:p>
        </p:txBody>
      </p:sp>
      <p:sp>
        <p:nvSpPr>
          <p:cNvPr id="83" name="图片占位符 2"/>
          <p:cNvSpPr>
            <a:spLocks noGrp="1"/>
          </p:cNvSpPr>
          <p:nvPr>
            <p:ph type="pic" sz="half" idx="13"/>
          </p:nvPr>
        </p:nvSpPr>
        <p:spPr>
          <a:xfrm>
            <a:off x="5183189" y="987425"/>
            <a:ext cx="6172201" cy="4873626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正文级别 1…"/>
          <p:cNvSpPr txBox="1">
            <a:spLocks noGrp="1"/>
          </p:cNvSpPr>
          <p:nvPr>
            <p:ph type="body" sz="quarter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85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09510019"/>
      </p:ext>
    </p:extLst>
  </p:cSld>
  <p:clrMapOvr>
    <a:masterClrMapping/>
  </p:clrMapOvr>
  <p:transition spd="med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标题文本"/>
          <p:cNvSpPr txBox="1">
            <a:spLocks noGrp="1"/>
          </p:cNvSpPr>
          <p:nvPr>
            <p:ph type="title"/>
          </p:nvPr>
        </p:nvSpPr>
        <p:spPr>
          <a:xfrm>
            <a:off x="6543676" y="365125"/>
            <a:ext cx="1971675" cy="5811838"/>
          </a:xfrm>
          <a:prstGeom prst="rect">
            <a:avLst/>
          </a:prstGeom>
        </p:spPr>
        <p:txBody>
          <a:bodyPr/>
          <a:lstStyle/>
          <a:p>
            <a:r>
              <a:t>标题文本</a:t>
            </a:r>
          </a:p>
        </p:txBody>
      </p:sp>
      <p:sp>
        <p:nvSpPr>
          <p:cNvPr id="102" name="正文级别 1…"/>
          <p:cNvSpPr txBox="1">
            <a:spLocks noGrp="1"/>
          </p:cNvSpPr>
          <p:nvPr>
            <p:ph type="body" idx="1"/>
          </p:nvPr>
        </p:nvSpPr>
        <p:spPr>
          <a:xfrm>
            <a:off x="628650" y="365125"/>
            <a:ext cx="5762628" cy="5811838"/>
          </a:xfrm>
          <a:prstGeom prst="rect">
            <a:avLst/>
          </a:prstGeom>
        </p:spPr>
        <p:txBody>
          <a:bodyPr/>
          <a:lstStyle/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103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73937041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7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3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5.xml"/><Relationship Id="rId4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A265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10385425" y="5986145"/>
            <a:ext cx="1445895" cy="55499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8843010" y="5985828"/>
            <a:ext cx="1542415" cy="645795"/>
          </a:xfrm>
          <a:prstGeom prst="rect">
            <a:avLst/>
          </a:prstGeom>
        </p:spPr>
      </p:pic>
      <p:sp>
        <p:nvSpPr>
          <p:cNvPr id="20" name="圆角矩形 19"/>
          <p:cNvSpPr/>
          <p:nvPr userDrawn="1"/>
        </p:nvSpPr>
        <p:spPr>
          <a:xfrm>
            <a:off x="3576955" y="797560"/>
            <a:ext cx="5037455" cy="36000"/>
          </a:xfrm>
          <a:prstGeom prst="roundRect">
            <a:avLst/>
          </a:prstGeom>
          <a:gradFill>
            <a:gsLst>
              <a:gs pos="0">
                <a:srgbClr val="0A2658"/>
              </a:gs>
              <a:gs pos="51000">
                <a:schemeClr val="accent1">
                  <a:lumMod val="45000"/>
                  <a:lumOff val="55000"/>
                </a:schemeClr>
              </a:gs>
              <a:gs pos="100000">
                <a:srgbClr val="0A2658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v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7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7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7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7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7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7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7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7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7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4">
            <a:extLst>
              <a:ext uri="{FF2B5EF4-FFF2-40B4-BE49-F238E27FC236}">
                <a16:creationId xmlns:a16="http://schemas.microsoft.com/office/drawing/2014/main" id="{BA408F46-73D4-49AF-9ADC-808EBCF7B306}"/>
              </a:ext>
            </a:extLst>
          </p:cNvPr>
          <p:cNvSpPr>
            <a:spLocks/>
          </p:cNvSpPr>
          <p:nvPr/>
        </p:nvSpPr>
        <p:spPr bwMode="auto">
          <a:xfrm>
            <a:off x="406400" y="990601"/>
            <a:ext cx="11455400" cy="55563"/>
          </a:xfrm>
          <a:custGeom>
            <a:avLst/>
            <a:gdLst>
              <a:gd name="T0" fmla="*/ 0 w 1000"/>
              <a:gd name="T1" fmla="*/ 0 h 1000"/>
              <a:gd name="T2" fmla="*/ 2147483646 w 1000"/>
              <a:gd name="T3" fmla="*/ 0 h 1000"/>
              <a:gd name="T4" fmla="*/ 2147483646 w 1000"/>
              <a:gd name="T5" fmla="*/ 2147483646 h 1000"/>
              <a:gd name="T6" fmla="*/ 0 w 1000"/>
              <a:gd name="T7" fmla="*/ 2147483646 h 1000"/>
              <a:gd name="T8" fmla="*/ 0 w 1000"/>
              <a:gd name="T9" fmla="*/ 0 h 1000"/>
              <a:gd name="T10" fmla="*/ 0 w 1000"/>
              <a:gd name="T11" fmla="*/ 0 h 1000"/>
              <a:gd name="T12" fmla="*/ 2147483646 w 1000"/>
              <a:gd name="T13" fmla="*/ 0 h 100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585" y="0"/>
                </a:lnTo>
                <a:lnTo>
                  <a:pt x="585" y="1000"/>
                </a:lnTo>
                <a:lnTo>
                  <a:pt x="0" y="1000"/>
                </a:lnTo>
                <a:lnTo>
                  <a:pt x="0" y="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 cmpd="sng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id="{FECE9351-397F-4818-BC6E-B6F271FEB74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68300" y="228600"/>
            <a:ext cx="11127317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8436" name="Rectangle 3">
            <a:extLst>
              <a:ext uri="{FF2B5EF4-FFF2-40B4-BE49-F238E27FC236}">
                <a16:creationId xmlns:a16="http://schemas.microsoft.com/office/drawing/2014/main" id="{8F717568-F43C-4AD8-B0D9-FA289194F7E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368301" y="1016000"/>
            <a:ext cx="11436351" cy="568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8437" name="Rectangle 7">
            <a:extLst>
              <a:ext uri="{FF2B5EF4-FFF2-40B4-BE49-F238E27FC236}">
                <a16:creationId xmlns:a16="http://schemas.microsoft.com/office/drawing/2014/main" id="{034039A2-596D-4FEA-82A7-16051AE9DC7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solidFill>
                  <a:srgbClr val="000000"/>
                </a:solidFill>
                <a:latin typeface="Times New Roman" pitchFamily="18" charset="0"/>
                <a:ea typeface="宋体" pitchFamily="2" charset="-122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18438" name="Rectangle 8">
            <a:extLst>
              <a:ext uri="{FF2B5EF4-FFF2-40B4-BE49-F238E27FC236}">
                <a16:creationId xmlns:a16="http://schemas.microsoft.com/office/drawing/2014/main" id="{5600A2E9-809F-4CFB-AE56-02AC06528C4E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641600" cy="4762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1EBA9F7-AB30-4254-A71D-25753F60A5FB}" type="slidenum">
              <a:rPr lang="en-US" altLang="zh-CN"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CN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989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  <p:sldLayoutId id="2147483683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CC0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CC0000"/>
          </a:solidFill>
          <a:latin typeface="黑体" pitchFamily="49" charset="-122"/>
          <a:ea typeface="黑体" pitchFamily="49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CC0000"/>
          </a:solidFill>
          <a:latin typeface="黑体" pitchFamily="49" charset="-122"/>
          <a:ea typeface="黑体" pitchFamily="49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CC0000"/>
          </a:solidFill>
          <a:latin typeface="黑体" pitchFamily="49" charset="-122"/>
          <a:ea typeface="黑体" pitchFamily="49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CC0000"/>
          </a:solidFill>
          <a:latin typeface="黑体" pitchFamily="49" charset="-122"/>
          <a:ea typeface="黑体" pitchFamily="49" charset="-122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CC0000"/>
          </a:solidFill>
          <a:latin typeface="黑体" pitchFamily="49" charset="-122"/>
          <a:ea typeface="黑体" pitchFamily="49" charset="-122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CC0000"/>
          </a:solidFill>
          <a:latin typeface="黑体" pitchFamily="49" charset="-122"/>
          <a:ea typeface="黑体" pitchFamily="49" charset="-122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CC0000"/>
          </a:solidFill>
          <a:latin typeface="黑体" pitchFamily="49" charset="-122"/>
          <a:ea typeface="黑体" pitchFamily="49" charset="-122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CC0000"/>
          </a:solidFill>
          <a:latin typeface="黑体" pitchFamily="49" charset="-122"/>
          <a:ea typeface="黑体" pitchFamily="49" charset="-122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o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n"/>
        <a:defRPr sz="2600">
          <a:solidFill>
            <a:schemeClr val="tx1"/>
          </a:solidFill>
          <a:latin typeface="+mn-lt"/>
          <a:ea typeface="+mn-ea"/>
        </a:defRPr>
      </a:lvl2pPr>
      <a:lvl3pPr marL="1304925" indent="-39528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o"/>
        <a:defRPr sz="2300">
          <a:solidFill>
            <a:schemeClr val="tx1"/>
          </a:solidFill>
          <a:latin typeface="+mn-lt"/>
          <a:ea typeface="+mn-ea"/>
        </a:defRPr>
      </a:lvl3pPr>
      <a:lvl4pPr marL="1693863" indent="-3873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  <a:ea typeface="+mn-ea"/>
        </a:defRPr>
      </a:lvl4pPr>
      <a:lvl5pPr marL="2093913" indent="-398463" algn="l" rtl="0" eaLnBrk="0" fontAlgn="base" hangingPunct="0">
        <a:spcBef>
          <a:spcPct val="25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5pPr>
      <a:lvl6pPr marL="2551113" indent="-398463" algn="l" rtl="0" eaLnBrk="0" fontAlgn="base" hangingPunct="0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6pPr>
      <a:lvl7pPr marL="3008313" indent="-398463" algn="l" rtl="0" eaLnBrk="0" fontAlgn="base" hangingPunct="0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7pPr>
      <a:lvl8pPr marL="3465513" indent="-398463" algn="l" rtl="0" eaLnBrk="0" fontAlgn="base" hangingPunct="0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8pPr>
      <a:lvl9pPr marL="3922713" indent="-398463" algn="l" rtl="0" eaLnBrk="0" fontAlgn="base" hangingPunct="0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FF"/>
            </a:gs>
            <a:gs pos="46000">
              <a:srgbClr val="F2F2F2"/>
            </a:gs>
            <a:gs pos="100000">
              <a:srgbClr val="D9D9D9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文本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标题文本</a:t>
            </a:r>
          </a:p>
        </p:txBody>
      </p:sp>
      <p:sp>
        <p:nvSpPr>
          <p:cNvPr id="3" name="正文级别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4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073920" y="6400416"/>
            <a:ext cx="279882" cy="276999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853142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703" r:id="rId3"/>
    <p:sldLayoutId id="2147483688" r:id="rId4"/>
    <p:sldLayoutId id="2147483689" r:id="rId5"/>
    <p:sldLayoutId id="2147483690" r:id="rId6"/>
    <p:sldLayoutId id="2147483711" r:id="rId7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FF"/>
            </a:gs>
            <a:gs pos="46000">
              <a:srgbClr val="F2F2F2"/>
            </a:gs>
            <a:gs pos="100000">
              <a:srgbClr val="D9D9D9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文本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标题文本</a:t>
            </a:r>
          </a:p>
        </p:txBody>
      </p:sp>
      <p:sp>
        <p:nvSpPr>
          <p:cNvPr id="3" name="正文级别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4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073920" y="6400416"/>
            <a:ext cx="279882" cy="276999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95149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6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3.emf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7.png"/><Relationship Id="rId5" Type="http://schemas.openxmlformats.org/officeDocument/2006/relationships/image" Target="../media/image6.jpg"/><Relationship Id="rId4" Type="http://schemas.openxmlformats.org/officeDocument/2006/relationships/image" Target="../media/image5.jpg"/><Relationship Id="rId9" Type="http://schemas.openxmlformats.org/officeDocument/2006/relationships/image" Target="../media/image10.tif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6.xml"/><Relationship Id="rId1" Type="http://schemas.openxmlformats.org/officeDocument/2006/relationships/themeOverride" Target="../theme/themeOverrid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19.jpeg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矩形 10"/>
          <p:cNvSpPr/>
          <p:nvPr/>
        </p:nvSpPr>
        <p:spPr>
          <a:xfrm>
            <a:off x="1523999" y="256719"/>
            <a:ext cx="9144000" cy="3654675"/>
          </a:xfrm>
          <a:prstGeom prst="rect">
            <a:avLst/>
          </a:prstGeom>
          <a:solidFill>
            <a:srgbClr val="5C307D"/>
          </a:solidFill>
          <a:ln w="12700">
            <a:miter lim="400000"/>
          </a:ln>
        </p:spPr>
        <p:txBody>
          <a:bodyPr lIns="45719" rIns="45719" anchor="ctr"/>
          <a:lstStyle/>
          <a:p>
            <a:pPr algn="ctr" hangingPunct="0">
              <a:defRPr>
                <a:solidFill>
                  <a:srgbClr val="FFFFFF"/>
                </a:solidFill>
              </a:defRPr>
            </a:pPr>
            <a:endParaRPr kern="0">
              <a:solidFill>
                <a:srgbClr val="FFFFFF"/>
              </a:solidFill>
              <a:latin typeface="Calibri"/>
              <a:cs typeface="Calibri"/>
              <a:sym typeface="Calibri"/>
            </a:endParaRPr>
          </a:p>
        </p:txBody>
      </p:sp>
      <p:sp>
        <p:nvSpPr>
          <p:cNvPr id="113" name="TextBox 89"/>
          <p:cNvSpPr txBox="1"/>
          <p:nvPr/>
        </p:nvSpPr>
        <p:spPr>
          <a:xfrm>
            <a:off x="8150980" y="2867412"/>
            <a:ext cx="1996629" cy="4001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2400">
                <a:solidFill>
                  <a:srgbClr val="404040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 algn="r" hangingPunct="0"/>
            <a:r>
              <a:rPr lang="en-US" altLang="zh-CN" sz="2000" kern="0" dirty="0">
                <a:solidFill>
                  <a:srgbClr val="FFFFFF"/>
                </a:solidFill>
                <a:latin typeface="Hiragino Sans GB W3" panose="020B0300000000000000" pitchFamily="34" charset="-128"/>
                <a:ea typeface="Hiragino Sans GB W3" panose="020B0300000000000000" pitchFamily="34" charset="-128"/>
              </a:rPr>
              <a:t>AI Time </a:t>
            </a:r>
            <a:r>
              <a:rPr lang="zh-CN" altLang="en-US" sz="2000" kern="0" dirty="0">
                <a:solidFill>
                  <a:srgbClr val="FFFFFF"/>
                </a:solidFill>
                <a:latin typeface="Hiragino Sans GB W3" panose="020B0300000000000000" pitchFamily="34" charset="-128"/>
                <a:ea typeface="Hiragino Sans GB W3" panose="020B0300000000000000" pitchFamily="34" charset="-128"/>
              </a:rPr>
              <a:t>第十期</a:t>
            </a:r>
            <a:endParaRPr sz="2000" kern="0" dirty="0">
              <a:solidFill>
                <a:srgbClr val="FFFFFF"/>
              </a:solidFill>
            </a:endParaRPr>
          </a:p>
        </p:txBody>
      </p:sp>
      <p:sp>
        <p:nvSpPr>
          <p:cNvPr id="114" name="直接连接符 3"/>
          <p:cNvSpPr/>
          <p:nvPr/>
        </p:nvSpPr>
        <p:spPr>
          <a:xfrm>
            <a:off x="8074692" y="2821600"/>
            <a:ext cx="1813955" cy="1"/>
          </a:xfrm>
          <a:prstGeom prst="line">
            <a:avLst/>
          </a:prstGeom>
          <a:ln w="6350">
            <a:solidFill>
              <a:schemeClr val="bg1"/>
            </a:solidFill>
            <a:miter/>
          </a:ln>
        </p:spPr>
        <p:txBody>
          <a:bodyPr lIns="45719" rIns="45719"/>
          <a:lstStyle/>
          <a:p>
            <a:pPr hangingPunct="0"/>
            <a:endParaRPr kern="0">
              <a:solidFill>
                <a:srgbClr val="000000"/>
              </a:solidFill>
              <a:latin typeface="Calibri"/>
              <a:cs typeface="Calibri"/>
              <a:sym typeface="Calibri"/>
            </a:endParaRPr>
          </a:p>
        </p:txBody>
      </p:sp>
      <p:sp>
        <p:nvSpPr>
          <p:cNvPr id="115" name="TextBox 5"/>
          <p:cNvSpPr txBox="1"/>
          <p:nvPr/>
        </p:nvSpPr>
        <p:spPr>
          <a:xfrm>
            <a:off x="3140943" y="2010913"/>
            <a:ext cx="5241057" cy="5847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 hangingPunct="0"/>
            <a:r>
              <a:rPr lang="zh-CN" altLang="en-US" sz="3200" b="1" kern="0" dirty="0">
                <a:solidFill>
                  <a:srgbClr val="FFFFFF"/>
                </a:solidFill>
                <a:latin typeface="Hiragino Sans GB W3" panose="020B0300000000000000" pitchFamily="34" charset="-128"/>
                <a:ea typeface="Hiragino Sans GB W3" panose="020B0300000000000000" pitchFamily="34" charset="-128"/>
                <a:cs typeface="Calibri"/>
                <a:sym typeface="Calibri"/>
              </a:rPr>
              <a:t>论道</a:t>
            </a:r>
            <a:r>
              <a:rPr lang="en-US" altLang="zh-CN" sz="3200" b="1" kern="0" dirty="0">
                <a:solidFill>
                  <a:srgbClr val="FFFFFF"/>
                </a:solidFill>
                <a:latin typeface="Hiragino Sans GB W3" panose="020B0300000000000000" pitchFamily="34" charset="-128"/>
                <a:ea typeface="Hiragino Sans GB W3" panose="020B0300000000000000" pitchFamily="34" charset="-128"/>
                <a:cs typeface="Calibri"/>
                <a:sym typeface="Calibri"/>
              </a:rPr>
              <a:t>AI:</a:t>
            </a:r>
            <a:r>
              <a:rPr lang="zh-CN" altLang="en-US" sz="3200" b="1" kern="0" dirty="0">
                <a:solidFill>
                  <a:srgbClr val="FFFFFF"/>
                </a:solidFill>
                <a:latin typeface="Hiragino Sans GB W3" panose="020B0300000000000000" pitchFamily="34" charset="-128"/>
                <a:ea typeface="Hiragino Sans GB W3" panose="020B0300000000000000" pitchFamily="34" charset="-128"/>
                <a:cs typeface="Calibri"/>
                <a:sym typeface="Calibri"/>
              </a:rPr>
              <a:t> </a:t>
            </a:r>
            <a:r>
              <a:rPr lang="zh-CN" altLang="en-US" sz="3200" b="1" kern="0" dirty="0">
                <a:solidFill>
                  <a:srgbClr val="FFC000"/>
                </a:solidFill>
                <a:cs typeface="Calibri"/>
                <a:sym typeface="Calibri"/>
              </a:rPr>
              <a:t>认知智能的能与不能</a:t>
            </a:r>
          </a:p>
        </p:txBody>
      </p:sp>
      <p:grpSp>
        <p:nvGrpSpPr>
          <p:cNvPr id="121" name="组合 27"/>
          <p:cNvGrpSpPr/>
          <p:nvPr/>
        </p:nvGrpSpPr>
        <p:grpSpPr>
          <a:xfrm>
            <a:off x="1524000" y="3779988"/>
            <a:ext cx="9144001" cy="56737"/>
            <a:chOff x="0" y="0"/>
            <a:chExt cx="9143999" cy="56735"/>
          </a:xfrm>
        </p:grpSpPr>
        <p:sp>
          <p:nvSpPr>
            <p:cNvPr id="119" name="矩形 28"/>
            <p:cNvSpPr/>
            <p:nvPr/>
          </p:nvSpPr>
          <p:spPr>
            <a:xfrm>
              <a:off x="-1" y="0"/>
              <a:ext cx="6015792" cy="56613"/>
            </a:xfrm>
            <a:prstGeom prst="rect">
              <a:avLst/>
            </a:prstGeom>
            <a:solidFill>
              <a:srgbClr val="BFBFB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hangingPunct="0">
                <a:defRPr>
                  <a:solidFill>
                    <a:srgbClr val="FFFFFF"/>
                  </a:solidFill>
                </a:defRPr>
              </a:pPr>
              <a:endParaRPr kern="0">
                <a:solidFill>
                  <a:srgbClr val="FFFFFF"/>
                </a:solidFill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120" name="矩形 29"/>
            <p:cNvSpPr/>
            <p:nvPr/>
          </p:nvSpPr>
          <p:spPr>
            <a:xfrm>
              <a:off x="6073588" y="123"/>
              <a:ext cx="3070412" cy="56613"/>
            </a:xfrm>
            <a:prstGeom prst="rect">
              <a:avLst/>
            </a:prstGeom>
            <a:solidFill>
              <a:srgbClr val="5C307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hangingPunct="0">
                <a:defRPr>
                  <a:solidFill>
                    <a:srgbClr val="FFFFFF"/>
                  </a:solidFill>
                </a:defRPr>
              </a:pPr>
              <a:endParaRPr kern="0">
                <a:solidFill>
                  <a:srgbClr val="FFFFFF"/>
                </a:solidFill>
                <a:latin typeface="Calibri"/>
                <a:cs typeface="Calibri"/>
                <a:sym typeface="Calibri"/>
              </a:endParaRPr>
            </a:p>
          </p:txBody>
        </p:sp>
      </p:grpSp>
      <p:pic>
        <p:nvPicPr>
          <p:cNvPr id="2" name="图片 1">
            <a:extLst>
              <a:ext uri="{FF2B5EF4-FFF2-40B4-BE49-F238E27FC236}">
                <a16:creationId xmlns:a16="http://schemas.microsoft.com/office/drawing/2014/main" id="{0F08BE0D-9350-2E40-BAB7-E8ACE3CF98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7061" y="256719"/>
            <a:ext cx="906447" cy="906447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632139" y="5660054"/>
            <a:ext cx="9035860" cy="10618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" altLang="zh-CN" sz="1400" dirty="0"/>
              <a:t>AI Time</a:t>
            </a:r>
            <a:r>
              <a:rPr lang="zh-CN" altLang="en-US" sz="1400" dirty="0"/>
              <a:t>是一群关注人工智能发展，并有思想情怀的青年人创办的圈子。</a:t>
            </a:r>
            <a:r>
              <a:rPr lang="en" altLang="zh-CN" sz="1400" dirty="0"/>
              <a:t>AI Time</a:t>
            </a:r>
            <a:r>
              <a:rPr lang="zh-CN" altLang="en-US" sz="1400" dirty="0"/>
              <a:t>旨在发扬科学思辨精神，邀请各界人士对人工智能理论、算法、场景、应用的本质问题进行探索，加强思想碰撞，打造成为北京乃至全国知识分享的聚集地。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DCDAAC24-CE0A-A449-A8B2-B45D4D761CF8}"/>
              </a:ext>
            </a:extLst>
          </p:cNvPr>
          <p:cNvSpPr/>
          <p:nvPr/>
        </p:nvSpPr>
        <p:spPr>
          <a:xfrm>
            <a:off x="1523999" y="4105681"/>
            <a:ext cx="6858001" cy="143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latin typeface="+mn-ea"/>
              </a:rPr>
              <a:t>本期</a:t>
            </a:r>
            <a:r>
              <a:rPr lang="en" altLang="zh-CN" sz="2000" dirty="0">
                <a:latin typeface="+mn-ea"/>
              </a:rPr>
              <a:t>Contributors</a:t>
            </a:r>
            <a:r>
              <a:rPr lang="en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: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" altLang="zh-CN" sz="2000" dirty="0">
                <a:latin typeface="+mn-ea"/>
              </a:rPr>
              <a:t>AI Time</a:t>
            </a:r>
            <a:endParaRPr lang="en-US" altLang="zh-CN" sz="2000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latin typeface="Heiti SC Medium" pitchFamily="2" charset="-128"/>
                <a:ea typeface="Heiti SC Medium" pitchFamily="2" charset="-128"/>
              </a:rPr>
              <a:t>                                    </a:t>
            </a:r>
            <a:r>
              <a:rPr lang="zh-CN" altLang="en-US" sz="2000" dirty="0">
                <a:latin typeface="+mn-ea"/>
              </a:rPr>
              <a:t>清华</a:t>
            </a:r>
            <a:r>
              <a:rPr lang="en-US" altLang="zh-CN" sz="2000" dirty="0">
                <a:latin typeface="+mn-ea"/>
              </a:rPr>
              <a:t>-</a:t>
            </a:r>
            <a:r>
              <a:rPr lang="zh-CN" altLang="en-US" sz="2000" dirty="0">
                <a:latin typeface="+mn-ea"/>
              </a:rPr>
              <a:t>中国工程院知识智能联合研究中心</a:t>
            </a:r>
            <a:endParaRPr lang="en-US" altLang="zh-CN" sz="2000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1600" dirty="0">
                <a:latin typeface="微软雅黑" panose="020B0503020204020204" pitchFamily="34" charset="-122"/>
                <a:ea typeface="Heiti SC Medium" pitchFamily="2" charset="-128"/>
              </a:rPr>
              <a:t>		     </a:t>
            </a:r>
            <a:r>
              <a:rPr lang="zh-CN" altLang="en-US" sz="2000" dirty="0">
                <a:latin typeface="+mn-ea"/>
              </a:rPr>
              <a:t>清华大学人工智能研究院</a:t>
            </a:r>
            <a:endParaRPr lang="en-US" altLang="zh-CN" sz="2000" dirty="0">
              <a:latin typeface="+mn-ea"/>
            </a:endParaRP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534DF39C-1B3A-1A4D-A82F-8325BC342ECA}"/>
              </a:ext>
            </a:extLst>
          </p:cNvPr>
          <p:cNvSpPr/>
          <p:nvPr/>
        </p:nvSpPr>
        <p:spPr>
          <a:xfrm>
            <a:off x="1521190" y="1"/>
            <a:ext cx="9146810" cy="45719"/>
          </a:xfrm>
          <a:prstGeom prst="rect">
            <a:avLst/>
          </a:prstGeom>
          <a:solidFill>
            <a:srgbClr val="5C307D"/>
          </a:solidFill>
          <a:ln w="12700">
            <a:miter lim="400000"/>
          </a:ln>
        </p:spPr>
        <p:txBody>
          <a:bodyPr lIns="45719" rIns="45719" anchor="ctr"/>
          <a:lstStyle/>
          <a:p>
            <a:pPr algn="ctr" hangingPunct="0">
              <a:defRPr>
                <a:solidFill>
                  <a:srgbClr val="FFFFFF"/>
                </a:solidFill>
              </a:defRPr>
            </a:pPr>
            <a:endParaRPr kern="0">
              <a:solidFill>
                <a:srgbClr val="FFFFFF"/>
              </a:solidFill>
              <a:latin typeface="Calibri"/>
              <a:cs typeface="Calibri"/>
              <a:sym typeface="Calibri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BFCEDCBE-CF2B-AB40-93D8-F278543B19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15764" y="179447"/>
            <a:ext cx="811167" cy="970942"/>
          </a:xfrm>
          <a:prstGeom prst="rect">
            <a:avLst/>
          </a:prstGeom>
        </p:spPr>
      </p:pic>
      <p:sp>
        <p:nvSpPr>
          <p:cNvPr id="19" name="TextBox 5">
            <a:extLst>
              <a:ext uri="{FF2B5EF4-FFF2-40B4-BE49-F238E27FC236}">
                <a16:creationId xmlns:a16="http://schemas.microsoft.com/office/drawing/2014/main" id="{8B12B17D-39E1-AF40-9234-45781A9068A8}"/>
              </a:ext>
            </a:extLst>
          </p:cNvPr>
          <p:cNvSpPr txBox="1"/>
          <p:nvPr/>
        </p:nvSpPr>
        <p:spPr>
          <a:xfrm>
            <a:off x="2414433" y="419814"/>
            <a:ext cx="3513890" cy="6463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3200">
                <a:solidFill>
                  <a:srgbClr val="595959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 hangingPunct="0"/>
            <a:r>
              <a:rPr lang="zh-CN" altLang="en-US" sz="3600" kern="0" dirty="0"/>
              <a:t>嘉宾</a:t>
            </a:r>
            <a:endParaRPr sz="3600" kern="0" dirty="0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FBACB652-DC27-4944-8F2D-4FFB01BA9040}"/>
              </a:ext>
            </a:extLst>
          </p:cNvPr>
          <p:cNvSpPr/>
          <p:nvPr/>
        </p:nvSpPr>
        <p:spPr>
          <a:xfrm rot="10800000">
            <a:off x="2002139" y="653089"/>
            <a:ext cx="288033" cy="288033"/>
          </a:xfrm>
          <a:prstGeom prst="rect">
            <a:avLst/>
          </a:prstGeom>
          <a:solidFill>
            <a:srgbClr val="5C307D"/>
          </a:solidFill>
          <a:ln w="12700">
            <a:miter lim="400000"/>
          </a:ln>
        </p:spPr>
        <p:txBody>
          <a:bodyPr lIns="45719" rIns="45719" anchor="ctr"/>
          <a:lstStyle/>
          <a:p>
            <a:pPr algn="ctr" hangingPunct="0">
              <a:defRPr>
                <a:solidFill>
                  <a:srgbClr val="FFFFFF"/>
                </a:solidFill>
              </a:defRPr>
            </a:pPr>
            <a:endParaRPr kern="0">
              <a:solidFill>
                <a:srgbClr val="FFFFFF"/>
              </a:solidFill>
              <a:latin typeface="Calibri"/>
              <a:cs typeface="Calibri"/>
              <a:sym typeface="Calibri"/>
            </a:endParaRPr>
          </a:p>
        </p:txBody>
      </p:sp>
      <p:sp>
        <p:nvSpPr>
          <p:cNvPr id="21" name="TextBox 5">
            <a:extLst>
              <a:ext uri="{FF2B5EF4-FFF2-40B4-BE49-F238E27FC236}">
                <a16:creationId xmlns:a16="http://schemas.microsoft.com/office/drawing/2014/main" id="{03436EF8-B74D-1F43-AFAC-93F37E1E608F}"/>
              </a:ext>
            </a:extLst>
          </p:cNvPr>
          <p:cNvSpPr txBox="1"/>
          <p:nvPr/>
        </p:nvSpPr>
        <p:spPr>
          <a:xfrm>
            <a:off x="1597023" y="5008434"/>
            <a:ext cx="1477325" cy="18495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vert="eaVert" wrap="square" lIns="45719" rIns="45719">
            <a:spAutoFit/>
          </a:bodyPr>
          <a:lstStyle>
            <a:lvl1pPr>
              <a:defRPr sz="3200">
                <a:solidFill>
                  <a:srgbClr val="595959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 hangingPunct="0"/>
            <a:r>
              <a:rPr lang="zh-CN" altLang="en-US" sz="3600" kern="0" dirty="0"/>
              <a:t>主持人</a:t>
            </a:r>
            <a:endParaRPr sz="3600" kern="0" dirty="0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E0363880-9479-0F4F-9F3A-9D6467C07DFB}"/>
              </a:ext>
            </a:extLst>
          </p:cNvPr>
          <p:cNvSpPr/>
          <p:nvPr/>
        </p:nvSpPr>
        <p:spPr>
          <a:xfrm rot="10800000">
            <a:off x="2002139" y="5459066"/>
            <a:ext cx="288033" cy="288033"/>
          </a:xfrm>
          <a:prstGeom prst="rect">
            <a:avLst/>
          </a:prstGeom>
          <a:solidFill>
            <a:srgbClr val="5C307D"/>
          </a:solidFill>
          <a:ln w="12700">
            <a:miter lim="400000"/>
          </a:ln>
        </p:spPr>
        <p:txBody>
          <a:bodyPr lIns="45719" rIns="45719" anchor="ctr"/>
          <a:lstStyle/>
          <a:p>
            <a:pPr algn="ctr" hangingPunct="0">
              <a:defRPr>
                <a:solidFill>
                  <a:srgbClr val="FFFFFF"/>
                </a:solidFill>
              </a:defRPr>
            </a:pPr>
            <a:endParaRPr kern="0">
              <a:solidFill>
                <a:srgbClr val="FFFFFF"/>
              </a:solidFill>
              <a:latin typeface="Calibri"/>
              <a:cs typeface="Calibri"/>
              <a:sym typeface="Calibri"/>
            </a:endParaRPr>
          </a:p>
        </p:txBody>
      </p:sp>
      <p:sp>
        <p:nvSpPr>
          <p:cNvPr id="27" name="矩形 9">
            <a:extLst>
              <a:ext uri="{FF2B5EF4-FFF2-40B4-BE49-F238E27FC236}">
                <a16:creationId xmlns:a16="http://schemas.microsoft.com/office/drawing/2014/main" id="{6612FC0F-4057-844A-BCB0-4A7CF0663071}"/>
              </a:ext>
            </a:extLst>
          </p:cNvPr>
          <p:cNvSpPr/>
          <p:nvPr/>
        </p:nvSpPr>
        <p:spPr>
          <a:xfrm>
            <a:off x="1521190" y="6640831"/>
            <a:ext cx="9146810" cy="217170"/>
          </a:xfrm>
          <a:prstGeom prst="rect">
            <a:avLst/>
          </a:prstGeom>
          <a:solidFill>
            <a:srgbClr val="5C307D"/>
          </a:solidFill>
          <a:ln w="12700">
            <a:miter lim="400000"/>
          </a:ln>
        </p:spPr>
        <p:txBody>
          <a:bodyPr lIns="45719" rIns="45719" anchor="ctr"/>
          <a:lstStyle/>
          <a:p>
            <a:pPr algn="ctr" hangingPunct="0">
              <a:defRPr>
                <a:solidFill>
                  <a:srgbClr val="FFFFFF"/>
                </a:solidFill>
              </a:defRPr>
            </a:pPr>
            <a:endParaRPr kern="0">
              <a:solidFill>
                <a:srgbClr val="FFFFFF"/>
              </a:solidFill>
              <a:latin typeface="Calibri"/>
              <a:cs typeface="Calibri"/>
              <a:sym typeface="Calibri"/>
            </a:endParaRP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4D7A7A46-7E22-4BD2-A802-2B878CFFE341}"/>
              </a:ext>
            </a:extLst>
          </p:cNvPr>
          <p:cNvGrpSpPr/>
          <p:nvPr/>
        </p:nvGrpSpPr>
        <p:grpSpPr>
          <a:xfrm>
            <a:off x="3799383" y="1260768"/>
            <a:ext cx="2407754" cy="2787942"/>
            <a:chOff x="1597023" y="1272521"/>
            <a:chExt cx="2492990" cy="2787942"/>
          </a:xfrm>
        </p:grpSpPr>
        <p:pic>
          <p:nvPicPr>
            <p:cNvPr id="13" name="图片 12"/>
            <p:cNvPicPr>
              <a:picLocks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41405" y="1272521"/>
              <a:ext cx="2046974" cy="1945679"/>
            </a:xfrm>
            <a:prstGeom prst="rect">
              <a:avLst/>
            </a:prstGeom>
          </p:spPr>
        </p:pic>
        <p:sp>
          <p:nvSpPr>
            <p:cNvPr id="15" name="矩形 14"/>
            <p:cNvSpPr/>
            <p:nvPr/>
          </p:nvSpPr>
          <p:spPr>
            <a:xfrm>
              <a:off x="1597023" y="3414132"/>
              <a:ext cx="2492990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/>
                <a:t>杨红霞</a:t>
              </a:r>
              <a:endParaRPr lang="en-US" altLang="zh-CN" dirty="0"/>
            </a:p>
            <a:p>
              <a:r>
                <a:rPr lang="zh-CN" altLang="en-US" dirty="0"/>
                <a:t>阿里巴巴资深算法专家</a:t>
              </a: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541CD0DD-E5CD-499F-BCB7-6E821156C8CD}"/>
              </a:ext>
            </a:extLst>
          </p:cNvPr>
          <p:cNvGrpSpPr/>
          <p:nvPr/>
        </p:nvGrpSpPr>
        <p:grpSpPr>
          <a:xfrm>
            <a:off x="6458446" y="1255808"/>
            <a:ext cx="2031325" cy="2798383"/>
            <a:chOff x="4171378" y="1239227"/>
            <a:chExt cx="2031325" cy="2798383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97603" y="1239227"/>
              <a:ext cx="1517352" cy="2000753"/>
            </a:xfrm>
            <a:prstGeom prst="rect">
              <a:avLst/>
            </a:prstGeom>
          </p:spPr>
        </p:pic>
        <p:sp>
          <p:nvSpPr>
            <p:cNvPr id="17" name="矩形 16"/>
            <p:cNvSpPr/>
            <p:nvPr/>
          </p:nvSpPr>
          <p:spPr>
            <a:xfrm>
              <a:off x="4171378" y="3391279"/>
              <a:ext cx="2031325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/>
                <a:t>黄高</a:t>
              </a:r>
              <a:endParaRPr lang="en-US" altLang="zh-CN" dirty="0"/>
            </a:p>
            <a:p>
              <a:r>
                <a:rPr lang="zh-CN" altLang="en-US" dirty="0"/>
                <a:t>清华大学助理教授</a:t>
              </a:r>
            </a:p>
          </p:txBody>
        </p:sp>
      </p:grpSp>
      <p:sp>
        <p:nvSpPr>
          <p:cNvPr id="30" name="矩形 29"/>
          <p:cNvSpPr/>
          <p:nvPr/>
        </p:nvSpPr>
        <p:spPr>
          <a:xfrm>
            <a:off x="4846836" y="5333865"/>
            <a:ext cx="180049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黄民烈</a:t>
            </a:r>
            <a:endParaRPr lang="en-US" altLang="zh-CN" dirty="0"/>
          </a:p>
          <a:p>
            <a:r>
              <a:rPr lang="zh-CN" altLang="en-US" dirty="0"/>
              <a:t>清华大学副教授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51C440EB-2004-4CFE-B6D3-CF558DD6281F}"/>
              </a:ext>
            </a:extLst>
          </p:cNvPr>
          <p:cNvGrpSpPr/>
          <p:nvPr/>
        </p:nvGrpSpPr>
        <p:grpSpPr>
          <a:xfrm>
            <a:off x="8659435" y="1243188"/>
            <a:ext cx="1966607" cy="2859990"/>
            <a:chOff x="6202703" y="1185605"/>
            <a:chExt cx="1966607" cy="2859990"/>
          </a:xfrm>
        </p:grpSpPr>
        <p:sp>
          <p:nvSpPr>
            <p:cNvPr id="18" name="矩形 17"/>
            <p:cNvSpPr/>
            <p:nvPr/>
          </p:nvSpPr>
          <p:spPr>
            <a:xfrm>
              <a:off x="6202703" y="3399264"/>
              <a:ext cx="1800493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/>
                <a:t>黄民烈</a:t>
              </a:r>
              <a:endParaRPr lang="en-US" altLang="zh-CN" dirty="0"/>
            </a:p>
            <a:p>
              <a:r>
                <a:rPr lang="zh-CN" altLang="en-US" dirty="0"/>
                <a:t>清华大学副教授</a:t>
              </a:r>
            </a:p>
          </p:txBody>
        </p:sp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1C5BAF70-7406-5A4F-8D86-35FD2A7D9B4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24180" y="1185605"/>
              <a:ext cx="1945130" cy="2000753"/>
            </a:xfrm>
            <a:prstGeom prst="rect">
              <a:avLst/>
            </a:prstGeom>
          </p:spPr>
        </p:pic>
      </p:grpSp>
      <p:pic>
        <p:nvPicPr>
          <p:cNvPr id="24" name="图片 23">
            <a:extLst>
              <a:ext uri="{FF2B5EF4-FFF2-40B4-BE49-F238E27FC236}">
                <a16:creationId xmlns:a16="http://schemas.microsoft.com/office/drawing/2014/main" id="{76EE725E-438F-8649-8E0C-A07843F3EC8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7724" y="4887451"/>
            <a:ext cx="1635292" cy="1653515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7CF33AC8-681D-4A40-899D-3A5E462640E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6683" y="4776246"/>
            <a:ext cx="1337219" cy="1701800"/>
          </a:xfrm>
          <a:prstGeom prst="rect">
            <a:avLst/>
          </a:prstGeom>
        </p:spPr>
      </p:pic>
      <p:sp>
        <p:nvSpPr>
          <p:cNvPr id="25" name="矩形 24">
            <a:extLst>
              <a:ext uri="{FF2B5EF4-FFF2-40B4-BE49-F238E27FC236}">
                <a16:creationId xmlns:a16="http://schemas.microsoft.com/office/drawing/2014/main" id="{91188EAC-DC43-4E6C-A9BA-D5DEB12B72EC}"/>
              </a:ext>
            </a:extLst>
          </p:cNvPr>
          <p:cNvSpPr/>
          <p:nvPr/>
        </p:nvSpPr>
        <p:spPr>
          <a:xfrm>
            <a:off x="9279638" y="5279916"/>
            <a:ext cx="104394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何芸</a:t>
            </a:r>
            <a:endParaRPr lang="en-US" altLang="zh-CN" dirty="0"/>
          </a:p>
          <a:p>
            <a:r>
              <a:rPr lang="en-US" altLang="zh-CN" dirty="0"/>
              <a:t>AI Timer</a:t>
            </a:r>
            <a:endParaRPr lang="zh-CN" altLang="en-US" dirty="0"/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C8688170-F3BE-4794-A27D-1E21DF7BE90D}"/>
              </a:ext>
            </a:extLst>
          </p:cNvPr>
          <p:cNvGrpSpPr/>
          <p:nvPr/>
        </p:nvGrpSpPr>
        <p:grpSpPr>
          <a:xfrm>
            <a:off x="1190721" y="1239480"/>
            <a:ext cx="3239646" cy="2991494"/>
            <a:chOff x="342505" y="1227009"/>
            <a:chExt cx="3489004" cy="3869140"/>
          </a:xfrm>
        </p:grpSpPr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878A8087-5C54-4D82-AABB-54EADA6C5D25}"/>
                </a:ext>
              </a:extLst>
            </p:cNvPr>
            <p:cNvSpPr/>
            <p:nvPr/>
          </p:nvSpPr>
          <p:spPr>
            <a:xfrm>
              <a:off x="342505" y="3901932"/>
              <a:ext cx="3489004" cy="119421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dirty="0"/>
                <a:t>张钹</a:t>
              </a:r>
              <a:endParaRPr lang="en-US" altLang="zh-CN" dirty="0"/>
            </a:p>
            <a:p>
              <a:r>
                <a:rPr lang="zh-CN" altLang="en-US" dirty="0"/>
                <a:t>中国科学院院士</a:t>
              </a:r>
              <a:endParaRPr lang="en-US" altLang="zh-CN" sz="1400" dirty="0">
                <a:latin typeface="-apple-system-font"/>
              </a:endParaRPr>
            </a:p>
            <a:p>
              <a:r>
                <a:rPr lang="zh-CN" altLang="en-US" dirty="0"/>
                <a:t>清华大学</a:t>
              </a:r>
              <a:r>
                <a:rPr lang="en-US" altLang="zh-CN" dirty="0"/>
                <a:t>AI</a:t>
              </a:r>
              <a:r>
                <a:rPr lang="zh-CN" altLang="en-US" dirty="0"/>
                <a:t>研究院院长</a:t>
              </a:r>
            </a:p>
          </p:txBody>
        </p:sp>
        <p:pic>
          <p:nvPicPr>
            <p:cNvPr id="31" name="图片 30">
              <a:extLst>
                <a:ext uri="{FF2B5EF4-FFF2-40B4-BE49-F238E27FC236}">
                  <a16:creationId xmlns:a16="http://schemas.microsoft.com/office/drawing/2014/main" id="{BBC0BAC4-E9E4-45E1-A052-2091BBE50F0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l="6689" r="6050"/>
            <a:stretch/>
          </p:blipFill>
          <p:spPr>
            <a:xfrm>
              <a:off x="387196" y="1227009"/>
              <a:ext cx="1878706" cy="254403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68412075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DDE7A212-FE52-8648-A50C-2451D167D43F}"/>
              </a:ext>
            </a:extLst>
          </p:cNvPr>
          <p:cNvSpPr txBox="1"/>
          <p:nvPr/>
        </p:nvSpPr>
        <p:spPr>
          <a:xfrm>
            <a:off x="4050094" y="504863"/>
            <a:ext cx="3785650" cy="6463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3200">
                <a:solidFill>
                  <a:srgbClr val="595959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r>
              <a:rPr lang="zh-CN" altLang="en-US" sz="3600" dirty="0">
                <a:solidFill>
                  <a:srgbClr val="000000"/>
                </a:solidFill>
                <a:latin typeface="+mn-ea"/>
                <a:ea typeface="+mn-ea"/>
              </a:rPr>
              <a:t>现场观众在线提问</a:t>
            </a:r>
            <a:endParaRPr sz="36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8" name="矩形 2">
            <a:extLst>
              <a:ext uri="{FF2B5EF4-FFF2-40B4-BE49-F238E27FC236}">
                <a16:creationId xmlns:a16="http://schemas.microsoft.com/office/drawing/2014/main" id="{DE280DDF-A1B2-A54F-8798-90390198F0E9}"/>
              </a:ext>
            </a:extLst>
          </p:cNvPr>
          <p:cNvSpPr/>
          <p:nvPr/>
        </p:nvSpPr>
        <p:spPr>
          <a:xfrm>
            <a:off x="1521190" y="1"/>
            <a:ext cx="9146810" cy="45719"/>
          </a:xfrm>
          <a:prstGeom prst="rect">
            <a:avLst/>
          </a:prstGeom>
          <a:solidFill>
            <a:srgbClr val="5C307D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93952C3F-4915-424C-AE6C-C22DCFC935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15764" y="179447"/>
            <a:ext cx="811167" cy="970942"/>
          </a:xfrm>
          <a:prstGeom prst="rect">
            <a:avLst/>
          </a:prstGeom>
        </p:spPr>
      </p:pic>
      <p:sp>
        <p:nvSpPr>
          <p:cNvPr id="11" name="矩形 9">
            <a:extLst>
              <a:ext uri="{FF2B5EF4-FFF2-40B4-BE49-F238E27FC236}">
                <a16:creationId xmlns:a16="http://schemas.microsoft.com/office/drawing/2014/main" id="{683E6F77-14A2-9047-B36B-3981069DC77B}"/>
              </a:ext>
            </a:extLst>
          </p:cNvPr>
          <p:cNvSpPr/>
          <p:nvPr/>
        </p:nvSpPr>
        <p:spPr>
          <a:xfrm>
            <a:off x="1521190" y="6640831"/>
            <a:ext cx="9146810" cy="217170"/>
          </a:xfrm>
          <a:prstGeom prst="rect">
            <a:avLst/>
          </a:prstGeom>
          <a:solidFill>
            <a:srgbClr val="5C307D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4EEBE05-BD39-A548-A43C-B738DA4112D6}"/>
              </a:ext>
            </a:extLst>
          </p:cNvPr>
          <p:cNvSpPr/>
          <p:nvPr/>
        </p:nvSpPr>
        <p:spPr>
          <a:xfrm>
            <a:off x="3265715" y="4800491"/>
            <a:ext cx="5890684" cy="461663"/>
          </a:xfrm>
          <a:prstGeom prst="rect">
            <a:avLst/>
          </a:prstGeom>
          <a:noFill/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algn="ctr" hangingPunct="0"/>
            <a:r>
              <a:rPr lang="zh-CN" altLang="en-US" sz="2400" dirty="0">
                <a:solidFill>
                  <a:srgbClr val="000000"/>
                </a:solidFill>
                <a:latin typeface="+mn-ea"/>
                <a:cs typeface="+mj-cs"/>
                <a:sym typeface="Calibri"/>
              </a:rPr>
              <a:t>您的每一个问题我们都会认真思考与解答</a:t>
            </a:r>
            <a:endParaRPr lang="en-US" sz="2400" dirty="0">
              <a:solidFill>
                <a:srgbClr val="000000"/>
              </a:solidFill>
              <a:latin typeface="+mn-ea"/>
              <a:cs typeface="+mj-cs"/>
              <a:sym typeface="Calibri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74E189B3-50BB-49E9-99B7-9F8A1651CD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9382" y="1228846"/>
            <a:ext cx="3267075" cy="3267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658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899A518B-476A-4F76-BA2E-66C412B5D829}"/>
              </a:ext>
            </a:extLst>
          </p:cNvPr>
          <p:cNvSpPr/>
          <p:nvPr/>
        </p:nvSpPr>
        <p:spPr>
          <a:xfrm>
            <a:off x="5035155" y="4962583"/>
            <a:ext cx="2646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hangingPunct="0"/>
            <a:r>
              <a:rPr lang="zh-CN" altLang="en-US" sz="2400" b="1" dirty="0">
                <a:latin typeface="等线" panose="02010600030101010101" pitchFamily="2" charset="-122"/>
                <a:ea typeface="等线" panose="02010600030101010101" pitchFamily="2" charset="-122"/>
                <a:sym typeface="Calibri"/>
              </a:rPr>
              <a:t>人工智能发展层次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D1D876D0-17A1-4A3D-BAFB-EF19DC431690}"/>
              </a:ext>
            </a:extLst>
          </p:cNvPr>
          <p:cNvSpPr/>
          <p:nvPr/>
        </p:nvSpPr>
        <p:spPr>
          <a:xfrm>
            <a:off x="2371352" y="496118"/>
            <a:ext cx="30572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latin typeface="+mn-ea"/>
                <a:sym typeface="Calibri"/>
              </a:rPr>
              <a:t>人工智能发展史</a:t>
            </a:r>
            <a:endParaRPr lang="zh-CN" altLang="en-US" sz="3200" dirty="0">
              <a:latin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783310" y="5423140"/>
            <a:ext cx="1113774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>
                <a:latin typeface="+mn-ea"/>
              </a:rPr>
              <a:t>感觉到了的东西</a:t>
            </a:r>
            <a:r>
              <a:rPr lang="en-US" altLang="zh-CN" sz="2400" dirty="0">
                <a:latin typeface="+mn-ea"/>
              </a:rPr>
              <a:t>,</a:t>
            </a:r>
            <a:r>
              <a:rPr lang="zh-CN" altLang="en-US" sz="2400" dirty="0">
                <a:latin typeface="+mn-ea"/>
              </a:rPr>
              <a:t>我们不能立刻理解它</a:t>
            </a:r>
            <a:r>
              <a:rPr lang="en-US" altLang="zh-CN" sz="2400" dirty="0">
                <a:latin typeface="+mn-ea"/>
              </a:rPr>
              <a:t>;</a:t>
            </a:r>
            <a:r>
              <a:rPr lang="zh-CN" altLang="en-US" sz="2400" dirty="0">
                <a:latin typeface="+mn-ea"/>
              </a:rPr>
              <a:t>只有理解了的东西才能更深刻地感觉它。</a:t>
            </a:r>
            <a:endParaRPr lang="en-US" altLang="zh-CN" sz="2400" dirty="0">
              <a:latin typeface="+mn-ea"/>
            </a:endParaRPr>
          </a:p>
          <a:p>
            <a:r>
              <a:rPr lang="en-US" altLang="zh-CN" sz="2400" dirty="0">
                <a:latin typeface="+mn-ea"/>
                <a:ea typeface="微软雅黑" panose="020B0503020204020204" pitchFamily="34" charset="-122"/>
              </a:rPr>
              <a:t>                                                                                            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--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毛泽东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实践论 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</a:p>
          <a:p>
            <a:r>
              <a:rPr lang="en-US" altLang="zh-CN" sz="2400" dirty="0">
                <a:latin typeface="+mn-ea"/>
              </a:rPr>
              <a:t>What I cannot create, I do not understand  -- </a:t>
            </a:r>
            <a:r>
              <a:rPr lang="en-US" altLang="zh-CN" sz="2400" i="1" dirty="0">
                <a:latin typeface="+mn-ea"/>
              </a:rPr>
              <a:t>Richard Feynman</a:t>
            </a:r>
            <a:endParaRPr lang="zh-CN" altLang="en-US" sz="2400" dirty="0">
              <a:latin typeface="+mn-ea"/>
            </a:endParaRPr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DC9BDBEA-005B-436A-BB0C-F27A301B7A2F}"/>
              </a:ext>
            </a:extLst>
          </p:cNvPr>
          <p:cNvGrpSpPr/>
          <p:nvPr/>
        </p:nvGrpSpPr>
        <p:grpSpPr>
          <a:xfrm>
            <a:off x="2820258" y="1182808"/>
            <a:ext cx="6574610" cy="3684216"/>
            <a:chOff x="842963" y="831851"/>
            <a:chExt cx="9209088" cy="5189538"/>
          </a:xfrm>
        </p:grpSpPr>
        <p:sp>
          <p:nvSpPr>
            <p:cNvPr id="21" name="AutoShape 22">
              <a:extLst>
                <a:ext uri="{FF2B5EF4-FFF2-40B4-BE49-F238E27FC236}">
                  <a16:creationId xmlns:a16="http://schemas.microsoft.com/office/drawing/2014/main" id="{C5E71999-9EEB-444F-BD50-EEBE45018CF2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842963" y="5297488"/>
              <a:ext cx="585787" cy="676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"/>
                <a:ea typeface="阿里巴巴普惠体" panose="00020600040101010101" pitchFamily="18" charset="-122"/>
                <a:cs typeface="阿里巴巴普惠体" panose="00020600040101010101" pitchFamily="18" charset="-122"/>
                <a:sym typeface=""/>
              </a:endParaRPr>
            </a:p>
          </p:txBody>
        </p:sp>
        <p:sp>
          <p:nvSpPr>
            <p:cNvPr id="22" name="Freeform 10">
              <a:extLst>
                <a:ext uri="{FF2B5EF4-FFF2-40B4-BE49-F238E27FC236}">
                  <a16:creationId xmlns:a16="http://schemas.microsoft.com/office/drawing/2014/main" id="{9BA97D7F-8C1A-4B41-9460-915C8AFC5F73}"/>
                </a:ext>
              </a:extLst>
            </p:cNvPr>
            <p:cNvSpPr>
              <a:spLocks/>
            </p:cNvSpPr>
            <p:nvPr/>
          </p:nvSpPr>
          <p:spPr bwMode="auto">
            <a:xfrm>
              <a:off x="2149476" y="831851"/>
              <a:ext cx="6697663" cy="1731963"/>
            </a:xfrm>
            <a:custGeom>
              <a:avLst/>
              <a:gdLst>
                <a:gd name="T0" fmla="*/ 4141 w 4219"/>
                <a:gd name="T1" fmla="*/ 919 h 1091"/>
                <a:gd name="T2" fmla="*/ 3966 w 4219"/>
                <a:gd name="T3" fmla="*/ 547 h 1091"/>
                <a:gd name="T4" fmla="*/ 4219 w 4219"/>
                <a:gd name="T5" fmla="*/ 0 h 1091"/>
                <a:gd name="T6" fmla="*/ 253 w 4219"/>
                <a:gd name="T7" fmla="*/ 0 h 1091"/>
                <a:gd name="T8" fmla="*/ 0 w 4219"/>
                <a:gd name="T9" fmla="*/ 547 h 1091"/>
                <a:gd name="T10" fmla="*/ 253 w 4219"/>
                <a:gd name="T11" fmla="*/ 1091 h 1091"/>
                <a:gd name="T12" fmla="*/ 584 w 4219"/>
                <a:gd name="T13" fmla="*/ 1091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19" h="1091">
                  <a:moveTo>
                    <a:pt x="4141" y="919"/>
                  </a:moveTo>
                  <a:lnTo>
                    <a:pt x="3966" y="547"/>
                  </a:lnTo>
                  <a:lnTo>
                    <a:pt x="4219" y="0"/>
                  </a:lnTo>
                  <a:lnTo>
                    <a:pt x="253" y="0"/>
                  </a:lnTo>
                  <a:lnTo>
                    <a:pt x="0" y="547"/>
                  </a:lnTo>
                  <a:lnTo>
                    <a:pt x="253" y="1091"/>
                  </a:lnTo>
                  <a:lnTo>
                    <a:pt x="584" y="1091"/>
                  </a:lnTo>
                </a:path>
              </a:pathLst>
            </a:custGeom>
            <a:noFill/>
            <a:ln w="65088" cap="rnd">
              <a:solidFill>
                <a:srgbClr val="FFB12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"/>
                <a:ea typeface="阿里巴巴普惠体" panose="00020600040101010101" pitchFamily="18" charset="-122"/>
                <a:cs typeface="阿里巴巴普惠体" panose="00020600040101010101" pitchFamily="18" charset="-122"/>
                <a:sym typeface=""/>
              </a:endParaRPr>
            </a:p>
          </p:txBody>
        </p:sp>
        <p:sp>
          <p:nvSpPr>
            <p:cNvPr id="23" name="Freeform 11">
              <a:extLst>
                <a:ext uri="{FF2B5EF4-FFF2-40B4-BE49-F238E27FC236}">
                  <a16:creationId xmlns:a16="http://schemas.microsoft.com/office/drawing/2014/main" id="{EBC9491E-CD9D-4F4D-B15E-895265671077}"/>
                </a:ext>
              </a:extLst>
            </p:cNvPr>
            <p:cNvSpPr>
              <a:spLocks/>
            </p:cNvSpPr>
            <p:nvPr/>
          </p:nvSpPr>
          <p:spPr bwMode="auto">
            <a:xfrm>
              <a:off x="3354388" y="2563813"/>
              <a:ext cx="6697663" cy="1725613"/>
            </a:xfrm>
            <a:custGeom>
              <a:avLst/>
              <a:gdLst>
                <a:gd name="T0" fmla="*/ 3642 w 4219"/>
                <a:gd name="T1" fmla="*/ 1087 h 1087"/>
                <a:gd name="T2" fmla="*/ 3966 w 4219"/>
                <a:gd name="T3" fmla="*/ 1087 h 1087"/>
                <a:gd name="T4" fmla="*/ 4219 w 4219"/>
                <a:gd name="T5" fmla="*/ 543 h 1087"/>
                <a:gd name="T6" fmla="*/ 3966 w 4219"/>
                <a:gd name="T7" fmla="*/ 0 h 1087"/>
                <a:gd name="T8" fmla="*/ 3654 w 4219"/>
                <a:gd name="T9" fmla="*/ 0 h 1087"/>
                <a:gd name="T10" fmla="*/ 0 w 4219"/>
                <a:gd name="T11" fmla="*/ 0 h 1087"/>
                <a:gd name="T12" fmla="*/ 253 w 4219"/>
                <a:gd name="T13" fmla="*/ 543 h 1087"/>
                <a:gd name="T14" fmla="*/ 84 w 4219"/>
                <a:gd name="T15" fmla="*/ 909 h 10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19" h="1087">
                  <a:moveTo>
                    <a:pt x="3642" y="1087"/>
                  </a:moveTo>
                  <a:lnTo>
                    <a:pt x="3966" y="1087"/>
                  </a:lnTo>
                  <a:lnTo>
                    <a:pt x="4219" y="543"/>
                  </a:lnTo>
                  <a:lnTo>
                    <a:pt x="3966" y="0"/>
                  </a:lnTo>
                  <a:lnTo>
                    <a:pt x="3654" y="0"/>
                  </a:lnTo>
                  <a:lnTo>
                    <a:pt x="0" y="0"/>
                  </a:lnTo>
                  <a:lnTo>
                    <a:pt x="253" y="543"/>
                  </a:lnTo>
                  <a:lnTo>
                    <a:pt x="84" y="909"/>
                  </a:lnTo>
                </a:path>
              </a:pathLst>
            </a:custGeom>
            <a:noFill/>
            <a:ln w="65088" cap="rnd">
              <a:solidFill>
                <a:srgbClr val="63636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"/>
                <a:ea typeface="阿里巴巴普惠体" panose="00020600040101010101" pitchFamily="18" charset="-122"/>
                <a:cs typeface="阿里巴巴普惠体" panose="00020600040101010101" pitchFamily="18" charset="-122"/>
                <a:sym typeface=""/>
              </a:endParaRPr>
            </a:p>
          </p:txBody>
        </p:sp>
        <p:sp>
          <p:nvSpPr>
            <p:cNvPr id="24" name="Freeform 12">
              <a:extLst>
                <a:ext uri="{FF2B5EF4-FFF2-40B4-BE49-F238E27FC236}">
                  <a16:creationId xmlns:a16="http://schemas.microsoft.com/office/drawing/2014/main" id="{A074F7B2-84E0-42F0-B95B-EC40387EDCB2}"/>
                </a:ext>
              </a:extLst>
            </p:cNvPr>
            <p:cNvSpPr>
              <a:spLocks/>
            </p:cNvSpPr>
            <p:nvPr/>
          </p:nvSpPr>
          <p:spPr bwMode="auto">
            <a:xfrm>
              <a:off x="2149476" y="4289426"/>
              <a:ext cx="6697663" cy="1731963"/>
            </a:xfrm>
            <a:custGeom>
              <a:avLst/>
              <a:gdLst>
                <a:gd name="T0" fmla="*/ 4148 w 4219"/>
                <a:gd name="T1" fmla="*/ 932 h 1091"/>
                <a:gd name="T2" fmla="*/ 3966 w 4219"/>
                <a:gd name="T3" fmla="*/ 544 h 1091"/>
                <a:gd name="T4" fmla="*/ 4219 w 4219"/>
                <a:gd name="T5" fmla="*/ 0 h 1091"/>
                <a:gd name="T6" fmla="*/ 253 w 4219"/>
                <a:gd name="T7" fmla="*/ 0 h 1091"/>
                <a:gd name="T8" fmla="*/ 0 w 4219"/>
                <a:gd name="T9" fmla="*/ 544 h 1091"/>
                <a:gd name="T10" fmla="*/ 253 w 4219"/>
                <a:gd name="T11" fmla="*/ 1091 h 1091"/>
                <a:gd name="T12" fmla="*/ 4095 w 4219"/>
                <a:gd name="T13" fmla="*/ 1091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19" h="1091">
                  <a:moveTo>
                    <a:pt x="4148" y="932"/>
                  </a:moveTo>
                  <a:lnTo>
                    <a:pt x="3966" y="544"/>
                  </a:lnTo>
                  <a:lnTo>
                    <a:pt x="4219" y="0"/>
                  </a:lnTo>
                  <a:lnTo>
                    <a:pt x="253" y="0"/>
                  </a:lnTo>
                  <a:lnTo>
                    <a:pt x="0" y="544"/>
                  </a:lnTo>
                  <a:lnTo>
                    <a:pt x="253" y="1091"/>
                  </a:lnTo>
                  <a:lnTo>
                    <a:pt x="4095" y="1091"/>
                  </a:lnTo>
                </a:path>
              </a:pathLst>
            </a:custGeom>
            <a:noFill/>
            <a:ln w="65088" cap="rnd">
              <a:solidFill>
                <a:srgbClr val="64D1D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"/>
                <a:ea typeface="阿里巴巴普惠体" panose="00020600040101010101" pitchFamily="18" charset="-122"/>
                <a:cs typeface="阿里巴巴普惠体" panose="00020600040101010101" pitchFamily="18" charset="-122"/>
                <a:sym typeface=""/>
              </a:endParaRPr>
            </a:p>
          </p:txBody>
        </p:sp>
        <p:sp>
          <p:nvSpPr>
            <p:cNvPr id="25" name="Rectangle 16">
              <a:extLst>
                <a:ext uri="{FF2B5EF4-FFF2-40B4-BE49-F238E27FC236}">
                  <a16:creationId xmlns:a16="http://schemas.microsoft.com/office/drawing/2014/main" id="{57990725-01C0-43A2-A96E-9B7E5CE9D8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89616" y="3337124"/>
              <a:ext cx="461924" cy="595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545454"/>
                  </a:solidFill>
                  <a:effectLst/>
                  <a:uLnTx/>
                  <a:uFillTx/>
                  <a:latin typeface=""/>
                  <a:ea typeface="阿里巴巴普惠体" panose="00020600040101010101" pitchFamily="18" charset="-122"/>
                  <a:cs typeface="阿里巴巴普惠体" panose="00020600040101010101" pitchFamily="18" charset="-122"/>
                  <a:sym typeface=""/>
                </a:rPr>
                <a:t>02</a:t>
              </a:r>
              <a:endPara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"/>
                <a:ea typeface="阿里巴巴普惠体" panose="00020600040101010101" pitchFamily="18" charset="-122"/>
                <a:cs typeface="阿里巴巴普惠体" panose="00020600040101010101" pitchFamily="18" charset="-122"/>
                <a:sym typeface=""/>
              </a:endParaRPr>
            </a:p>
          </p:txBody>
        </p:sp>
        <p:sp>
          <p:nvSpPr>
            <p:cNvPr id="26" name="Rectangle 17">
              <a:extLst>
                <a:ext uri="{FF2B5EF4-FFF2-40B4-BE49-F238E27FC236}">
                  <a16:creationId xmlns:a16="http://schemas.microsoft.com/office/drawing/2014/main" id="{81304DDF-4751-4466-BBEB-2DB5AEDDBA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80492" y="2924984"/>
              <a:ext cx="554309" cy="3967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545454"/>
                  </a:solidFill>
                  <a:effectLst/>
                  <a:uLnTx/>
                  <a:uFillTx/>
                  <a:latin typeface=""/>
                  <a:ea typeface="阿里巴巴普惠体" panose="00020600040101010101" pitchFamily="18" charset="-122"/>
                  <a:cs typeface="阿里巴巴普惠体" panose="00020600040101010101" pitchFamily="18" charset="-122"/>
                  <a:sym typeface=""/>
                </a:rPr>
                <a:t>阶段</a:t>
              </a:r>
              <a:endPara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"/>
                <a:ea typeface="阿里巴巴普惠体" panose="00020600040101010101" pitchFamily="18" charset="-122"/>
                <a:cs typeface="阿里巴巴普惠体" panose="00020600040101010101" pitchFamily="18" charset="-122"/>
                <a:sym typeface=""/>
              </a:endParaRPr>
            </a:p>
          </p:txBody>
        </p:sp>
        <p:sp>
          <p:nvSpPr>
            <p:cNvPr id="27" name="Rectangle 23">
              <a:extLst>
                <a:ext uri="{FF2B5EF4-FFF2-40B4-BE49-F238E27FC236}">
                  <a16:creationId xmlns:a16="http://schemas.microsoft.com/office/drawing/2014/main" id="{4EFECAAE-D5F5-4BB5-B460-790602334D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13842" y="2723918"/>
              <a:ext cx="1108619" cy="3967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lvl="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400" b="1" dirty="0">
                  <a:solidFill>
                    <a:srgbClr val="353535"/>
                  </a:solidFill>
                  <a:latin typeface=""/>
                  <a:ea typeface="阿里巴巴普惠体" panose="00020600040101010101" pitchFamily="18" charset="-122"/>
                  <a:cs typeface="阿里巴巴普惠体" panose="00020600040101010101" pitchFamily="18" charset="-122"/>
                  <a:sym typeface=""/>
                </a:rPr>
                <a:t>感知智能</a:t>
              </a:r>
              <a:endParaRPr lang="en-US" altLang="en-US" sz="2400" dirty="0">
                <a:solidFill>
                  <a:prstClr val="black"/>
                </a:solidFill>
                <a:latin typeface=""/>
                <a:ea typeface="阿里巴巴普惠体" panose="00020600040101010101" pitchFamily="18" charset="-122"/>
                <a:cs typeface="阿里巴巴普惠体" panose="00020600040101010101" pitchFamily="18" charset="-122"/>
                <a:sym typeface=""/>
              </a:endParaRPr>
            </a:p>
          </p:txBody>
        </p:sp>
        <p:grpSp>
          <p:nvGrpSpPr>
            <p:cNvPr id="28" name="组合 27">
              <a:extLst>
                <a:ext uri="{FF2B5EF4-FFF2-40B4-BE49-F238E27FC236}">
                  <a16:creationId xmlns:a16="http://schemas.microsoft.com/office/drawing/2014/main" id="{CDF6AA63-1121-40DC-9EB2-C4A2FBCFA3ED}"/>
                </a:ext>
              </a:extLst>
            </p:cNvPr>
            <p:cNvGrpSpPr/>
            <p:nvPr/>
          </p:nvGrpSpPr>
          <p:grpSpPr>
            <a:xfrm>
              <a:off x="4587337" y="4522483"/>
              <a:ext cx="2847160" cy="1057566"/>
              <a:chOff x="4650875" y="995363"/>
              <a:chExt cx="2847160" cy="1057566"/>
            </a:xfrm>
          </p:grpSpPr>
          <p:sp>
            <p:nvSpPr>
              <p:cNvPr id="39" name="Rectangle 19">
                <a:extLst>
                  <a:ext uri="{FF2B5EF4-FFF2-40B4-BE49-F238E27FC236}">
                    <a16:creationId xmlns:a16="http://schemas.microsoft.com/office/drawing/2014/main" id="{D334E464-A90D-4124-9DD8-CEFC3CDC57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989918" y="1457750"/>
                <a:ext cx="461925" cy="5951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en-US" sz="3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45454"/>
                    </a:solidFill>
                    <a:effectLst/>
                    <a:uLnTx/>
                    <a:uFillTx/>
                    <a:latin typeface=""/>
                    <a:ea typeface="阿里巴巴普惠体" panose="00020600040101010101" pitchFamily="18" charset="-122"/>
                    <a:cs typeface="阿里巴巴普惠体" panose="00020600040101010101" pitchFamily="18" charset="-122"/>
                    <a:sym typeface=""/>
                  </a:rPr>
                  <a:t>03</a:t>
                </a:r>
                <a:endParaRPr kumimoji="0" lang="en-US" alt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"/>
                  <a:ea typeface="阿里巴巴普惠体" panose="00020600040101010101" pitchFamily="18" charset="-122"/>
                  <a:cs typeface="阿里巴巴普惠体" panose="00020600040101010101" pitchFamily="18" charset="-122"/>
                  <a:sym typeface=""/>
                </a:endParaRPr>
              </a:p>
            </p:txBody>
          </p:sp>
          <p:sp>
            <p:nvSpPr>
              <p:cNvPr id="40" name="Rectangle 20">
                <a:extLst>
                  <a:ext uri="{FF2B5EF4-FFF2-40B4-BE49-F238E27FC236}">
                    <a16:creationId xmlns:a16="http://schemas.microsoft.com/office/drawing/2014/main" id="{855E2878-6823-4CB3-ABE2-7B1D95E85E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943726" y="995363"/>
                <a:ext cx="554309" cy="3967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45454"/>
                    </a:solidFill>
                    <a:effectLst/>
                    <a:uLnTx/>
                    <a:uFillTx/>
                    <a:latin typeface=""/>
                    <a:ea typeface="阿里巴巴普惠体" panose="00020600040101010101" pitchFamily="18" charset="-122"/>
                    <a:cs typeface="阿里巴巴普惠体" panose="00020600040101010101" pitchFamily="18" charset="-122"/>
                    <a:sym typeface=""/>
                  </a:rPr>
                  <a:t>阶段</a:t>
                </a:r>
                <a:endParaRPr kumimoji="0" lang="en-US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"/>
                  <a:ea typeface="阿里巴巴普惠体" panose="00020600040101010101" pitchFamily="18" charset="-122"/>
                  <a:cs typeface="阿里巴巴普惠体" panose="00020600040101010101" pitchFamily="18" charset="-122"/>
                  <a:sym typeface=""/>
                </a:endParaRPr>
              </a:p>
            </p:txBody>
          </p:sp>
          <p:sp>
            <p:nvSpPr>
              <p:cNvPr id="41" name="Rectangle 24">
                <a:extLst>
                  <a:ext uri="{FF2B5EF4-FFF2-40B4-BE49-F238E27FC236}">
                    <a16:creationId xmlns:a16="http://schemas.microsoft.com/office/drawing/2014/main" id="{B61ED929-F505-4745-A26C-72FC7270D06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50875" y="995363"/>
                <a:ext cx="1108618" cy="3967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2400" b="1" dirty="0">
                    <a:solidFill>
                      <a:srgbClr val="353535"/>
                    </a:solidFill>
                    <a:latin typeface=""/>
                    <a:ea typeface="阿里巴巴普惠体" panose="00020600040101010101" pitchFamily="18" charset="-122"/>
                    <a:cs typeface="阿里巴巴普惠体" panose="00020600040101010101" pitchFamily="18" charset="-122"/>
                    <a:sym typeface=""/>
                  </a:rPr>
                  <a:t>认知智能</a:t>
                </a:r>
                <a:endParaRPr lang="en-US" altLang="en-US" sz="2400" dirty="0">
                  <a:solidFill>
                    <a:prstClr val="black"/>
                  </a:solidFill>
                  <a:latin typeface=""/>
                  <a:ea typeface="阿里巴巴普惠体" panose="00020600040101010101" pitchFamily="18" charset="-122"/>
                  <a:cs typeface="阿里巴巴普惠体" panose="00020600040101010101" pitchFamily="18" charset="-122"/>
                  <a:sym typeface=""/>
                </a:endParaRPr>
              </a:p>
            </p:txBody>
          </p:sp>
        </p:grpSp>
        <p:grpSp>
          <p:nvGrpSpPr>
            <p:cNvPr id="29" name="组合 28">
              <a:extLst>
                <a:ext uri="{FF2B5EF4-FFF2-40B4-BE49-F238E27FC236}">
                  <a16:creationId xmlns:a16="http://schemas.microsoft.com/office/drawing/2014/main" id="{60E76C01-B05E-413B-B7E4-5C1C1B9CC3E9}"/>
                </a:ext>
              </a:extLst>
            </p:cNvPr>
            <p:cNvGrpSpPr/>
            <p:nvPr/>
          </p:nvGrpSpPr>
          <p:grpSpPr>
            <a:xfrm>
              <a:off x="4557646" y="1043468"/>
              <a:ext cx="4012187" cy="1110338"/>
              <a:chOff x="4656052" y="4587402"/>
              <a:chExt cx="4012187" cy="1110338"/>
            </a:xfrm>
          </p:grpSpPr>
          <p:sp>
            <p:nvSpPr>
              <p:cNvPr id="35" name="Rectangle 13">
                <a:extLst>
                  <a:ext uri="{FF2B5EF4-FFF2-40B4-BE49-F238E27FC236}">
                    <a16:creationId xmlns:a16="http://schemas.microsoft.com/office/drawing/2014/main" id="{34F1607A-987A-463A-B6E4-6561C28804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85593" y="5084747"/>
                <a:ext cx="461924" cy="5951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en-US" sz="3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45454"/>
                    </a:solidFill>
                    <a:effectLst/>
                    <a:uLnTx/>
                    <a:uFillTx/>
                    <a:latin typeface=""/>
                    <a:ea typeface="阿里巴巴普惠体" panose="00020600040101010101" pitchFamily="18" charset="-122"/>
                    <a:cs typeface="阿里巴巴普惠体" panose="00020600040101010101" pitchFamily="18" charset="-122"/>
                    <a:sym typeface=""/>
                  </a:rPr>
                  <a:t>01</a:t>
                </a:r>
                <a:endParaRPr kumimoji="0" lang="en-US" alt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"/>
                  <a:ea typeface="阿里巴巴普惠体" panose="00020600040101010101" pitchFamily="18" charset="-122"/>
                  <a:cs typeface="阿里巴巴普惠体" panose="00020600040101010101" pitchFamily="18" charset="-122"/>
                  <a:sym typeface=""/>
                </a:endParaRPr>
              </a:p>
            </p:txBody>
          </p:sp>
          <p:sp>
            <p:nvSpPr>
              <p:cNvPr id="36" name="Rectangle 14">
                <a:extLst>
                  <a:ext uri="{FF2B5EF4-FFF2-40B4-BE49-F238E27FC236}">
                    <a16:creationId xmlns:a16="http://schemas.microsoft.com/office/drawing/2014/main" id="{D9A0300A-4969-476D-8714-866A14B58EC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90827" y="4653296"/>
                <a:ext cx="1477412" cy="3967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45454"/>
                    </a:solidFill>
                    <a:effectLst/>
                    <a:uLnTx/>
                    <a:uFillTx/>
                    <a:latin typeface=""/>
                    <a:ea typeface="阿里巴巴普惠体" panose="00020600040101010101" pitchFamily="18" charset="-122"/>
                    <a:cs typeface="阿里巴巴普惠体" panose="00020600040101010101" pitchFamily="18" charset="-122"/>
                    <a:sym typeface=""/>
                  </a:rPr>
                  <a:t>阶段</a:t>
                </a:r>
                <a:endParaRPr kumimoji="0" lang="en-US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"/>
                  <a:ea typeface="阿里巴巴普惠体" panose="00020600040101010101" pitchFamily="18" charset="-122"/>
                  <a:cs typeface="阿里巴巴普惠体" panose="00020600040101010101" pitchFamily="18" charset="-122"/>
                  <a:sym typeface=""/>
                </a:endParaRPr>
              </a:p>
            </p:txBody>
          </p:sp>
          <p:sp>
            <p:nvSpPr>
              <p:cNvPr id="37" name="Rectangle 22">
                <a:extLst>
                  <a:ext uri="{FF2B5EF4-FFF2-40B4-BE49-F238E27FC236}">
                    <a16:creationId xmlns:a16="http://schemas.microsoft.com/office/drawing/2014/main" id="{06BCD5E6-F232-4033-BA89-3ED04CF2C74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56052" y="4587402"/>
                <a:ext cx="1919411" cy="5202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2400" b="1" dirty="0">
                    <a:solidFill>
                      <a:srgbClr val="353535"/>
                    </a:solidFill>
                    <a:latin typeface=""/>
                    <a:ea typeface="阿里巴巴普惠体" panose="00020600040101010101" pitchFamily="18" charset="-122"/>
                    <a:cs typeface="阿里巴巴普惠体" panose="00020600040101010101" pitchFamily="18" charset="-122"/>
                    <a:sym typeface=""/>
                  </a:rPr>
                  <a:t>计算智能</a:t>
                </a:r>
                <a:endParaRPr lang="en-US" altLang="en-US" sz="2400" dirty="0">
                  <a:solidFill>
                    <a:prstClr val="black"/>
                  </a:solidFill>
                  <a:latin typeface=""/>
                  <a:ea typeface="阿里巴巴普惠体" panose="00020600040101010101" pitchFamily="18" charset="-122"/>
                  <a:cs typeface="阿里巴巴普惠体" panose="00020600040101010101" pitchFamily="18" charset="-122"/>
                  <a:sym typeface=""/>
                </a:endParaRPr>
              </a:p>
            </p:txBody>
          </p:sp>
          <p:sp>
            <p:nvSpPr>
              <p:cNvPr id="38" name="TextBox 93">
                <a:extLst>
                  <a:ext uri="{FF2B5EF4-FFF2-40B4-BE49-F238E27FC236}">
                    <a16:creationId xmlns:a16="http://schemas.microsoft.com/office/drawing/2014/main" id="{A141C572-7986-48CA-8002-981D8197CF2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985240" y="5069498"/>
                <a:ext cx="903310" cy="6282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lvl="0" algn="ctr"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zh-CN" altLang="en-US" sz="1600" dirty="0">
                    <a:solidFill>
                      <a:prstClr val="black"/>
                    </a:solidFill>
                    <a:latin typeface="阿里巴巴普惠体" panose="00020600040101010101" pitchFamily="18" charset="-122"/>
                    <a:ea typeface="阿里巴巴普惠体" panose="00020600040101010101" pitchFamily="18" charset="-122"/>
                    <a:cs typeface="阿里巴巴普惠体" panose="00020600040101010101" pitchFamily="18" charset="-122"/>
                    <a:sym typeface=""/>
                  </a:rPr>
                  <a:t>能存</a:t>
                </a:r>
                <a:endParaRPr lang="en-US" altLang="zh-CN" sz="1600" dirty="0">
                  <a:solidFill>
                    <a:prstClr val="black"/>
                  </a:solidFill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  <a:sym typeface=""/>
                </a:endParaRPr>
              </a:p>
              <a:p>
                <a:pPr lvl="0" algn="ctr"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zh-CN" altLang="en-US" sz="1600" dirty="0">
                    <a:solidFill>
                      <a:prstClr val="black"/>
                    </a:solidFill>
                    <a:latin typeface="阿里巴巴普惠体" panose="00020600040101010101" pitchFamily="18" charset="-122"/>
                    <a:ea typeface="阿里巴巴普惠体" panose="00020600040101010101" pitchFamily="18" charset="-122"/>
                    <a:cs typeface="阿里巴巴普惠体" panose="00020600040101010101" pitchFamily="18" charset="-122"/>
                    <a:sym typeface=""/>
                  </a:rPr>
                  <a:t>会算</a:t>
                </a:r>
              </a:p>
            </p:txBody>
          </p:sp>
        </p:grpSp>
        <p:sp>
          <p:nvSpPr>
            <p:cNvPr id="30" name="Freeform 33">
              <a:extLst>
                <a:ext uri="{FF2B5EF4-FFF2-40B4-BE49-F238E27FC236}">
                  <a16:creationId xmlns:a16="http://schemas.microsoft.com/office/drawing/2014/main" id="{36F79A50-C1A5-4B02-8B72-6409EB1C8D5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90229" y="1197273"/>
              <a:ext cx="826326" cy="899999"/>
            </a:xfrm>
            <a:custGeom>
              <a:avLst/>
              <a:gdLst>
                <a:gd name="connsiteX0" fmla="*/ 404756 w 556408"/>
                <a:gd name="connsiteY0" fmla="*/ 454637 h 606016"/>
                <a:gd name="connsiteX1" fmla="*/ 404756 w 556408"/>
                <a:gd name="connsiteY1" fmla="*/ 505104 h 606016"/>
                <a:gd name="connsiteX2" fmla="*/ 455313 w 556408"/>
                <a:gd name="connsiteY2" fmla="*/ 505104 h 606016"/>
                <a:gd name="connsiteX3" fmla="*/ 455313 w 556408"/>
                <a:gd name="connsiteY3" fmla="*/ 454637 h 606016"/>
                <a:gd name="connsiteX4" fmla="*/ 252983 w 556408"/>
                <a:gd name="connsiteY4" fmla="*/ 454637 h 606016"/>
                <a:gd name="connsiteX5" fmla="*/ 252983 w 556408"/>
                <a:gd name="connsiteY5" fmla="*/ 505104 h 606016"/>
                <a:gd name="connsiteX6" fmla="*/ 303532 w 556408"/>
                <a:gd name="connsiteY6" fmla="*/ 505104 h 606016"/>
                <a:gd name="connsiteX7" fmla="*/ 303532 w 556408"/>
                <a:gd name="connsiteY7" fmla="*/ 454637 h 606016"/>
                <a:gd name="connsiteX8" fmla="*/ 101184 w 556408"/>
                <a:gd name="connsiteY8" fmla="*/ 454637 h 606016"/>
                <a:gd name="connsiteX9" fmla="*/ 101184 w 556408"/>
                <a:gd name="connsiteY9" fmla="*/ 505104 h 606016"/>
                <a:gd name="connsiteX10" fmla="*/ 151741 w 556408"/>
                <a:gd name="connsiteY10" fmla="*/ 505104 h 606016"/>
                <a:gd name="connsiteX11" fmla="*/ 151741 w 556408"/>
                <a:gd name="connsiteY11" fmla="*/ 454637 h 606016"/>
                <a:gd name="connsiteX12" fmla="*/ 387814 w 556408"/>
                <a:gd name="connsiteY12" fmla="*/ 420993 h 606016"/>
                <a:gd name="connsiteX13" fmla="*/ 472166 w 556408"/>
                <a:gd name="connsiteY13" fmla="*/ 420993 h 606016"/>
                <a:gd name="connsiteX14" fmla="*/ 489018 w 556408"/>
                <a:gd name="connsiteY14" fmla="*/ 437815 h 606016"/>
                <a:gd name="connsiteX15" fmla="*/ 489018 w 556408"/>
                <a:gd name="connsiteY15" fmla="*/ 522015 h 606016"/>
                <a:gd name="connsiteX16" fmla="*/ 472166 w 556408"/>
                <a:gd name="connsiteY16" fmla="*/ 538837 h 606016"/>
                <a:gd name="connsiteX17" fmla="*/ 387814 w 556408"/>
                <a:gd name="connsiteY17" fmla="*/ 538837 h 606016"/>
                <a:gd name="connsiteX18" fmla="*/ 370962 w 556408"/>
                <a:gd name="connsiteY18" fmla="*/ 522015 h 606016"/>
                <a:gd name="connsiteX19" fmla="*/ 370962 w 556408"/>
                <a:gd name="connsiteY19" fmla="*/ 437815 h 606016"/>
                <a:gd name="connsiteX20" fmla="*/ 387814 w 556408"/>
                <a:gd name="connsiteY20" fmla="*/ 420993 h 606016"/>
                <a:gd name="connsiteX21" fmla="*/ 235954 w 556408"/>
                <a:gd name="connsiteY21" fmla="*/ 420993 h 606016"/>
                <a:gd name="connsiteX22" fmla="*/ 320381 w 556408"/>
                <a:gd name="connsiteY22" fmla="*/ 420993 h 606016"/>
                <a:gd name="connsiteX23" fmla="*/ 337231 w 556408"/>
                <a:gd name="connsiteY23" fmla="*/ 437815 h 606016"/>
                <a:gd name="connsiteX24" fmla="*/ 337231 w 556408"/>
                <a:gd name="connsiteY24" fmla="*/ 522015 h 606016"/>
                <a:gd name="connsiteX25" fmla="*/ 320381 w 556408"/>
                <a:gd name="connsiteY25" fmla="*/ 538837 h 606016"/>
                <a:gd name="connsiteX26" fmla="*/ 235954 w 556408"/>
                <a:gd name="connsiteY26" fmla="*/ 538837 h 606016"/>
                <a:gd name="connsiteX27" fmla="*/ 219105 w 556408"/>
                <a:gd name="connsiteY27" fmla="*/ 522015 h 606016"/>
                <a:gd name="connsiteX28" fmla="*/ 219105 w 556408"/>
                <a:gd name="connsiteY28" fmla="*/ 437815 h 606016"/>
                <a:gd name="connsiteX29" fmla="*/ 235954 w 556408"/>
                <a:gd name="connsiteY29" fmla="*/ 420993 h 606016"/>
                <a:gd name="connsiteX30" fmla="*/ 84242 w 556408"/>
                <a:gd name="connsiteY30" fmla="*/ 420993 h 606016"/>
                <a:gd name="connsiteX31" fmla="*/ 168594 w 556408"/>
                <a:gd name="connsiteY31" fmla="*/ 420993 h 606016"/>
                <a:gd name="connsiteX32" fmla="*/ 185446 w 556408"/>
                <a:gd name="connsiteY32" fmla="*/ 437815 h 606016"/>
                <a:gd name="connsiteX33" fmla="*/ 185446 w 556408"/>
                <a:gd name="connsiteY33" fmla="*/ 522015 h 606016"/>
                <a:gd name="connsiteX34" fmla="*/ 168594 w 556408"/>
                <a:gd name="connsiteY34" fmla="*/ 538837 h 606016"/>
                <a:gd name="connsiteX35" fmla="*/ 84242 w 556408"/>
                <a:gd name="connsiteY35" fmla="*/ 538837 h 606016"/>
                <a:gd name="connsiteX36" fmla="*/ 67390 w 556408"/>
                <a:gd name="connsiteY36" fmla="*/ 522015 h 606016"/>
                <a:gd name="connsiteX37" fmla="*/ 67390 w 556408"/>
                <a:gd name="connsiteY37" fmla="*/ 437815 h 606016"/>
                <a:gd name="connsiteX38" fmla="*/ 84242 w 556408"/>
                <a:gd name="connsiteY38" fmla="*/ 420993 h 606016"/>
                <a:gd name="connsiteX39" fmla="*/ 404756 w 556408"/>
                <a:gd name="connsiteY39" fmla="*/ 303133 h 606016"/>
                <a:gd name="connsiteX40" fmla="*/ 404756 w 556408"/>
                <a:gd name="connsiteY40" fmla="*/ 353599 h 606016"/>
                <a:gd name="connsiteX41" fmla="*/ 455313 w 556408"/>
                <a:gd name="connsiteY41" fmla="*/ 353599 h 606016"/>
                <a:gd name="connsiteX42" fmla="*/ 455313 w 556408"/>
                <a:gd name="connsiteY42" fmla="*/ 303133 h 606016"/>
                <a:gd name="connsiteX43" fmla="*/ 252983 w 556408"/>
                <a:gd name="connsiteY43" fmla="*/ 303133 h 606016"/>
                <a:gd name="connsiteX44" fmla="*/ 252983 w 556408"/>
                <a:gd name="connsiteY44" fmla="*/ 353599 h 606016"/>
                <a:gd name="connsiteX45" fmla="*/ 303532 w 556408"/>
                <a:gd name="connsiteY45" fmla="*/ 353599 h 606016"/>
                <a:gd name="connsiteX46" fmla="*/ 303532 w 556408"/>
                <a:gd name="connsiteY46" fmla="*/ 303133 h 606016"/>
                <a:gd name="connsiteX47" fmla="*/ 101184 w 556408"/>
                <a:gd name="connsiteY47" fmla="*/ 303133 h 606016"/>
                <a:gd name="connsiteX48" fmla="*/ 101184 w 556408"/>
                <a:gd name="connsiteY48" fmla="*/ 353599 h 606016"/>
                <a:gd name="connsiteX49" fmla="*/ 151741 w 556408"/>
                <a:gd name="connsiteY49" fmla="*/ 353599 h 606016"/>
                <a:gd name="connsiteX50" fmla="*/ 151741 w 556408"/>
                <a:gd name="connsiteY50" fmla="*/ 303133 h 606016"/>
                <a:gd name="connsiteX51" fmla="*/ 387814 w 556408"/>
                <a:gd name="connsiteY51" fmla="*/ 269489 h 606016"/>
                <a:gd name="connsiteX52" fmla="*/ 472166 w 556408"/>
                <a:gd name="connsiteY52" fmla="*/ 269489 h 606016"/>
                <a:gd name="connsiteX53" fmla="*/ 489018 w 556408"/>
                <a:gd name="connsiteY53" fmla="*/ 286311 h 606016"/>
                <a:gd name="connsiteX54" fmla="*/ 489018 w 556408"/>
                <a:gd name="connsiteY54" fmla="*/ 370511 h 606016"/>
                <a:gd name="connsiteX55" fmla="*/ 472166 w 556408"/>
                <a:gd name="connsiteY55" fmla="*/ 387333 h 606016"/>
                <a:gd name="connsiteX56" fmla="*/ 387814 w 556408"/>
                <a:gd name="connsiteY56" fmla="*/ 387333 h 606016"/>
                <a:gd name="connsiteX57" fmla="*/ 370962 w 556408"/>
                <a:gd name="connsiteY57" fmla="*/ 370511 h 606016"/>
                <a:gd name="connsiteX58" fmla="*/ 370962 w 556408"/>
                <a:gd name="connsiteY58" fmla="*/ 286311 h 606016"/>
                <a:gd name="connsiteX59" fmla="*/ 387814 w 556408"/>
                <a:gd name="connsiteY59" fmla="*/ 269489 h 606016"/>
                <a:gd name="connsiteX60" fmla="*/ 235954 w 556408"/>
                <a:gd name="connsiteY60" fmla="*/ 269489 h 606016"/>
                <a:gd name="connsiteX61" fmla="*/ 320381 w 556408"/>
                <a:gd name="connsiteY61" fmla="*/ 269489 h 606016"/>
                <a:gd name="connsiteX62" fmla="*/ 337231 w 556408"/>
                <a:gd name="connsiteY62" fmla="*/ 286311 h 606016"/>
                <a:gd name="connsiteX63" fmla="*/ 337231 w 556408"/>
                <a:gd name="connsiteY63" fmla="*/ 370511 h 606016"/>
                <a:gd name="connsiteX64" fmla="*/ 320381 w 556408"/>
                <a:gd name="connsiteY64" fmla="*/ 387333 h 606016"/>
                <a:gd name="connsiteX65" fmla="*/ 235954 w 556408"/>
                <a:gd name="connsiteY65" fmla="*/ 387333 h 606016"/>
                <a:gd name="connsiteX66" fmla="*/ 219105 w 556408"/>
                <a:gd name="connsiteY66" fmla="*/ 370511 h 606016"/>
                <a:gd name="connsiteX67" fmla="*/ 219105 w 556408"/>
                <a:gd name="connsiteY67" fmla="*/ 286311 h 606016"/>
                <a:gd name="connsiteX68" fmla="*/ 235954 w 556408"/>
                <a:gd name="connsiteY68" fmla="*/ 269489 h 606016"/>
                <a:gd name="connsiteX69" fmla="*/ 84242 w 556408"/>
                <a:gd name="connsiteY69" fmla="*/ 269489 h 606016"/>
                <a:gd name="connsiteX70" fmla="*/ 168594 w 556408"/>
                <a:gd name="connsiteY70" fmla="*/ 269489 h 606016"/>
                <a:gd name="connsiteX71" fmla="*/ 185446 w 556408"/>
                <a:gd name="connsiteY71" fmla="*/ 286311 h 606016"/>
                <a:gd name="connsiteX72" fmla="*/ 185446 w 556408"/>
                <a:gd name="connsiteY72" fmla="*/ 370511 h 606016"/>
                <a:gd name="connsiteX73" fmla="*/ 168594 w 556408"/>
                <a:gd name="connsiteY73" fmla="*/ 387333 h 606016"/>
                <a:gd name="connsiteX74" fmla="*/ 84242 w 556408"/>
                <a:gd name="connsiteY74" fmla="*/ 387333 h 606016"/>
                <a:gd name="connsiteX75" fmla="*/ 67390 w 556408"/>
                <a:gd name="connsiteY75" fmla="*/ 370511 h 606016"/>
                <a:gd name="connsiteX76" fmla="*/ 67390 w 556408"/>
                <a:gd name="connsiteY76" fmla="*/ 286311 h 606016"/>
                <a:gd name="connsiteX77" fmla="*/ 84242 w 556408"/>
                <a:gd name="connsiteY77" fmla="*/ 269489 h 606016"/>
                <a:gd name="connsiteX78" fmla="*/ 101087 w 556408"/>
                <a:gd name="connsiteY78" fmla="*/ 101042 h 606016"/>
                <a:gd name="connsiteX79" fmla="*/ 101087 w 556408"/>
                <a:gd name="connsiteY79" fmla="*/ 202178 h 606016"/>
                <a:gd name="connsiteX80" fmla="*/ 445583 w 556408"/>
                <a:gd name="connsiteY80" fmla="*/ 202178 h 606016"/>
                <a:gd name="connsiteX81" fmla="*/ 445583 w 556408"/>
                <a:gd name="connsiteY81" fmla="*/ 101042 h 606016"/>
                <a:gd name="connsiteX82" fmla="*/ 84238 w 556408"/>
                <a:gd name="connsiteY82" fmla="*/ 67390 h 606016"/>
                <a:gd name="connsiteX83" fmla="*/ 462432 w 556408"/>
                <a:gd name="connsiteY83" fmla="*/ 67390 h 606016"/>
                <a:gd name="connsiteX84" fmla="*/ 479280 w 556408"/>
                <a:gd name="connsiteY84" fmla="*/ 84216 h 606016"/>
                <a:gd name="connsiteX85" fmla="*/ 479280 w 556408"/>
                <a:gd name="connsiteY85" fmla="*/ 219004 h 606016"/>
                <a:gd name="connsiteX86" fmla="*/ 462432 w 556408"/>
                <a:gd name="connsiteY86" fmla="*/ 235830 h 606016"/>
                <a:gd name="connsiteX87" fmla="*/ 84238 w 556408"/>
                <a:gd name="connsiteY87" fmla="*/ 235830 h 606016"/>
                <a:gd name="connsiteX88" fmla="*/ 67390 w 556408"/>
                <a:gd name="connsiteY88" fmla="*/ 219004 h 606016"/>
                <a:gd name="connsiteX89" fmla="*/ 67390 w 556408"/>
                <a:gd name="connsiteY89" fmla="*/ 84216 h 606016"/>
                <a:gd name="connsiteX90" fmla="*/ 84238 w 556408"/>
                <a:gd name="connsiteY90" fmla="*/ 67390 h 606016"/>
                <a:gd name="connsiteX91" fmla="*/ 50550 w 556408"/>
                <a:gd name="connsiteY91" fmla="*/ 33647 h 606016"/>
                <a:gd name="connsiteX92" fmla="*/ 33700 w 556408"/>
                <a:gd name="connsiteY92" fmla="*/ 50471 h 606016"/>
                <a:gd name="connsiteX93" fmla="*/ 33700 w 556408"/>
                <a:gd name="connsiteY93" fmla="*/ 555634 h 606016"/>
                <a:gd name="connsiteX94" fmla="*/ 50550 w 556408"/>
                <a:gd name="connsiteY94" fmla="*/ 572458 h 606016"/>
                <a:gd name="connsiteX95" fmla="*/ 505858 w 556408"/>
                <a:gd name="connsiteY95" fmla="*/ 572458 h 606016"/>
                <a:gd name="connsiteX96" fmla="*/ 522708 w 556408"/>
                <a:gd name="connsiteY96" fmla="*/ 555634 h 606016"/>
                <a:gd name="connsiteX97" fmla="*/ 522708 w 556408"/>
                <a:gd name="connsiteY97" fmla="*/ 50471 h 606016"/>
                <a:gd name="connsiteX98" fmla="*/ 505858 w 556408"/>
                <a:gd name="connsiteY98" fmla="*/ 33647 h 606016"/>
                <a:gd name="connsiteX99" fmla="*/ 50550 w 556408"/>
                <a:gd name="connsiteY99" fmla="*/ 0 h 606016"/>
                <a:gd name="connsiteX100" fmla="*/ 505858 w 556408"/>
                <a:gd name="connsiteY100" fmla="*/ 0 h 606016"/>
                <a:gd name="connsiteX101" fmla="*/ 556408 w 556408"/>
                <a:gd name="connsiteY101" fmla="*/ 50471 h 606016"/>
                <a:gd name="connsiteX102" fmla="*/ 556408 w 556408"/>
                <a:gd name="connsiteY102" fmla="*/ 555545 h 606016"/>
                <a:gd name="connsiteX103" fmla="*/ 505858 w 556408"/>
                <a:gd name="connsiteY103" fmla="*/ 606016 h 606016"/>
                <a:gd name="connsiteX104" fmla="*/ 50550 w 556408"/>
                <a:gd name="connsiteY104" fmla="*/ 606016 h 606016"/>
                <a:gd name="connsiteX105" fmla="*/ 0 w 556408"/>
                <a:gd name="connsiteY105" fmla="*/ 555545 h 606016"/>
                <a:gd name="connsiteX106" fmla="*/ 0 w 556408"/>
                <a:gd name="connsiteY106" fmla="*/ 50471 h 606016"/>
                <a:gd name="connsiteX107" fmla="*/ 50550 w 556408"/>
                <a:gd name="connsiteY107" fmla="*/ 0 h 606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556408" h="606016">
                  <a:moveTo>
                    <a:pt x="404756" y="454637"/>
                  </a:moveTo>
                  <a:lnTo>
                    <a:pt x="404756" y="505104"/>
                  </a:lnTo>
                  <a:lnTo>
                    <a:pt x="455313" y="505104"/>
                  </a:lnTo>
                  <a:lnTo>
                    <a:pt x="455313" y="454637"/>
                  </a:lnTo>
                  <a:close/>
                  <a:moveTo>
                    <a:pt x="252983" y="454637"/>
                  </a:moveTo>
                  <a:lnTo>
                    <a:pt x="252983" y="505104"/>
                  </a:lnTo>
                  <a:lnTo>
                    <a:pt x="303532" y="505104"/>
                  </a:lnTo>
                  <a:lnTo>
                    <a:pt x="303532" y="454637"/>
                  </a:lnTo>
                  <a:close/>
                  <a:moveTo>
                    <a:pt x="101184" y="454637"/>
                  </a:moveTo>
                  <a:lnTo>
                    <a:pt x="101184" y="505104"/>
                  </a:lnTo>
                  <a:lnTo>
                    <a:pt x="151741" y="505104"/>
                  </a:lnTo>
                  <a:lnTo>
                    <a:pt x="151741" y="454637"/>
                  </a:lnTo>
                  <a:close/>
                  <a:moveTo>
                    <a:pt x="387814" y="420993"/>
                  </a:moveTo>
                  <a:lnTo>
                    <a:pt x="472166" y="420993"/>
                  </a:lnTo>
                  <a:cubicBezTo>
                    <a:pt x="481488" y="420993"/>
                    <a:pt x="489018" y="428509"/>
                    <a:pt x="489018" y="437815"/>
                  </a:cubicBezTo>
                  <a:lnTo>
                    <a:pt x="489018" y="522015"/>
                  </a:lnTo>
                  <a:cubicBezTo>
                    <a:pt x="489018" y="531321"/>
                    <a:pt x="481488" y="538837"/>
                    <a:pt x="472166" y="538837"/>
                  </a:cubicBezTo>
                  <a:lnTo>
                    <a:pt x="387814" y="538837"/>
                  </a:lnTo>
                  <a:cubicBezTo>
                    <a:pt x="378492" y="538837"/>
                    <a:pt x="370962" y="531321"/>
                    <a:pt x="370962" y="522015"/>
                  </a:cubicBezTo>
                  <a:lnTo>
                    <a:pt x="370962" y="437815"/>
                  </a:lnTo>
                  <a:cubicBezTo>
                    <a:pt x="370962" y="428509"/>
                    <a:pt x="378492" y="420993"/>
                    <a:pt x="387814" y="420993"/>
                  </a:cubicBezTo>
                  <a:close/>
                  <a:moveTo>
                    <a:pt x="235954" y="420993"/>
                  </a:moveTo>
                  <a:lnTo>
                    <a:pt x="320381" y="420993"/>
                  </a:lnTo>
                  <a:cubicBezTo>
                    <a:pt x="329702" y="420993"/>
                    <a:pt x="337231" y="428509"/>
                    <a:pt x="337231" y="437815"/>
                  </a:cubicBezTo>
                  <a:lnTo>
                    <a:pt x="337231" y="522015"/>
                  </a:lnTo>
                  <a:cubicBezTo>
                    <a:pt x="337231" y="531321"/>
                    <a:pt x="329702" y="538837"/>
                    <a:pt x="320381" y="538837"/>
                  </a:cubicBezTo>
                  <a:lnTo>
                    <a:pt x="235954" y="538837"/>
                  </a:lnTo>
                  <a:cubicBezTo>
                    <a:pt x="226633" y="538837"/>
                    <a:pt x="219105" y="531321"/>
                    <a:pt x="219105" y="522015"/>
                  </a:cubicBezTo>
                  <a:lnTo>
                    <a:pt x="219105" y="437815"/>
                  </a:lnTo>
                  <a:cubicBezTo>
                    <a:pt x="219105" y="428509"/>
                    <a:pt x="226633" y="420993"/>
                    <a:pt x="235954" y="420993"/>
                  </a:cubicBezTo>
                  <a:close/>
                  <a:moveTo>
                    <a:pt x="84242" y="420993"/>
                  </a:moveTo>
                  <a:lnTo>
                    <a:pt x="168594" y="420993"/>
                  </a:lnTo>
                  <a:cubicBezTo>
                    <a:pt x="177916" y="420993"/>
                    <a:pt x="185446" y="428509"/>
                    <a:pt x="185446" y="437815"/>
                  </a:cubicBezTo>
                  <a:lnTo>
                    <a:pt x="185446" y="522015"/>
                  </a:lnTo>
                  <a:cubicBezTo>
                    <a:pt x="185446" y="531321"/>
                    <a:pt x="177916" y="538837"/>
                    <a:pt x="168594" y="538837"/>
                  </a:cubicBezTo>
                  <a:lnTo>
                    <a:pt x="84242" y="538837"/>
                  </a:lnTo>
                  <a:cubicBezTo>
                    <a:pt x="74920" y="538837"/>
                    <a:pt x="67390" y="531321"/>
                    <a:pt x="67390" y="522015"/>
                  </a:cubicBezTo>
                  <a:lnTo>
                    <a:pt x="67390" y="437815"/>
                  </a:lnTo>
                  <a:cubicBezTo>
                    <a:pt x="67390" y="428509"/>
                    <a:pt x="74920" y="420993"/>
                    <a:pt x="84242" y="420993"/>
                  </a:cubicBezTo>
                  <a:close/>
                  <a:moveTo>
                    <a:pt x="404756" y="303133"/>
                  </a:moveTo>
                  <a:lnTo>
                    <a:pt x="404756" y="353599"/>
                  </a:lnTo>
                  <a:lnTo>
                    <a:pt x="455313" y="353599"/>
                  </a:lnTo>
                  <a:lnTo>
                    <a:pt x="455313" y="303133"/>
                  </a:lnTo>
                  <a:close/>
                  <a:moveTo>
                    <a:pt x="252983" y="303133"/>
                  </a:moveTo>
                  <a:lnTo>
                    <a:pt x="252983" y="353599"/>
                  </a:lnTo>
                  <a:lnTo>
                    <a:pt x="303532" y="353599"/>
                  </a:lnTo>
                  <a:lnTo>
                    <a:pt x="303532" y="303133"/>
                  </a:lnTo>
                  <a:close/>
                  <a:moveTo>
                    <a:pt x="101184" y="303133"/>
                  </a:moveTo>
                  <a:lnTo>
                    <a:pt x="101184" y="353599"/>
                  </a:lnTo>
                  <a:lnTo>
                    <a:pt x="151741" y="353599"/>
                  </a:lnTo>
                  <a:lnTo>
                    <a:pt x="151741" y="303133"/>
                  </a:lnTo>
                  <a:close/>
                  <a:moveTo>
                    <a:pt x="387814" y="269489"/>
                  </a:moveTo>
                  <a:lnTo>
                    <a:pt x="472166" y="269489"/>
                  </a:lnTo>
                  <a:cubicBezTo>
                    <a:pt x="481488" y="269489"/>
                    <a:pt x="489018" y="277005"/>
                    <a:pt x="489018" y="286311"/>
                  </a:cubicBezTo>
                  <a:lnTo>
                    <a:pt x="489018" y="370511"/>
                  </a:lnTo>
                  <a:cubicBezTo>
                    <a:pt x="489018" y="379817"/>
                    <a:pt x="481488" y="387333"/>
                    <a:pt x="472166" y="387333"/>
                  </a:cubicBezTo>
                  <a:lnTo>
                    <a:pt x="387814" y="387333"/>
                  </a:lnTo>
                  <a:cubicBezTo>
                    <a:pt x="378492" y="387333"/>
                    <a:pt x="370962" y="379817"/>
                    <a:pt x="370962" y="370511"/>
                  </a:cubicBezTo>
                  <a:lnTo>
                    <a:pt x="370962" y="286311"/>
                  </a:lnTo>
                  <a:cubicBezTo>
                    <a:pt x="370962" y="277005"/>
                    <a:pt x="378492" y="269489"/>
                    <a:pt x="387814" y="269489"/>
                  </a:cubicBezTo>
                  <a:close/>
                  <a:moveTo>
                    <a:pt x="235954" y="269489"/>
                  </a:moveTo>
                  <a:lnTo>
                    <a:pt x="320381" y="269489"/>
                  </a:lnTo>
                  <a:cubicBezTo>
                    <a:pt x="329702" y="269489"/>
                    <a:pt x="337231" y="277005"/>
                    <a:pt x="337231" y="286311"/>
                  </a:cubicBezTo>
                  <a:lnTo>
                    <a:pt x="337231" y="370511"/>
                  </a:lnTo>
                  <a:cubicBezTo>
                    <a:pt x="337231" y="379817"/>
                    <a:pt x="329702" y="387333"/>
                    <a:pt x="320381" y="387333"/>
                  </a:cubicBezTo>
                  <a:lnTo>
                    <a:pt x="235954" y="387333"/>
                  </a:lnTo>
                  <a:cubicBezTo>
                    <a:pt x="226633" y="387333"/>
                    <a:pt x="219105" y="379817"/>
                    <a:pt x="219105" y="370511"/>
                  </a:cubicBezTo>
                  <a:lnTo>
                    <a:pt x="219105" y="286311"/>
                  </a:lnTo>
                  <a:cubicBezTo>
                    <a:pt x="219105" y="277005"/>
                    <a:pt x="226633" y="269489"/>
                    <a:pt x="235954" y="269489"/>
                  </a:cubicBezTo>
                  <a:close/>
                  <a:moveTo>
                    <a:pt x="84242" y="269489"/>
                  </a:moveTo>
                  <a:lnTo>
                    <a:pt x="168594" y="269489"/>
                  </a:lnTo>
                  <a:cubicBezTo>
                    <a:pt x="177916" y="269489"/>
                    <a:pt x="185446" y="277005"/>
                    <a:pt x="185446" y="286311"/>
                  </a:cubicBezTo>
                  <a:lnTo>
                    <a:pt x="185446" y="370511"/>
                  </a:lnTo>
                  <a:cubicBezTo>
                    <a:pt x="185446" y="379817"/>
                    <a:pt x="177916" y="387333"/>
                    <a:pt x="168594" y="387333"/>
                  </a:cubicBezTo>
                  <a:lnTo>
                    <a:pt x="84242" y="387333"/>
                  </a:lnTo>
                  <a:cubicBezTo>
                    <a:pt x="74920" y="387333"/>
                    <a:pt x="67390" y="379817"/>
                    <a:pt x="67390" y="370511"/>
                  </a:cubicBezTo>
                  <a:lnTo>
                    <a:pt x="67390" y="286311"/>
                  </a:lnTo>
                  <a:cubicBezTo>
                    <a:pt x="67390" y="277005"/>
                    <a:pt x="74920" y="269489"/>
                    <a:pt x="84242" y="269489"/>
                  </a:cubicBezTo>
                  <a:close/>
                  <a:moveTo>
                    <a:pt x="101087" y="101042"/>
                  </a:moveTo>
                  <a:lnTo>
                    <a:pt x="101087" y="202178"/>
                  </a:lnTo>
                  <a:lnTo>
                    <a:pt x="445583" y="202178"/>
                  </a:lnTo>
                  <a:lnTo>
                    <a:pt x="445583" y="101042"/>
                  </a:lnTo>
                  <a:close/>
                  <a:moveTo>
                    <a:pt x="84238" y="67390"/>
                  </a:moveTo>
                  <a:lnTo>
                    <a:pt x="462432" y="67390"/>
                  </a:lnTo>
                  <a:cubicBezTo>
                    <a:pt x="471752" y="67390"/>
                    <a:pt x="479280" y="74908"/>
                    <a:pt x="479280" y="84216"/>
                  </a:cubicBezTo>
                  <a:lnTo>
                    <a:pt x="479280" y="219004"/>
                  </a:lnTo>
                  <a:cubicBezTo>
                    <a:pt x="479280" y="228312"/>
                    <a:pt x="471752" y="235830"/>
                    <a:pt x="462432" y="235830"/>
                  </a:cubicBezTo>
                  <a:lnTo>
                    <a:pt x="84238" y="235830"/>
                  </a:lnTo>
                  <a:cubicBezTo>
                    <a:pt x="74918" y="235830"/>
                    <a:pt x="67390" y="228133"/>
                    <a:pt x="67390" y="219004"/>
                  </a:cubicBezTo>
                  <a:lnTo>
                    <a:pt x="67390" y="84216"/>
                  </a:lnTo>
                  <a:cubicBezTo>
                    <a:pt x="67390" y="74908"/>
                    <a:pt x="74918" y="67390"/>
                    <a:pt x="84238" y="67390"/>
                  </a:cubicBezTo>
                  <a:close/>
                  <a:moveTo>
                    <a:pt x="50550" y="33647"/>
                  </a:moveTo>
                  <a:cubicBezTo>
                    <a:pt x="41229" y="33647"/>
                    <a:pt x="33700" y="41164"/>
                    <a:pt x="33700" y="50471"/>
                  </a:cubicBezTo>
                  <a:lnTo>
                    <a:pt x="33700" y="555634"/>
                  </a:lnTo>
                  <a:cubicBezTo>
                    <a:pt x="33700" y="564941"/>
                    <a:pt x="41229" y="572458"/>
                    <a:pt x="50550" y="572458"/>
                  </a:cubicBezTo>
                  <a:lnTo>
                    <a:pt x="505858" y="572458"/>
                  </a:lnTo>
                  <a:cubicBezTo>
                    <a:pt x="515179" y="572458"/>
                    <a:pt x="522708" y="564941"/>
                    <a:pt x="522708" y="555634"/>
                  </a:cubicBezTo>
                  <a:lnTo>
                    <a:pt x="522708" y="50471"/>
                  </a:lnTo>
                  <a:cubicBezTo>
                    <a:pt x="522708" y="41164"/>
                    <a:pt x="515179" y="33647"/>
                    <a:pt x="505858" y="33647"/>
                  </a:cubicBezTo>
                  <a:close/>
                  <a:moveTo>
                    <a:pt x="50550" y="0"/>
                  </a:moveTo>
                  <a:lnTo>
                    <a:pt x="505858" y="0"/>
                  </a:lnTo>
                  <a:cubicBezTo>
                    <a:pt x="533732" y="0"/>
                    <a:pt x="556408" y="22640"/>
                    <a:pt x="556408" y="50471"/>
                  </a:cubicBezTo>
                  <a:lnTo>
                    <a:pt x="556408" y="555545"/>
                  </a:lnTo>
                  <a:cubicBezTo>
                    <a:pt x="556408" y="583376"/>
                    <a:pt x="533732" y="606016"/>
                    <a:pt x="505858" y="606016"/>
                  </a:cubicBezTo>
                  <a:lnTo>
                    <a:pt x="50550" y="606016"/>
                  </a:lnTo>
                  <a:cubicBezTo>
                    <a:pt x="22676" y="606016"/>
                    <a:pt x="0" y="583376"/>
                    <a:pt x="0" y="555545"/>
                  </a:cubicBezTo>
                  <a:lnTo>
                    <a:pt x="0" y="50471"/>
                  </a:lnTo>
                  <a:cubicBezTo>
                    <a:pt x="0" y="22640"/>
                    <a:pt x="22676" y="0"/>
                    <a:pt x="50550" y="0"/>
                  </a:cubicBezTo>
                  <a:close/>
                </a:path>
              </a:pathLst>
            </a:custGeom>
            <a:solidFill>
              <a:srgbClr val="306E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"/>
                <a:ea typeface="阿里巴巴普惠体" panose="00020600040101010101" pitchFamily="18" charset="-122"/>
                <a:cs typeface="阿里巴巴普惠体" panose="00020600040101010101" pitchFamily="18" charset="-122"/>
                <a:sym typeface=""/>
              </a:endParaRPr>
            </a:p>
          </p:txBody>
        </p:sp>
        <p:sp>
          <p:nvSpPr>
            <p:cNvPr id="31" name="Freeform 33">
              <a:extLst>
                <a:ext uri="{FF2B5EF4-FFF2-40B4-BE49-F238E27FC236}">
                  <a16:creationId xmlns:a16="http://schemas.microsoft.com/office/drawing/2014/main" id="{E9809F6B-0B94-44FA-9614-5CE4D74906E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670465" y="2879991"/>
              <a:ext cx="684000" cy="1008000"/>
            </a:xfrm>
            <a:custGeom>
              <a:avLst/>
              <a:gdLst>
                <a:gd name="T0" fmla="*/ 1358 w 1359"/>
                <a:gd name="T1" fmla="*/ 928 h 2037"/>
                <a:gd name="T2" fmla="*/ 1100 w 1359"/>
                <a:gd name="T3" fmla="*/ 779 h 2037"/>
                <a:gd name="T4" fmla="*/ 933 w 1359"/>
                <a:gd name="T5" fmla="*/ 257 h 2037"/>
                <a:gd name="T6" fmla="*/ 849 w 1359"/>
                <a:gd name="T7" fmla="*/ 175 h 2037"/>
                <a:gd name="T8" fmla="*/ 512 w 1359"/>
                <a:gd name="T9" fmla="*/ 154 h 2037"/>
                <a:gd name="T10" fmla="*/ 255 w 1359"/>
                <a:gd name="T11" fmla="*/ 303 h 2037"/>
                <a:gd name="T12" fmla="*/ 170 w 1359"/>
                <a:gd name="T13" fmla="*/ 378 h 2037"/>
                <a:gd name="T14" fmla="*/ 0 w 1359"/>
                <a:gd name="T15" fmla="*/ 880 h 2037"/>
                <a:gd name="T16" fmla="*/ 0 w 1359"/>
                <a:gd name="T17" fmla="*/ 1435 h 2037"/>
                <a:gd name="T18" fmla="*/ 1359 w 1359"/>
                <a:gd name="T19" fmla="*/ 1435 h 2037"/>
                <a:gd name="T20" fmla="*/ 1358 w 1359"/>
                <a:gd name="T21" fmla="*/ 1012 h 2037"/>
                <a:gd name="T22" fmla="*/ 84 w 1359"/>
                <a:gd name="T23" fmla="*/ 1435 h 2037"/>
                <a:gd name="T24" fmla="*/ 84 w 1359"/>
                <a:gd name="T25" fmla="*/ 880 h 2037"/>
                <a:gd name="T26" fmla="*/ 170 w 1359"/>
                <a:gd name="T27" fmla="*/ 461 h 2037"/>
                <a:gd name="T28" fmla="*/ 256 w 1359"/>
                <a:gd name="T29" fmla="*/ 965 h 2037"/>
                <a:gd name="T30" fmla="*/ 256 w 1359"/>
                <a:gd name="T31" fmla="*/ 1066 h 2037"/>
                <a:gd name="T32" fmla="*/ 339 w 1359"/>
                <a:gd name="T33" fmla="*/ 1066 h 2037"/>
                <a:gd name="T34" fmla="*/ 339 w 1359"/>
                <a:gd name="T35" fmla="*/ 547 h 2037"/>
                <a:gd name="T36" fmla="*/ 425 w 1359"/>
                <a:gd name="T37" fmla="*/ 211 h 2037"/>
                <a:gd name="T38" fmla="*/ 510 w 1359"/>
                <a:gd name="T39" fmla="*/ 982 h 2037"/>
                <a:gd name="T40" fmla="*/ 511 w 1359"/>
                <a:gd name="T41" fmla="*/ 1055 h 2037"/>
                <a:gd name="T42" fmla="*/ 594 w 1359"/>
                <a:gd name="T43" fmla="*/ 1055 h 2037"/>
                <a:gd name="T44" fmla="*/ 593 w 1359"/>
                <a:gd name="T45" fmla="*/ 291 h 2037"/>
                <a:gd name="T46" fmla="*/ 680 w 1359"/>
                <a:gd name="T47" fmla="*/ 83 h 2037"/>
                <a:gd name="T48" fmla="*/ 766 w 1359"/>
                <a:gd name="T49" fmla="*/ 430 h 2037"/>
                <a:gd name="T50" fmla="*/ 766 w 1359"/>
                <a:gd name="T51" fmla="*/ 1062 h 2037"/>
                <a:gd name="T52" fmla="*/ 849 w 1359"/>
                <a:gd name="T53" fmla="*/ 1062 h 2037"/>
                <a:gd name="T54" fmla="*/ 849 w 1359"/>
                <a:gd name="T55" fmla="*/ 431 h 2037"/>
                <a:gd name="T56" fmla="*/ 1017 w 1359"/>
                <a:gd name="T57" fmla="*/ 431 h 2037"/>
                <a:gd name="T58" fmla="*/ 1059 w 1359"/>
                <a:gd name="T59" fmla="*/ 1252 h 2037"/>
                <a:gd name="T60" fmla="*/ 1101 w 1359"/>
                <a:gd name="T61" fmla="*/ 1181 h 2037"/>
                <a:gd name="T62" fmla="*/ 1102 w 1359"/>
                <a:gd name="T63" fmla="*/ 928 h 2037"/>
                <a:gd name="T64" fmla="*/ 1275 w 1359"/>
                <a:gd name="T65" fmla="*/ 928 h 2037"/>
                <a:gd name="T66" fmla="*/ 1276 w 1359"/>
                <a:gd name="T67" fmla="*/ 1163 h 2037"/>
                <a:gd name="T68" fmla="*/ 680 w 1359"/>
                <a:gd name="T69" fmla="*/ 1954 h 20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59" h="2037">
                  <a:moveTo>
                    <a:pt x="1358" y="1012"/>
                  </a:moveTo>
                  <a:lnTo>
                    <a:pt x="1358" y="928"/>
                  </a:lnTo>
                  <a:cubicBezTo>
                    <a:pt x="1358" y="832"/>
                    <a:pt x="1282" y="753"/>
                    <a:pt x="1189" y="753"/>
                  </a:cubicBezTo>
                  <a:cubicBezTo>
                    <a:pt x="1156" y="753"/>
                    <a:pt x="1126" y="763"/>
                    <a:pt x="1100" y="779"/>
                  </a:cubicBezTo>
                  <a:lnTo>
                    <a:pt x="1100" y="431"/>
                  </a:lnTo>
                  <a:cubicBezTo>
                    <a:pt x="1100" y="335"/>
                    <a:pt x="1026" y="257"/>
                    <a:pt x="933" y="257"/>
                  </a:cubicBezTo>
                  <a:cubicBezTo>
                    <a:pt x="902" y="257"/>
                    <a:pt x="874" y="266"/>
                    <a:pt x="849" y="281"/>
                  </a:cubicBezTo>
                  <a:lnTo>
                    <a:pt x="849" y="175"/>
                  </a:lnTo>
                  <a:cubicBezTo>
                    <a:pt x="849" y="78"/>
                    <a:pt x="773" y="0"/>
                    <a:pt x="679" y="0"/>
                  </a:cubicBezTo>
                  <a:cubicBezTo>
                    <a:pt x="593" y="0"/>
                    <a:pt x="522" y="68"/>
                    <a:pt x="512" y="154"/>
                  </a:cubicBezTo>
                  <a:cubicBezTo>
                    <a:pt x="487" y="138"/>
                    <a:pt x="457" y="128"/>
                    <a:pt x="425" y="128"/>
                  </a:cubicBezTo>
                  <a:cubicBezTo>
                    <a:pt x="331" y="128"/>
                    <a:pt x="255" y="207"/>
                    <a:pt x="255" y="303"/>
                  </a:cubicBezTo>
                  <a:lnTo>
                    <a:pt x="255" y="402"/>
                  </a:lnTo>
                  <a:cubicBezTo>
                    <a:pt x="230" y="387"/>
                    <a:pt x="201" y="378"/>
                    <a:pt x="170" y="378"/>
                  </a:cubicBezTo>
                  <a:cubicBezTo>
                    <a:pt x="76" y="378"/>
                    <a:pt x="0" y="456"/>
                    <a:pt x="0" y="552"/>
                  </a:cubicBezTo>
                  <a:lnTo>
                    <a:pt x="0" y="880"/>
                  </a:lnTo>
                  <a:lnTo>
                    <a:pt x="0" y="1331"/>
                  </a:lnTo>
                  <a:lnTo>
                    <a:pt x="0" y="1435"/>
                  </a:lnTo>
                  <a:cubicBezTo>
                    <a:pt x="0" y="1789"/>
                    <a:pt x="280" y="2037"/>
                    <a:pt x="680" y="2037"/>
                  </a:cubicBezTo>
                  <a:cubicBezTo>
                    <a:pt x="1080" y="2037"/>
                    <a:pt x="1359" y="1789"/>
                    <a:pt x="1359" y="1435"/>
                  </a:cubicBezTo>
                  <a:lnTo>
                    <a:pt x="1359" y="1016"/>
                  </a:lnTo>
                  <a:lnTo>
                    <a:pt x="1358" y="1012"/>
                  </a:lnTo>
                  <a:close/>
                  <a:moveTo>
                    <a:pt x="680" y="1954"/>
                  </a:moveTo>
                  <a:cubicBezTo>
                    <a:pt x="329" y="1954"/>
                    <a:pt x="84" y="1740"/>
                    <a:pt x="84" y="1435"/>
                  </a:cubicBezTo>
                  <a:lnTo>
                    <a:pt x="84" y="1331"/>
                  </a:lnTo>
                  <a:lnTo>
                    <a:pt x="84" y="880"/>
                  </a:lnTo>
                  <a:lnTo>
                    <a:pt x="84" y="552"/>
                  </a:lnTo>
                  <a:cubicBezTo>
                    <a:pt x="84" y="502"/>
                    <a:pt x="122" y="461"/>
                    <a:pt x="170" y="461"/>
                  </a:cubicBezTo>
                  <a:cubicBezTo>
                    <a:pt x="217" y="461"/>
                    <a:pt x="254" y="500"/>
                    <a:pt x="256" y="549"/>
                  </a:cubicBezTo>
                  <a:lnTo>
                    <a:pt x="256" y="965"/>
                  </a:lnTo>
                  <a:lnTo>
                    <a:pt x="256" y="968"/>
                  </a:lnTo>
                  <a:lnTo>
                    <a:pt x="256" y="1066"/>
                  </a:lnTo>
                  <a:cubicBezTo>
                    <a:pt x="256" y="1089"/>
                    <a:pt x="275" y="1108"/>
                    <a:pt x="298" y="1108"/>
                  </a:cubicBezTo>
                  <a:cubicBezTo>
                    <a:pt x="321" y="1108"/>
                    <a:pt x="339" y="1089"/>
                    <a:pt x="339" y="1066"/>
                  </a:cubicBezTo>
                  <a:lnTo>
                    <a:pt x="339" y="552"/>
                  </a:lnTo>
                  <a:lnTo>
                    <a:pt x="339" y="547"/>
                  </a:lnTo>
                  <a:lnTo>
                    <a:pt x="339" y="303"/>
                  </a:lnTo>
                  <a:cubicBezTo>
                    <a:pt x="339" y="252"/>
                    <a:pt x="377" y="211"/>
                    <a:pt x="425" y="211"/>
                  </a:cubicBezTo>
                  <a:cubicBezTo>
                    <a:pt x="471" y="211"/>
                    <a:pt x="507" y="249"/>
                    <a:pt x="510" y="297"/>
                  </a:cubicBezTo>
                  <a:lnTo>
                    <a:pt x="510" y="982"/>
                  </a:lnTo>
                  <a:lnTo>
                    <a:pt x="511" y="988"/>
                  </a:lnTo>
                  <a:lnTo>
                    <a:pt x="511" y="1055"/>
                  </a:lnTo>
                  <a:cubicBezTo>
                    <a:pt x="511" y="1078"/>
                    <a:pt x="530" y="1096"/>
                    <a:pt x="553" y="1096"/>
                  </a:cubicBezTo>
                  <a:cubicBezTo>
                    <a:pt x="576" y="1096"/>
                    <a:pt x="594" y="1078"/>
                    <a:pt x="594" y="1055"/>
                  </a:cubicBezTo>
                  <a:lnTo>
                    <a:pt x="594" y="303"/>
                  </a:lnTo>
                  <a:lnTo>
                    <a:pt x="593" y="291"/>
                  </a:lnTo>
                  <a:lnTo>
                    <a:pt x="593" y="174"/>
                  </a:lnTo>
                  <a:cubicBezTo>
                    <a:pt x="593" y="124"/>
                    <a:pt x="632" y="83"/>
                    <a:pt x="680" y="83"/>
                  </a:cubicBezTo>
                  <a:cubicBezTo>
                    <a:pt x="727" y="83"/>
                    <a:pt x="766" y="124"/>
                    <a:pt x="766" y="174"/>
                  </a:cubicBezTo>
                  <a:lnTo>
                    <a:pt x="766" y="430"/>
                  </a:lnTo>
                  <a:lnTo>
                    <a:pt x="766" y="897"/>
                  </a:lnTo>
                  <a:lnTo>
                    <a:pt x="766" y="1062"/>
                  </a:lnTo>
                  <a:cubicBezTo>
                    <a:pt x="766" y="1085"/>
                    <a:pt x="784" y="1103"/>
                    <a:pt x="807" y="1103"/>
                  </a:cubicBezTo>
                  <a:cubicBezTo>
                    <a:pt x="830" y="1103"/>
                    <a:pt x="849" y="1085"/>
                    <a:pt x="849" y="1062"/>
                  </a:cubicBezTo>
                  <a:lnTo>
                    <a:pt x="849" y="897"/>
                  </a:lnTo>
                  <a:lnTo>
                    <a:pt x="849" y="431"/>
                  </a:lnTo>
                  <a:cubicBezTo>
                    <a:pt x="849" y="381"/>
                    <a:pt x="887" y="340"/>
                    <a:pt x="933" y="340"/>
                  </a:cubicBezTo>
                  <a:cubicBezTo>
                    <a:pt x="980" y="340"/>
                    <a:pt x="1017" y="381"/>
                    <a:pt x="1017" y="431"/>
                  </a:cubicBezTo>
                  <a:lnTo>
                    <a:pt x="1017" y="1210"/>
                  </a:lnTo>
                  <a:cubicBezTo>
                    <a:pt x="1017" y="1233"/>
                    <a:pt x="1036" y="1252"/>
                    <a:pt x="1059" y="1252"/>
                  </a:cubicBezTo>
                  <a:cubicBezTo>
                    <a:pt x="1082" y="1252"/>
                    <a:pt x="1101" y="1233"/>
                    <a:pt x="1101" y="1210"/>
                  </a:cubicBezTo>
                  <a:lnTo>
                    <a:pt x="1101" y="1181"/>
                  </a:lnTo>
                  <a:lnTo>
                    <a:pt x="1102" y="1172"/>
                  </a:lnTo>
                  <a:lnTo>
                    <a:pt x="1102" y="928"/>
                  </a:lnTo>
                  <a:cubicBezTo>
                    <a:pt x="1102" y="877"/>
                    <a:pt x="1141" y="836"/>
                    <a:pt x="1189" y="836"/>
                  </a:cubicBezTo>
                  <a:cubicBezTo>
                    <a:pt x="1236" y="836"/>
                    <a:pt x="1275" y="877"/>
                    <a:pt x="1275" y="928"/>
                  </a:cubicBezTo>
                  <a:lnTo>
                    <a:pt x="1275" y="1159"/>
                  </a:lnTo>
                  <a:lnTo>
                    <a:pt x="1276" y="1163"/>
                  </a:lnTo>
                  <a:lnTo>
                    <a:pt x="1276" y="1435"/>
                  </a:lnTo>
                  <a:cubicBezTo>
                    <a:pt x="1276" y="1740"/>
                    <a:pt x="1031" y="1954"/>
                    <a:pt x="680" y="1954"/>
                  </a:cubicBezTo>
                  <a:close/>
                </a:path>
              </a:pathLst>
            </a:custGeom>
            <a:solidFill>
              <a:srgbClr val="306E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"/>
                <a:ea typeface="阿里巴巴普惠体" panose="00020600040101010101" pitchFamily="18" charset="-122"/>
                <a:cs typeface="阿里巴巴普惠体" panose="00020600040101010101" pitchFamily="18" charset="-122"/>
                <a:sym typeface=""/>
              </a:endParaRPr>
            </a:p>
          </p:txBody>
        </p:sp>
        <p:sp>
          <p:nvSpPr>
            <p:cNvPr id="32" name="Freeform 25">
              <a:extLst>
                <a:ext uri="{FF2B5EF4-FFF2-40B4-BE49-F238E27FC236}">
                  <a16:creationId xmlns:a16="http://schemas.microsoft.com/office/drawing/2014/main" id="{E7F78EDD-65B8-4D5B-B1C6-53E69AFBBBA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53392" y="4616435"/>
              <a:ext cx="900000" cy="1188000"/>
            </a:xfrm>
            <a:custGeom>
              <a:avLst/>
              <a:gdLst>
                <a:gd name="connsiteX0" fmla="*/ 332813 w 483894"/>
                <a:gd name="connsiteY0" fmla="*/ 285272 h 608391"/>
                <a:gd name="connsiteX1" fmla="*/ 370636 w 483894"/>
                <a:gd name="connsiteY1" fmla="*/ 323201 h 608391"/>
                <a:gd name="connsiteX2" fmla="*/ 332813 w 483894"/>
                <a:gd name="connsiteY2" fmla="*/ 361130 h 608391"/>
                <a:gd name="connsiteX3" fmla="*/ 294990 w 483894"/>
                <a:gd name="connsiteY3" fmla="*/ 323201 h 608391"/>
                <a:gd name="connsiteX4" fmla="*/ 332813 w 483894"/>
                <a:gd name="connsiteY4" fmla="*/ 285272 h 608391"/>
                <a:gd name="connsiteX5" fmla="*/ 329299 w 483894"/>
                <a:gd name="connsiteY5" fmla="*/ 254544 h 608391"/>
                <a:gd name="connsiteX6" fmla="*/ 308471 w 483894"/>
                <a:gd name="connsiteY6" fmla="*/ 258937 h 608391"/>
                <a:gd name="connsiteX7" fmla="*/ 311405 w 483894"/>
                <a:gd name="connsiteY7" fmla="*/ 272119 h 608391"/>
                <a:gd name="connsiteX8" fmla="*/ 292924 w 483894"/>
                <a:gd name="connsiteY8" fmla="*/ 284422 h 608391"/>
                <a:gd name="connsiteX9" fmla="*/ 281776 w 483894"/>
                <a:gd name="connsiteY9" fmla="*/ 277099 h 608391"/>
                <a:gd name="connsiteX10" fmla="*/ 270042 w 483894"/>
                <a:gd name="connsiteY10" fmla="*/ 294967 h 608391"/>
                <a:gd name="connsiteX11" fmla="*/ 281483 w 483894"/>
                <a:gd name="connsiteY11" fmla="*/ 302290 h 608391"/>
                <a:gd name="connsiteX12" fmla="*/ 277376 w 483894"/>
                <a:gd name="connsiteY12" fmla="*/ 323966 h 608391"/>
                <a:gd name="connsiteX13" fmla="*/ 264175 w 483894"/>
                <a:gd name="connsiteY13" fmla="*/ 326895 h 608391"/>
                <a:gd name="connsiteX14" fmla="*/ 268282 w 483894"/>
                <a:gd name="connsiteY14" fmla="*/ 347399 h 608391"/>
                <a:gd name="connsiteX15" fmla="*/ 281483 w 483894"/>
                <a:gd name="connsiteY15" fmla="*/ 344763 h 608391"/>
                <a:gd name="connsiteX16" fmla="*/ 294097 w 483894"/>
                <a:gd name="connsiteY16" fmla="*/ 363217 h 608391"/>
                <a:gd name="connsiteX17" fmla="*/ 286763 w 483894"/>
                <a:gd name="connsiteY17" fmla="*/ 374348 h 608391"/>
                <a:gd name="connsiteX18" fmla="*/ 304364 w 483894"/>
                <a:gd name="connsiteY18" fmla="*/ 385772 h 608391"/>
                <a:gd name="connsiteX19" fmla="*/ 311698 w 483894"/>
                <a:gd name="connsiteY19" fmla="*/ 374641 h 608391"/>
                <a:gd name="connsiteX20" fmla="*/ 333699 w 483894"/>
                <a:gd name="connsiteY20" fmla="*/ 378742 h 608391"/>
                <a:gd name="connsiteX21" fmla="*/ 336633 w 483894"/>
                <a:gd name="connsiteY21" fmla="*/ 391923 h 608391"/>
                <a:gd name="connsiteX22" fmla="*/ 357167 w 483894"/>
                <a:gd name="connsiteY22" fmla="*/ 387529 h 608391"/>
                <a:gd name="connsiteX23" fmla="*/ 354527 w 483894"/>
                <a:gd name="connsiteY23" fmla="*/ 374348 h 608391"/>
                <a:gd name="connsiteX24" fmla="*/ 372715 w 483894"/>
                <a:gd name="connsiteY24" fmla="*/ 362045 h 608391"/>
                <a:gd name="connsiteX25" fmla="*/ 384155 w 483894"/>
                <a:gd name="connsiteY25" fmla="*/ 369368 h 608391"/>
                <a:gd name="connsiteX26" fmla="*/ 395596 w 483894"/>
                <a:gd name="connsiteY26" fmla="*/ 351500 h 608391"/>
                <a:gd name="connsiteX27" fmla="*/ 384449 w 483894"/>
                <a:gd name="connsiteY27" fmla="*/ 344177 h 608391"/>
                <a:gd name="connsiteX28" fmla="*/ 388556 w 483894"/>
                <a:gd name="connsiteY28" fmla="*/ 322208 h 608391"/>
                <a:gd name="connsiteX29" fmla="*/ 401756 w 483894"/>
                <a:gd name="connsiteY29" fmla="*/ 319572 h 608391"/>
                <a:gd name="connsiteX30" fmla="*/ 397356 w 483894"/>
                <a:gd name="connsiteY30" fmla="*/ 299068 h 608391"/>
                <a:gd name="connsiteX31" fmla="*/ 384155 w 483894"/>
                <a:gd name="connsiteY31" fmla="*/ 301704 h 608391"/>
                <a:gd name="connsiteX32" fmla="*/ 371541 w 483894"/>
                <a:gd name="connsiteY32" fmla="*/ 283250 h 608391"/>
                <a:gd name="connsiteX33" fmla="*/ 378875 w 483894"/>
                <a:gd name="connsiteY33" fmla="*/ 272119 h 608391"/>
                <a:gd name="connsiteX34" fmla="*/ 361274 w 483894"/>
                <a:gd name="connsiteY34" fmla="*/ 260695 h 608391"/>
                <a:gd name="connsiteX35" fmla="*/ 353940 w 483894"/>
                <a:gd name="connsiteY35" fmla="*/ 271826 h 608391"/>
                <a:gd name="connsiteX36" fmla="*/ 331939 w 483894"/>
                <a:gd name="connsiteY36" fmla="*/ 267725 h 608391"/>
                <a:gd name="connsiteX37" fmla="*/ 302012 w 483894"/>
                <a:gd name="connsiteY37" fmla="*/ 100461 h 608391"/>
                <a:gd name="connsiteX38" fmla="*/ 360970 w 483894"/>
                <a:gd name="connsiteY38" fmla="*/ 159348 h 608391"/>
                <a:gd name="connsiteX39" fmla="*/ 302012 w 483894"/>
                <a:gd name="connsiteY39" fmla="*/ 218235 h 608391"/>
                <a:gd name="connsiteX40" fmla="*/ 243054 w 483894"/>
                <a:gd name="connsiteY40" fmla="*/ 159348 h 608391"/>
                <a:gd name="connsiteX41" fmla="*/ 302012 w 483894"/>
                <a:gd name="connsiteY41" fmla="*/ 100461 h 608391"/>
                <a:gd name="connsiteX42" fmla="*/ 309644 w 483894"/>
                <a:gd name="connsiteY42" fmla="*/ 52722 h 608391"/>
                <a:gd name="connsiteX43" fmla="*/ 304951 w 483894"/>
                <a:gd name="connsiteY43" fmla="*/ 72933 h 608391"/>
                <a:gd name="connsiteX44" fmla="*/ 270922 w 483894"/>
                <a:gd name="connsiteY44" fmla="*/ 78792 h 608391"/>
                <a:gd name="connsiteX45" fmla="*/ 259775 w 483894"/>
                <a:gd name="connsiteY45" fmla="*/ 60924 h 608391"/>
                <a:gd name="connsiteX46" fmla="*/ 231907 w 483894"/>
                <a:gd name="connsiteY46" fmla="*/ 78499 h 608391"/>
                <a:gd name="connsiteX47" fmla="*/ 243054 w 483894"/>
                <a:gd name="connsiteY47" fmla="*/ 96074 h 608391"/>
                <a:gd name="connsiteX48" fmla="*/ 222813 w 483894"/>
                <a:gd name="connsiteY48" fmla="*/ 124487 h 608391"/>
                <a:gd name="connsiteX49" fmla="*/ 202278 w 483894"/>
                <a:gd name="connsiteY49" fmla="*/ 119508 h 608391"/>
                <a:gd name="connsiteX50" fmla="*/ 194945 w 483894"/>
                <a:gd name="connsiteY50" fmla="*/ 151729 h 608391"/>
                <a:gd name="connsiteX51" fmla="*/ 215479 w 483894"/>
                <a:gd name="connsiteY51" fmla="*/ 156416 h 608391"/>
                <a:gd name="connsiteX52" fmla="*/ 221346 w 483894"/>
                <a:gd name="connsiteY52" fmla="*/ 190394 h 608391"/>
                <a:gd name="connsiteX53" fmla="*/ 203452 w 483894"/>
                <a:gd name="connsiteY53" fmla="*/ 201525 h 608391"/>
                <a:gd name="connsiteX54" fmla="*/ 220759 w 483894"/>
                <a:gd name="connsiteY54" fmla="*/ 229353 h 608391"/>
                <a:gd name="connsiteX55" fmla="*/ 238654 w 483894"/>
                <a:gd name="connsiteY55" fmla="*/ 218222 h 608391"/>
                <a:gd name="connsiteX56" fmla="*/ 266815 w 483894"/>
                <a:gd name="connsiteY56" fmla="*/ 238433 h 608391"/>
                <a:gd name="connsiteX57" fmla="*/ 262122 w 483894"/>
                <a:gd name="connsiteY57" fmla="*/ 258645 h 608391"/>
                <a:gd name="connsiteX58" fmla="*/ 294097 w 483894"/>
                <a:gd name="connsiteY58" fmla="*/ 265968 h 608391"/>
                <a:gd name="connsiteX59" fmla="*/ 298791 w 483894"/>
                <a:gd name="connsiteY59" fmla="*/ 245756 h 608391"/>
                <a:gd name="connsiteX60" fmla="*/ 333112 w 483894"/>
                <a:gd name="connsiteY60" fmla="*/ 239898 h 608391"/>
                <a:gd name="connsiteX61" fmla="*/ 343966 w 483894"/>
                <a:gd name="connsiteY61" fmla="*/ 257766 h 608391"/>
                <a:gd name="connsiteX62" fmla="*/ 371835 w 483894"/>
                <a:gd name="connsiteY62" fmla="*/ 240191 h 608391"/>
                <a:gd name="connsiteX63" fmla="*/ 360687 w 483894"/>
                <a:gd name="connsiteY63" fmla="*/ 222615 h 608391"/>
                <a:gd name="connsiteX64" fmla="*/ 380928 w 483894"/>
                <a:gd name="connsiteY64" fmla="*/ 194495 h 608391"/>
                <a:gd name="connsiteX65" fmla="*/ 401463 w 483894"/>
                <a:gd name="connsiteY65" fmla="*/ 199182 h 608391"/>
                <a:gd name="connsiteX66" fmla="*/ 408797 w 483894"/>
                <a:gd name="connsiteY66" fmla="*/ 167254 h 608391"/>
                <a:gd name="connsiteX67" fmla="*/ 388262 w 483894"/>
                <a:gd name="connsiteY67" fmla="*/ 162567 h 608391"/>
                <a:gd name="connsiteX68" fmla="*/ 382689 w 483894"/>
                <a:gd name="connsiteY68" fmla="*/ 128295 h 608391"/>
                <a:gd name="connsiteX69" fmla="*/ 400290 w 483894"/>
                <a:gd name="connsiteY69" fmla="*/ 117164 h 608391"/>
                <a:gd name="connsiteX70" fmla="*/ 382982 w 483894"/>
                <a:gd name="connsiteY70" fmla="*/ 89337 h 608391"/>
                <a:gd name="connsiteX71" fmla="*/ 365088 w 483894"/>
                <a:gd name="connsiteY71" fmla="*/ 100468 h 608391"/>
                <a:gd name="connsiteX72" fmla="*/ 336926 w 483894"/>
                <a:gd name="connsiteY72" fmla="*/ 80549 h 608391"/>
                <a:gd name="connsiteX73" fmla="*/ 341620 w 483894"/>
                <a:gd name="connsiteY73" fmla="*/ 60045 h 608391"/>
                <a:gd name="connsiteX74" fmla="*/ 227919 w 483894"/>
                <a:gd name="connsiteY74" fmla="*/ 591 h 608391"/>
                <a:gd name="connsiteX75" fmla="*/ 306124 w 483894"/>
                <a:gd name="connsiteY75" fmla="*/ 3804 h 608391"/>
                <a:gd name="connsiteX76" fmla="*/ 483308 w 483894"/>
                <a:gd name="connsiteY76" fmla="*/ 197717 h 608391"/>
                <a:gd name="connsiteX77" fmla="*/ 387382 w 483894"/>
                <a:gd name="connsiteY77" fmla="*/ 442305 h 608391"/>
                <a:gd name="connsiteX78" fmla="*/ 483894 w 483894"/>
                <a:gd name="connsiteY78" fmla="*/ 608391 h 608391"/>
                <a:gd name="connsiteX79" fmla="*/ 143902 w 483894"/>
                <a:gd name="connsiteY79" fmla="*/ 608391 h 608391"/>
                <a:gd name="connsiteX80" fmla="*/ 181744 w 483894"/>
                <a:gd name="connsiteY80" fmla="*/ 512899 h 608391"/>
                <a:gd name="connsiteX81" fmla="*/ 108993 w 483894"/>
                <a:gd name="connsiteY81" fmla="*/ 524909 h 608391"/>
                <a:gd name="connsiteX82" fmla="*/ 54137 w 483894"/>
                <a:gd name="connsiteY82" fmla="*/ 498839 h 608391"/>
                <a:gd name="connsiteX83" fmla="*/ 57657 w 483894"/>
                <a:gd name="connsiteY83" fmla="*/ 454022 h 608391"/>
                <a:gd name="connsiteX84" fmla="*/ 38589 w 483894"/>
                <a:gd name="connsiteY84" fmla="*/ 405690 h 608391"/>
                <a:gd name="connsiteX85" fmla="*/ 42109 w 483894"/>
                <a:gd name="connsiteY85" fmla="*/ 376984 h 608391"/>
                <a:gd name="connsiteX86" fmla="*/ 160 w 483894"/>
                <a:gd name="connsiteY86" fmla="*/ 355308 h 608391"/>
                <a:gd name="connsiteX87" fmla="*/ 52670 w 483894"/>
                <a:gd name="connsiteY87" fmla="*/ 255130 h 608391"/>
                <a:gd name="connsiteX88" fmla="*/ 38003 w 483894"/>
                <a:gd name="connsiteY88" fmla="*/ 222908 h 608391"/>
                <a:gd name="connsiteX89" fmla="*/ 74378 w 483894"/>
                <a:gd name="connsiteY89" fmla="*/ 82893 h 608391"/>
                <a:gd name="connsiteX90" fmla="*/ 227919 w 483894"/>
                <a:gd name="connsiteY90" fmla="*/ 591 h 6083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</a:cxnLst>
              <a:rect l="l" t="t" r="r" b="b"/>
              <a:pathLst>
                <a:path w="483894" h="608391">
                  <a:moveTo>
                    <a:pt x="332813" y="285272"/>
                  </a:moveTo>
                  <a:cubicBezTo>
                    <a:pt x="353702" y="285272"/>
                    <a:pt x="370636" y="302253"/>
                    <a:pt x="370636" y="323201"/>
                  </a:cubicBezTo>
                  <a:cubicBezTo>
                    <a:pt x="370636" y="344149"/>
                    <a:pt x="353702" y="361130"/>
                    <a:pt x="332813" y="361130"/>
                  </a:cubicBezTo>
                  <a:cubicBezTo>
                    <a:pt x="311924" y="361130"/>
                    <a:pt x="294990" y="344149"/>
                    <a:pt x="294990" y="323201"/>
                  </a:cubicBezTo>
                  <a:cubicBezTo>
                    <a:pt x="294990" y="302253"/>
                    <a:pt x="311924" y="285272"/>
                    <a:pt x="332813" y="285272"/>
                  </a:cubicBezTo>
                  <a:close/>
                  <a:moveTo>
                    <a:pt x="329299" y="254544"/>
                  </a:moveTo>
                  <a:lnTo>
                    <a:pt x="308471" y="258937"/>
                  </a:lnTo>
                  <a:lnTo>
                    <a:pt x="311405" y="272119"/>
                  </a:lnTo>
                  <a:cubicBezTo>
                    <a:pt x="304364" y="275048"/>
                    <a:pt x="298204" y="279149"/>
                    <a:pt x="292924" y="284422"/>
                  </a:cubicBezTo>
                  <a:lnTo>
                    <a:pt x="281776" y="277099"/>
                  </a:lnTo>
                  <a:lnTo>
                    <a:pt x="270042" y="294967"/>
                  </a:lnTo>
                  <a:lnTo>
                    <a:pt x="281483" y="302290"/>
                  </a:lnTo>
                  <a:cubicBezTo>
                    <a:pt x="278549" y="309027"/>
                    <a:pt x="277083" y="316350"/>
                    <a:pt x="277376" y="323966"/>
                  </a:cubicBezTo>
                  <a:lnTo>
                    <a:pt x="264175" y="326895"/>
                  </a:lnTo>
                  <a:lnTo>
                    <a:pt x="268282" y="347399"/>
                  </a:lnTo>
                  <a:lnTo>
                    <a:pt x="281483" y="344763"/>
                  </a:lnTo>
                  <a:cubicBezTo>
                    <a:pt x="284416" y="351793"/>
                    <a:pt x="288817" y="357944"/>
                    <a:pt x="294097" y="363217"/>
                  </a:cubicBezTo>
                  <a:lnTo>
                    <a:pt x="286763" y="374348"/>
                  </a:lnTo>
                  <a:lnTo>
                    <a:pt x="304364" y="385772"/>
                  </a:lnTo>
                  <a:lnTo>
                    <a:pt x="311698" y="374641"/>
                  </a:lnTo>
                  <a:cubicBezTo>
                    <a:pt x="318738" y="377570"/>
                    <a:pt x="326072" y="378742"/>
                    <a:pt x="333699" y="378742"/>
                  </a:cubicBezTo>
                  <a:lnTo>
                    <a:pt x="336633" y="391923"/>
                  </a:lnTo>
                  <a:lnTo>
                    <a:pt x="357167" y="387529"/>
                  </a:lnTo>
                  <a:lnTo>
                    <a:pt x="354527" y="374348"/>
                  </a:lnTo>
                  <a:cubicBezTo>
                    <a:pt x="361274" y="371419"/>
                    <a:pt x="367728" y="367318"/>
                    <a:pt x="372715" y="362045"/>
                  </a:cubicBezTo>
                  <a:lnTo>
                    <a:pt x="384155" y="369368"/>
                  </a:lnTo>
                  <a:lnTo>
                    <a:pt x="395596" y="351500"/>
                  </a:lnTo>
                  <a:lnTo>
                    <a:pt x="384449" y="344177"/>
                  </a:lnTo>
                  <a:cubicBezTo>
                    <a:pt x="387089" y="337440"/>
                    <a:pt x="388556" y="330117"/>
                    <a:pt x="388556" y="322208"/>
                  </a:cubicBezTo>
                  <a:lnTo>
                    <a:pt x="401756" y="319572"/>
                  </a:lnTo>
                  <a:lnTo>
                    <a:pt x="397356" y="299068"/>
                  </a:lnTo>
                  <a:lnTo>
                    <a:pt x="384155" y="301704"/>
                  </a:lnTo>
                  <a:cubicBezTo>
                    <a:pt x="381222" y="294674"/>
                    <a:pt x="376822" y="288522"/>
                    <a:pt x="371541" y="283250"/>
                  </a:cubicBezTo>
                  <a:lnTo>
                    <a:pt x="378875" y="272119"/>
                  </a:lnTo>
                  <a:lnTo>
                    <a:pt x="361274" y="260695"/>
                  </a:lnTo>
                  <a:lnTo>
                    <a:pt x="353940" y="271826"/>
                  </a:lnTo>
                  <a:cubicBezTo>
                    <a:pt x="347193" y="268897"/>
                    <a:pt x="339566" y="267432"/>
                    <a:pt x="331939" y="267725"/>
                  </a:cubicBezTo>
                  <a:close/>
                  <a:moveTo>
                    <a:pt x="302012" y="100461"/>
                  </a:moveTo>
                  <a:cubicBezTo>
                    <a:pt x="334574" y="100461"/>
                    <a:pt x="360970" y="126826"/>
                    <a:pt x="360970" y="159348"/>
                  </a:cubicBezTo>
                  <a:cubicBezTo>
                    <a:pt x="360970" y="191870"/>
                    <a:pt x="334574" y="218235"/>
                    <a:pt x="302012" y="218235"/>
                  </a:cubicBezTo>
                  <a:cubicBezTo>
                    <a:pt x="269450" y="218235"/>
                    <a:pt x="243054" y="191870"/>
                    <a:pt x="243054" y="159348"/>
                  </a:cubicBezTo>
                  <a:cubicBezTo>
                    <a:pt x="243054" y="126826"/>
                    <a:pt x="269450" y="100461"/>
                    <a:pt x="302012" y="100461"/>
                  </a:cubicBezTo>
                  <a:close/>
                  <a:moveTo>
                    <a:pt x="309644" y="52722"/>
                  </a:moveTo>
                  <a:lnTo>
                    <a:pt x="304951" y="72933"/>
                  </a:lnTo>
                  <a:cubicBezTo>
                    <a:pt x="293510" y="72640"/>
                    <a:pt x="282070" y="74398"/>
                    <a:pt x="270922" y="78792"/>
                  </a:cubicBezTo>
                  <a:lnTo>
                    <a:pt x="259775" y="60924"/>
                  </a:lnTo>
                  <a:lnTo>
                    <a:pt x="231907" y="78499"/>
                  </a:lnTo>
                  <a:lnTo>
                    <a:pt x="243054" y="96074"/>
                  </a:lnTo>
                  <a:cubicBezTo>
                    <a:pt x="234254" y="104276"/>
                    <a:pt x="227507" y="113942"/>
                    <a:pt x="222813" y="124487"/>
                  </a:cubicBezTo>
                  <a:lnTo>
                    <a:pt x="202278" y="119508"/>
                  </a:lnTo>
                  <a:lnTo>
                    <a:pt x="194945" y="151729"/>
                  </a:lnTo>
                  <a:lnTo>
                    <a:pt x="215479" y="156416"/>
                  </a:lnTo>
                  <a:cubicBezTo>
                    <a:pt x="214892" y="167839"/>
                    <a:pt x="216946" y="179263"/>
                    <a:pt x="221346" y="190394"/>
                  </a:cubicBezTo>
                  <a:lnTo>
                    <a:pt x="203452" y="201525"/>
                  </a:lnTo>
                  <a:lnTo>
                    <a:pt x="220759" y="229353"/>
                  </a:lnTo>
                  <a:lnTo>
                    <a:pt x="238654" y="218222"/>
                  </a:lnTo>
                  <a:cubicBezTo>
                    <a:pt x="246574" y="227009"/>
                    <a:pt x="256255" y="233746"/>
                    <a:pt x="266815" y="238433"/>
                  </a:cubicBezTo>
                  <a:lnTo>
                    <a:pt x="262122" y="258645"/>
                  </a:lnTo>
                  <a:lnTo>
                    <a:pt x="294097" y="265968"/>
                  </a:lnTo>
                  <a:lnTo>
                    <a:pt x="298791" y="245756"/>
                  </a:lnTo>
                  <a:cubicBezTo>
                    <a:pt x="310231" y="246049"/>
                    <a:pt x="321965" y="244292"/>
                    <a:pt x="333112" y="239898"/>
                  </a:cubicBezTo>
                  <a:lnTo>
                    <a:pt x="343966" y="257766"/>
                  </a:lnTo>
                  <a:lnTo>
                    <a:pt x="371835" y="240191"/>
                  </a:lnTo>
                  <a:lnTo>
                    <a:pt x="360687" y="222615"/>
                  </a:lnTo>
                  <a:cubicBezTo>
                    <a:pt x="369488" y="214414"/>
                    <a:pt x="376235" y="204747"/>
                    <a:pt x="380928" y="194495"/>
                  </a:cubicBezTo>
                  <a:lnTo>
                    <a:pt x="401463" y="199182"/>
                  </a:lnTo>
                  <a:lnTo>
                    <a:pt x="408797" y="167254"/>
                  </a:lnTo>
                  <a:lnTo>
                    <a:pt x="388262" y="162567"/>
                  </a:lnTo>
                  <a:cubicBezTo>
                    <a:pt x="388849" y="151143"/>
                    <a:pt x="386795" y="139426"/>
                    <a:pt x="382689" y="128295"/>
                  </a:cubicBezTo>
                  <a:lnTo>
                    <a:pt x="400290" y="117164"/>
                  </a:lnTo>
                  <a:lnTo>
                    <a:pt x="382982" y="89337"/>
                  </a:lnTo>
                  <a:lnTo>
                    <a:pt x="365088" y="100468"/>
                  </a:lnTo>
                  <a:cubicBezTo>
                    <a:pt x="357167" y="91973"/>
                    <a:pt x="347487" y="84943"/>
                    <a:pt x="336926" y="80549"/>
                  </a:cubicBezTo>
                  <a:lnTo>
                    <a:pt x="341620" y="60045"/>
                  </a:lnTo>
                  <a:close/>
                  <a:moveTo>
                    <a:pt x="227919" y="591"/>
                  </a:moveTo>
                  <a:cubicBezTo>
                    <a:pt x="252020" y="-809"/>
                    <a:pt x="278183" y="289"/>
                    <a:pt x="306124" y="3804"/>
                  </a:cubicBezTo>
                  <a:cubicBezTo>
                    <a:pt x="417597" y="17864"/>
                    <a:pt x="483014" y="130053"/>
                    <a:pt x="483308" y="197717"/>
                  </a:cubicBezTo>
                  <a:cubicBezTo>
                    <a:pt x="483894" y="332167"/>
                    <a:pt x="388556" y="393974"/>
                    <a:pt x="387382" y="442305"/>
                  </a:cubicBezTo>
                  <a:cubicBezTo>
                    <a:pt x="385329" y="529010"/>
                    <a:pt x="483894" y="608391"/>
                    <a:pt x="483894" y="608391"/>
                  </a:cubicBezTo>
                  <a:lnTo>
                    <a:pt x="143902" y="608391"/>
                  </a:lnTo>
                  <a:cubicBezTo>
                    <a:pt x="143902" y="608391"/>
                    <a:pt x="208439" y="575877"/>
                    <a:pt x="181744" y="512899"/>
                  </a:cubicBezTo>
                  <a:cubicBezTo>
                    <a:pt x="169717" y="514950"/>
                    <a:pt x="135688" y="521394"/>
                    <a:pt x="108993" y="524909"/>
                  </a:cubicBezTo>
                  <a:cubicBezTo>
                    <a:pt x="82298" y="528424"/>
                    <a:pt x="59124" y="512313"/>
                    <a:pt x="54137" y="498839"/>
                  </a:cubicBezTo>
                  <a:cubicBezTo>
                    <a:pt x="49443" y="485658"/>
                    <a:pt x="63817" y="461638"/>
                    <a:pt x="57657" y="454022"/>
                  </a:cubicBezTo>
                  <a:cubicBezTo>
                    <a:pt x="51790" y="446406"/>
                    <a:pt x="31549" y="424437"/>
                    <a:pt x="38589" y="405690"/>
                  </a:cubicBezTo>
                  <a:cubicBezTo>
                    <a:pt x="45630" y="386651"/>
                    <a:pt x="42109" y="376984"/>
                    <a:pt x="42109" y="376984"/>
                  </a:cubicBezTo>
                  <a:cubicBezTo>
                    <a:pt x="42109" y="376984"/>
                    <a:pt x="3681" y="369368"/>
                    <a:pt x="160" y="355308"/>
                  </a:cubicBezTo>
                  <a:cubicBezTo>
                    <a:pt x="-3360" y="341248"/>
                    <a:pt x="52670" y="255130"/>
                    <a:pt x="52670" y="255130"/>
                  </a:cubicBezTo>
                  <a:cubicBezTo>
                    <a:pt x="52670" y="255130"/>
                    <a:pt x="40936" y="234332"/>
                    <a:pt x="38003" y="222908"/>
                  </a:cubicBezTo>
                  <a:cubicBezTo>
                    <a:pt x="35362" y="211777"/>
                    <a:pt x="38003" y="151436"/>
                    <a:pt x="74378" y="82893"/>
                  </a:cubicBezTo>
                  <a:cubicBezTo>
                    <a:pt x="101880" y="31485"/>
                    <a:pt x="155618" y="4793"/>
                    <a:pt x="227919" y="591"/>
                  </a:cubicBezTo>
                  <a:close/>
                </a:path>
              </a:pathLst>
            </a:custGeom>
            <a:solidFill>
              <a:srgbClr val="545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"/>
                <a:ea typeface="阿里巴巴普惠体" panose="00020600040101010101" pitchFamily="18" charset="-122"/>
                <a:cs typeface="阿里巴巴普惠体" panose="00020600040101010101" pitchFamily="18" charset="-122"/>
                <a:sym typeface=""/>
              </a:endParaRPr>
            </a:p>
          </p:txBody>
        </p:sp>
        <p:sp>
          <p:nvSpPr>
            <p:cNvPr id="33" name="TextBox 93">
              <a:extLst>
                <a:ext uri="{FF2B5EF4-FFF2-40B4-BE49-F238E27FC236}">
                  <a16:creationId xmlns:a16="http://schemas.microsoft.com/office/drawing/2014/main" id="{0004DA31-8281-4666-AC53-E1C3DC86DEA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14680" y="3262483"/>
              <a:ext cx="1931782" cy="9104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lvl="0"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zh-CN" altLang="en-US" sz="1800" dirty="0">
                  <a:solidFill>
                    <a:prstClr val="black"/>
                  </a:solidFill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  <a:sym typeface=""/>
                </a:rPr>
                <a:t>能听、会说</a:t>
              </a:r>
              <a:endParaRPr lang="en-US" altLang="zh-CN" sz="1800" dirty="0">
                <a:solidFill>
                  <a:prstClr val="black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  <a:sym typeface=""/>
              </a:endParaRPr>
            </a:p>
            <a:p>
              <a:pPr lvl="0"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zh-CN" altLang="en-US" sz="1800" dirty="0">
                  <a:solidFill>
                    <a:prstClr val="black"/>
                  </a:solidFill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  <a:sym typeface=""/>
                </a:rPr>
                <a:t>能看、会认</a:t>
              </a:r>
            </a:p>
          </p:txBody>
        </p:sp>
        <p:sp>
          <p:nvSpPr>
            <p:cNvPr id="34" name="TextBox 93">
              <a:extLst>
                <a:ext uri="{FF2B5EF4-FFF2-40B4-BE49-F238E27FC236}">
                  <a16:creationId xmlns:a16="http://schemas.microsoft.com/office/drawing/2014/main" id="{FB2B73E9-21E1-49B0-B914-A0227E723D4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79077" y="5072337"/>
              <a:ext cx="1235604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lvl="0"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zh-CN" altLang="en-US" sz="1800" dirty="0">
                  <a:solidFill>
                    <a:prstClr val="black"/>
                  </a:solidFill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  <a:sym typeface=""/>
                </a:rPr>
                <a:t>能理解</a:t>
              </a:r>
              <a:endParaRPr lang="en-US" altLang="zh-CN" sz="1800" dirty="0">
                <a:solidFill>
                  <a:prstClr val="black"/>
                </a:solidFill>
                <a:latin typeface="阿里巴巴普惠体" panose="00020600040101010101" pitchFamily="18" charset="-122"/>
                <a:ea typeface="阿里巴巴普惠体" panose="00020600040101010101" pitchFamily="18" charset="-122"/>
                <a:cs typeface="阿里巴巴普惠体" panose="00020600040101010101" pitchFamily="18" charset="-122"/>
                <a:sym typeface=""/>
              </a:endParaRPr>
            </a:p>
            <a:p>
              <a:pPr lvl="0"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zh-CN" altLang="en-US" sz="1800" dirty="0">
                  <a:solidFill>
                    <a:prstClr val="black"/>
                  </a:solidFill>
                  <a:latin typeface="阿里巴巴普惠体" panose="00020600040101010101" pitchFamily="18" charset="-122"/>
                  <a:ea typeface="阿里巴巴普惠体" panose="00020600040101010101" pitchFamily="18" charset="-122"/>
                  <a:cs typeface="阿里巴巴普惠体" panose="00020600040101010101" pitchFamily="18" charset="-122"/>
                  <a:sym typeface=""/>
                </a:rPr>
                <a:t>会思考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00801509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FF"/>
            </a:gs>
            <a:gs pos="46000">
              <a:srgbClr val="F2F2F2"/>
            </a:gs>
            <a:gs pos="100000">
              <a:srgbClr val="D9D9D9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343751" y="516480"/>
            <a:ext cx="34650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+mn-ea"/>
              </a:rPr>
              <a:t>感知智能快速发展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4CAE9F57-5E54-4340-8510-1E1EF8378BA0}"/>
              </a:ext>
            </a:extLst>
          </p:cNvPr>
          <p:cNvSpPr txBox="1"/>
          <p:nvPr/>
        </p:nvSpPr>
        <p:spPr>
          <a:xfrm>
            <a:off x="1694820" y="4772084"/>
            <a:ext cx="9689961" cy="200054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hangingPunct="0"/>
            <a:endParaRPr kumimoji="0" lang="en-US" altLang="zh-CN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  <a:p>
            <a:pPr hangingPunct="0"/>
            <a:r>
              <a:rPr kumimoji="0" lang="zh-CN" altLang="en-US" sz="28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人的认知理论</a:t>
            </a:r>
            <a:endParaRPr lang="en-US" altLang="zh-CN" sz="2800" dirty="0">
              <a:solidFill>
                <a:srgbClr val="FF0000"/>
              </a:solidFill>
              <a:latin typeface="+mj-lt"/>
              <a:ea typeface="+mj-ea"/>
              <a:cs typeface="+mj-cs"/>
              <a:sym typeface="Calibri"/>
            </a:endParaRPr>
          </a:p>
          <a:p>
            <a:pPr hangingPunct="0"/>
            <a:r>
              <a:rPr kumimoji="0" lang="en-US" altLang="zh-CN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System 1 </a:t>
            </a:r>
            <a:r>
              <a:rPr kumimoji="0" lang="zh-CN" altLang="en-US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：</a:t>
            </a:r>
            <a:r>
              <a:rPr lang="zh-CN" altLang="en-US" sz="2400" dirty="0"/>
              <a:t>直觉系统，主要负责快速、无意识、非语言的认知</a:t>
            </a:r>
            <a:endParaRPr kumimoji="0" lang="en-US" altLang="zh-CN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  <a:p>
            <a:pPr hangingPunct="0"/>
            <a:r>
              <a:rPr kumimoji="0" lang="en-US" altLang="zh-CN" sz="1800" b="0" i="0" u="none" strike="noStrike" cap="none" spc="0" normalizeH="0" baseline="0" dirty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System 2 </a:t>
            </a:r>
            <a:r>
              <a:rPr kumimoji="0" lang="zh-CN" altLang="en-US" sz="1800" b="0" i="0" u="none" strike="noStrike" cap="none" spc="0" normalizeH="0" baseline="0" dirty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：</a:t>
            </a:r>
            <a:r>
              <a:rPr lang="zh-CN" altLang="en-US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逻辑分析系统，是有意识的、带逻辑、规划、推理以及可以语言表达的系统</a:t>
            </a:r>
            <a:endParaRPr kumimoji="0" lang="en-US" altLang="zh-CN" sz="1800" b="0" i="0" u="none" strike="noStrike" cap="none" spc="0" normalizeH="0" baseline="0" dirty="0">
              <a:ln>
                <a:noFill/>
              </a:ln>
              <a:solidFill>
                <a:schemeClr val="accent3">
                  <a:lumMod val="60000"/>
                  <a:lumOff val="40000"/>
                </a:schemeClr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  <a:p>
            <a:pPr hangingPunct="0"/>
            <a:endParaRPr lang="en-US" altLang="zh-CN" dirty="0">
              <a:solidFill>
                <a:srgbClr val="000000"/>
              </a:solidFill>
              <a:latin typeface="+mj-lt"/>
              <a:ea typeface="+mj-ea"/>
              <a:cs typeface="+mj-cs"/>
              <a:sym typeface="Calibri"/>
            </a:endParaRPr>
          </a:p>
          <a:p>
            <a:pPr hangingPunct="0"/>
            <a:endParaRPr kumimoji="0" lang="zh-CN" alt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6A294BF5-BE37-4114-A7C4-BDCAA9D7A1B7}"/>
              </a:ext>
            </a:extLst>
          </p:cNvPr>
          <p:cNvSpPr txBox="1"/>
          <p:nvPr/>
        </p:nvSpPr>
        <p:spPr>
          <a:xfrm>
            <a:off x="1694820" y="1439828"/>
            <a:ext cx="10346759" cy="126188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hangingPunct="0"/>
            <a:r>
              <a:rPr lang="zh-CN" altLang="en-US" sz="2800" dirty="0">
                <a:solidFill>
                  <a:srgbClr val="FF0000"/>
                </a:solidFill>
                <a:latin typeface="+mj-lt"/>
                <a:ea typeface="+mj-ea"/>
                <a:cs typeface="+mj-cs"/>
                <a:sym typeface="Calibri"/>
              </a:rPr>
              <a:t>定义</a:t>
            </a:r>
            <a:r>
              <a:rPr lang="zh-CN" altLang="en-US" sz="2800" dirty="0"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rPr>
              <a:t> </a:t>
            </a:r>
            <a:r>
              <a:rPr lang="zh-CN" altLang="en-US" sz="2400" dirty="0"/>
              <a:t>涉及机器的视觉、听觉、触觉等感知能力，即机器可以通过各种传感器对周围环境信息进行捕捉和分析，并在处理后根据要求作出合乎理性的应答与反应。</a:t>
            </a:r>
            <a:endParaRPr lang="en-US" altLang="zh-CN" sz="2400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F264F360-FEAA-47DC-BFC6-8E810FDAAA78}"/>
              </a:ext>
            </a:extLst>
          </p:cNvPr>
          <p:cNvSpPr txBox="1"/>
          <p:nvPr/>
        </p:nvSpPr>
        <p:spPr>
          <a:xfrm>
            <a:off x="1694820" y="2778674"/>
            <a:ext cx="5670256" cy="52321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hangingPunct="0"/>
            <a:r>
              <a:rPr kumimoji="0" lang="zh-CN" altLang="en-US" sz="28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特点</a:t>
            </a:r>
            <a:r>
              <a:rPr lang="zh-CN" altLang="en-US" dirty="0"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rPr>
              <a:t>  </a:t>
            </a:r>
            <a:r>
              <a:rPr kumimoji="0" lang="zh-CN" altLang="en-US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数据驱动，弱人工智能</a:t>
            </a:r>
            <a:endParaRPr kumimoji="0" lang="zh-CN" altLang="en-US" sz="2400" b="0" i="0" u="none" strike="noStrike" cap="none" spc="0" normalizeH="0" baseline="0" dirty="0">
              <a:ln>
                <a:noFill/>
              </a:ln>
              <a:solidFill>
                <a:srgbClr val="0432FF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80CF5A21-CF61-4B91-B148-5443D3E7D57F}"/>
              </a:ext>
            </a:extLst>
          </p:cNvPr>
          <p:cNvSpPr txBox="1"/>
          <p:nvPr/>
        </p:nvSpPr>
        <p:spPr>
          <a:xfrm>
            <a:off x="1703193" y="3341508"/>
            <a:ext cx="4746173" cy="163121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zh-CN" altLang="en-US" sz="28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缺陷</a:t>
            </a:r>
            <a:r>
              <a:rPr kumimoji="0" lang="zh-CN" alt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 </a:t>
            </a:r>
            <a:r>
              <a:rPr lang="zh-CN" altLang="en-US" dirty="0"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rPr>
              <a:t> </a:t>
            </a:r>
            <a:endParaRPr kumimoji="0" lang="en-US" altLang="zh-CN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  <a:p>
            <a:pPr marL="342900" marR="0" indent="-3429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</a:pPr>
            <a:r>
              <a:rPr lang="zh-CN" altLang="en-US" sz="2400" dirty="0"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rPr>
              <a:t> 模型鲁棒性差</a:t>
            </a:r>
            <a:endParaRPr lang="en-US" altLang="zh-CN" sz="2400" dirty="0">
              <a:solidFill>
                <a:srgbClr val="000000"/>
              </a:solidFill>
              <a:latin typeface="+mj-lt"/>
              <a:ea typeface="+mj-ea"/>
              <a:cs typeface="+mj-cs"/>
              <a:sym typeface="Calibri"/>
            </a:endParaRPr>
          </a:p>
          <a:p>
            <a:pPr marL="342900" marR="0" indent="-3429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</a:pPr>
            <a:r>
              <a:rPr lang="zh-CN" altLang="en-US" sz="2400" dirty="0"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rPr>
              <a:t> 模型可解释性差</a:t>
            </a:r>
            <a:endParaRPr lang="en-US" altLang="zh-CN" sz="2400" dirty="0">
              <a:solidFill>
                <a:srgbClr val="000000"/>
              </a:solidFill>
              <a:latin typeface="+mj-lt"/>
              <a:ea typeface="+mj-ea"/>
              <a:cs typeface="+mj-cs"/>
              <a:sym typeface="Calibri"/>
            </a:endParaRPr>
          </a:p>
          <a:p>
            <a:pPr marL="342900" marR="0" indent="-3429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</a:pPr>
            <a:r>
              <a:rPr lang="zh-CN" altLang="en-US" sz="2400" dirty="0"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rPr>
              <a:t> 缺乏积累知识的能力</a:t>
            </a:r>
            <a:endParaRPr lang="en-US" altLang="zh-CN" sz="2400" dirty="0">
              <a:solidFill>
                <a:srgbClr val="000000"/>
              </a:solidFill>
              <a:latin typeface="+mj-lt"/>
              <a:ea typeface="+mj-ea"/>
              <a:cs typeface="+mj-cs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03024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080009" y="520583"/>
            <a:ext cx="38435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latin typeface="微软雅黑" panose="020B0703020204020201" charset="-122"/>
                <a:ea typeface="微软雅黑" panose="020B0703020204020201" charset="-122"/>
              </a:rPr>
              <a:t> </a:t>
            </a:r>
            <a:r>
              <a:rPr lang="zh-CN" altLang="en-US" sz="3200" b="1" dirty="0">
                <a:latin typeface="+mn-ea"/>
              </a:rPr>
              <a:t>感知智能典型应用</a:t>
            </a:r>
          </a:p>
        </p:txBody>
      </p:sp>
      <p:sp>
        <p:nvSpPr>
          <p:cNvPr id="14" name="矩形 13"/>
          <p:cNvSpPr/>
          <p:nvPr/>
        </p:nvSpPr>
        <p:spPr>
          <a:xfrm>
            <a:off x="2224451" y="3822448"/>
            <a:ext cx="162500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/>
              <a:t>人脸识别</a:t>
            </a:r>
          </a:p>
        </p:txBody>
      </p:sp>
      <p:sp>
        <p:nvSpPr>
          <p:cNvPr id="15" name="矩形 14"/>
          <p:cNvSpPr/>
          <p:nvPr/>
        </p:nvSpPr>
        <p:spPr>
          <a:xfrm>
            <a:off x="7338429" y="3822447"/>
            <a:ext cx="16250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/>
              <a:t>医疗诊断</a:t>
            </a:r>
            <a:endParaRPr lang="en-US" altLang="zh-CN" sz="2400" dirty="0"/>
          </a:p>
        </p:txBody>
      </p:sp>
      <p:pic>
        <p:nvPicPr>
          <p:cNvPr id="18" name="图片 17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048" y="1504513"/>
            <a:ext cx="3600000" cy="2224800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2224451" y="1064410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/>
              <a:t>智能物流</a:t>
            </a:r>
          </a:p>
        </p:txBody>
      </p:sp>
      <p:sp>
        <p:nvSpPr>
          <p:cNvPr id="21" name="矩形 20"/>
          <p:cNvSpPr/>
          <p:nvPr/>
        </p:nvSpPr>
        <p:spPr>
          <a:xfrm>
            <a:off x="7325964" y="1056003"/>
            <a:ext cx="14157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/>
              <a:t>自动驾驶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82A4FB34-6761-437C-8B19-4CE4CCE2A0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7139" y="1504512"/>
            <a:ext cx="3681980" cy="2268481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0B4D17FA-5C09-4DB7-999C-5F2A78CD9D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9048" y="4240989"/>
            <a:ext cx="3600000" cy="226544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C3C80703-3F7F-4A02-97D7-08264C962D3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23280" y="4237948"/>
            <a:ext cx="3681980" cy="2265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4209372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341266" y="511175"/>
            <a:ext cx="35221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latin typeface="等线" panose="02010600030101010101" pitchFamily="2" charset="-122"/>
                <a:ea typeface="等线" panose="02010600030101010101" pitchFamily="2" charset="-122"/>
              </a:rPr>
              <a:t>认知智能奋起直追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AC08D775-9AB6-4B0A-A129-28ED6A263BB9}"/>
              </a:ext>
            </a:extLst>
          </p:cNvPr>
          <p:cNvSpPr txBox="1"/>
          <p:nvPr/>
        </p:nvSpPr>
        <p:spPr>
          <a:xfrm>
            <a:off x="1524608" y="1509341"/>
            <a:ext cx="9142783" cy="89255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zh-CN" altLang="en-US" sz="2800" dirty="0">
                <a:solidFill>
                  <a:srgbClr val="FF0000"/>
                </a:solidFill>
                <a:latin typeface="+mn-ea"/>
                <a:cs typeface="+mj-cs"/>
                <a:sym typeface="Calibri"/>
              </a:rPr>
              <a:t>定义</a:t>
            </a:r>
            <a:r>
              <a:rPr lang="zh-CN" altLang="en-US" sz="2000" dirty="0"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rPr>
              <a:t>  </a:t>
            </a:r>
            <a:r>
              <a:rPr lang="zh-CN" altLang="en-US" sz="2400" dirty="0"/>
              <a:t>指机器具有主动思考和理解的能力，与人的语言、知识、逻辑相关，有目的推理并与人类自然交互，是人工智能的最高阶段。</a:t>
            </a:r>
            <a:endParaRPr lang="zh-CN" altLang="en-US" sz="2000" dirty="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719CA156-7BC5-4773-AE12-0BA92D3757B9}"/>
              </a:ext>
            </a:extLst>
          </p:cNvPr>
          <p:cNvSpPr txBox="1"/>
          <p:nvPr/>
        </p:nvSpPr>
        <p:spPr>
          <a:xfrm>
            <a:off x="1524608" y="2691012"/>
            <a:ext cx="5473308" cy="52321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hangingPunct="0"/>
            <a:r>
              <a:rPr lang="zh-CN" altLang="en-US" sz="2800" dirty="0">
                <a:solidFill>
                  <a:srgbClr val="FF0000"/>
                </a:solidFill>
                <a:latin typeface="+mn-ea"/>
                <a:cs typeface="+mj-cs"/>
                <a:sym typeface="Calibri"/>
              </a:rPr>
              <a:t>特点</a:t>
            </a:r>
            <a:r>
              <a:rPr lang="zh-CN" altLang="en-US" dirty="0"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rPr>
              <a:t>  </a:t>
            </a:r>
            <a:r>
              <a:rPr lang="zh-CN" altLang="en-US" sz="2400" dirty="0">
                <a:sym typeface="Calibri"/>
              </a:rPr>
              <a:t>归纳、推理、知识，强人工智能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58D10D68-8E73-46BA-91B5-43F0EA05C87D}"/>
              </a:ext>
            </a:extLst>
          </p:cNvPr>
          <p:cNvSpPr txBox="1"/>
          <p:nvPr/>
        </p:nvSpPr>
        <p:spPr>
          <a:xfrm>
            <a:off x="1421866" y="4811564"/>
            <a:ext cx="10667392" cy="236987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hangingPunct="0"/>
            <a:endParaRPr kumimoji="0" lang="en-US" altLang="zh-CN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  <a:p>
            <a:pPr hangingPunct="0"/>
            <a:r>
              <a:rPr lang="zh-CN" altLang="en-US" sz="2800" dirty="0">
                <a:solidFill>
                  <a:srgbClr val="FF0000"/>
                </a:solidFill>
                <a:latin typeface="+mj-lt"/>
                <a:ea typeface="+mj-ea"/>
                <a:cs typeface="+mj-cs"/>
                <a:sym typeface="Calibri"/>
              </a:rPr>
              <a:t> </a:t>
            </a:r>
            <a:r>
              <a:rPr lang="zh-CN" altLang="en-US" sz="2800" dirty="0">
                <a:solidFill>
                  <a:srgbClr val="FF0000"/>
                </a:solidFill>
                <a:latin typeface="+mn-ea"/>
                <a:cs typeface="+mj-cs"/>
                <a:sym typeface="Calibri"/>
              </a:rPr>
              <a:t>人的认知理论</a:t>
            </a:r>
            <a:endParaRPr lang="en-US" altLang="zh-CN" sz="2800" dirty="0">
              <a:solidFill>
                <a:srgbClr val="FF0000"/>
              </a:solidFill>
              <a:latin typeface="+mn-ea"/>
              <a:cs typeface="+mj-cs"/>
              <a:sym typeface="Calibri"/>
            </a:endParaRPr>
          </a:p>
          <a:p>
            <a:pPr hangingPunct="0"/>
            <a:r>
              <a:rPr kumimoji="0" lang="en-US" altLang="zh-CN" sz="1800" b="0" i="0" u="none" strike="noStrike" cap="none" spc="0" normalizeH="0" baseline="0" dirty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 System 1 </a:t>
            </a:r>
            <a:r>
              <a:rPr kumimoji="0" lang="zh-CN" altLang="en-US" sz="1800" b="0" i="0" u="none" strike="noStrike" cap="none" spc="0" normalizeH="0" baseline="0" dirty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：</a:t>
            </a:r>
            <a:r>
              <a:rPr lang="zh-CN" altLang="en-US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直觉系统，主要负责快速、无意识、非语言的认知</a:t>
            </a:r>
            <a:endParaRPr kumimoji="0" lang="en-US" altLang="zh-CN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  <a:p>
            <a:pPr hangingPunct="0"/>
            <a:r>
              <a:rPr lang="en-US" altLang="zh-CN" sz="2400" dirty="0">
                <a:latin typeface="+mn-ea"/>
                <a:sym typeface="Calibri"/>
              </a:rPr>
              <a:t> System 2</a:t>
            </a:r>
            <a:r>
              <a:rPr lang="zh-CN" altLang="en-US" sz="2400" dirty="0">
                <a:latin typeface="+mn-ea"/>
                <a:sym typeface="Calibri"/>
              </a:rPr>
              <a:t>：</a:t>
            </a:r>
            <a:r>
              <a:rPr lang="zh-CN" altLang="en-US" sz="2400" dirty="0">
                <a:latin typeface="+mn-ea"/>
              </a:rPr>
              <a:t>逻辑分析系统，是有意识的、带逻辑、规划、推理以及可以语言表达的系统</a:t>
            </a:r>
            <a:endParaRPr lang="en-US" altLang="zh-CN" sz="2400" dirty="0">
              <a:latin typeface="+mn-ea"/>
              <a:sym typeface="Calibri"/>
            </a:endParaRPr>
          </a:p>
          <a:p>
            <a:pPr hangingPunct="0"/>
            <a:endParaRPr lang="en-US" altLang="zh-CN" dirty="0">
              <a:solidFill>
                <a:srgbClr val="000000"/>
              </a:solidFill>
              <a:latin typeface="+mj-lt"/>
              <a:ea typeface="+mj-ea"/>
              <a:cs typeface="+mj-cs"/>
              <a:sym typeface="Calibri"/>
            </a:endParaRPr>
          </a:p>
          <a:p>
            <a:pPr hangingPunct="0"/>
            <a:endParaRPr kumimoji="0" lang="zh-CN" alt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60867F5D-FBA4-4B52-A4D4-B4C17D0FF183}"/>
              </a:ext>
            </a:extLst>
          </p:cNvPr>
          <p:cNvSpPr txBox="1"/>
          <p:nvPr/>
        </p:nvSpPr>
        <p:spPr>
          <a:xfrm>
            <a:off x="1524608" y="3421464"/>
            <a:ext cx="4746173" cy="163121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zh-CN" altLang="en-US" sz="2800" dirty="0">
                <a:solidFill>
                  <a:srgbClr val="FF0000"/>
                </a:solidFill>
                <a:latin typeface="+mn-ea"/>
                <a:cs typeface="+mj-cs"/>
                <a:sym typeface="Calibri"/>
              </a:rPr>
              <a:t>目标</a:t>
            </a:r>
            <a:r>
              <a:rPr kumimoji="0" lang="zh-CN" alt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 </a:t>
            </a:r>
            <a:endParaRPr kumimoji="0" lang="en-US" altLang="zh-CN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  <a:p>
            <a:pPr marL="342900" marR="0" indent="-3429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</a:pPr>
            <a:r>
              <a:rPr lang="zh-CN" altLang="en-US" sz="2400" dirty="0">
                <a:latin typeface="+mn-ea"/>
                <a:sym typeface="Calibri"/>
              </a:rPr>
              <a:t>构建可解释的、鲁棒的</a:t>
            </a:r>
            <a:r>
              <a:rPr lang="en-US" altLang="zh-CN" sz="2400" dirty="0">
                <a:latin typeface="+mn-ea"/>
                <a:sym typeface="Calibri"/>
              </a:rPr>
              <a:t>AI</a:t>
            </a:r>
            <a:r>
              <a:rPr lang="zh-CN" altLang="en-US" sz="2400" dirty="0">
                <a:latin typeface="+mn-ea"/>
                <a:sym typeface="Calibri"/>
              </a:rPr>
              <a:t>理论</a:t>
            </a:r>
            <a:endParaRPr lang="en-US" altLang="zh-CN" sz="2400" dirty="0">
              <a:latin typeface="+mn-ea"/>
              <a:sym typeface="Calibri"/>
            </a:endParaRPr>
          </a:p>
          <a:p>
            <a:pPr marL="342900" marR="0" indent="-3429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</a:pPr>
            <a:r>
              <a:rPr lang="zh-CN" altLang="en-US" sz="2400" dirty="0">
                <a:latin typeface="+mn-ea"/>
                <a:sym typeface="Calibri"/>
              </a:rPr>
              <a:t>实现可信赖、安全可靠的</a:t>
            </a:r>
            <a:r>
              <a:rPr lang="en-US" altLang="zh-CN" sz="2400" dirty="0">
                <a:latin typeface="+mn-ea"/>
                <a:sym typeface="Calibri"/>
              </a:rPr>
              <a:t>AI</a:t>
            </a:r>
            <a:r>
              <a:rPr lang="zh-CN" altLang="en-US" sz="2400" dirty="0">
                <a:latin typeface="+mn-ea"/>
                <a:sym typeface="Calibri"/>
              </a:rPr>
              <a:t>技术</a:t>
            </a:r>
            <a:endParaRPr lang="en-US" altLang="zh-CN" sz="2400" dirty="0">
              <a:latin typeface="+mn-ea"/>
              <a:sym typeface="Calibri"/>
            </a:endParaRPr>
          </a:p>
          <a:p>
            <a:pPr marL="342900" marR="0" indent="-3429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</a:pPr>
            <a:r>
              <a:rPr lang="zh-CN" altLang="en-US" sz="2400" dirty="0">
                <a:latin typeface="+mn-ea"/>
                <a:sym typeface="Calibri"/>
              </a:rPr>
              <a:t>实现类人智能</a:t>
            </a:r>
            <a:endParaRPr lang="en-US" altLang="zh-CN" sz="2400" dirty="0">
              <a:latin typeface="+mn-ea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25363253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280976" y="500816"/>
            <a:ext cx="35141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latin typeface="+mn-ea"/>
              </a:rPr>
              <a:t>认知智能典型应用</a:t>
            </a:r>
          </a:p>
        </p:txBody>
      </p:sp>
      <p:sp>
        <p:nvSpPr>
          <p:cNvPr id="8" name="矩形 7"/>
          <p:cNvSpPr/>
          <p:nvPr/>
        </p:nvSpPr>
        <p:spPr>
          <a:xfrm>
            <a:off x="2160396" y="3963314"/>
            <a:ext cx="23391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/>
              <a:t>智能对话：小冰</a:t>
            </a:r>
          </a:p>
        </p:txBody>
      </p:sp>
      <p:sp>
        <p:nvSpPr>
          <p:cNvPr id="9" name="矩形 8"/>
          <p:cNvSpPr/>
          <p:nvPr/>
        </p:nvSpPr>
        <p:spPr>
          <a:xfrm>
            <a:off x="2045800" y="1148791"/>
            <a:ext cx="23391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/>
              <a:t>智能写作：九歌</a:t>
            </a:r>
          </a:p>
        </p:txBody>
      </p:sp>
      <p:sp>
        <p:nvSpPr>
          <p:cNvPr id="10" name="矩形 9"/>
          <p:cNvSpPr/>
          <p:nvPr/>
        </p:nvSpPr>
        <p:spPr>
          <a:xfrm>
            <a:off x="5566862" y="1130916"/>
            <a:ext cx="44804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/>
              <a:t>智能创作：音乐生成、风格转换</a:t>
            </a:r>
          </a:p>
        </p:txBody>
      </p:sp>
      <p:sp>
        <p:nvSpPr>
          <p:cNvPr id="17" name="矩形 16"/>
          <p:cNvSpPr/>
          <p:nvPr/>
        </p:nvSpPr>
        <p:spPr>
          <a:xfrm>
            <a:off x="5714219" y="3994692"/>
            <a:ext cx="418576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/>
              <a:t>知识图谱：问答、搜索、推荐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25042809-58B6-46E7-8C86-DC5DEDCF28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6561" y="1628682"/>
            <a:ext cx="3777392" cy="2329559"/>
          </a:xfrm>
          <a:prstGeom prst="rect">
            <a:avLst/>
          </a:prstGeom>
        </p:spPr>
      </p:pic>
      <p:pic>
        <p:nvPicPr>
          <p:cNvPr id="1028" name="Picture 4" descr="“微软：小冰”的图片搜索结果">
            <a:extLst>
              <a:ext uri="{FF2B5EF4-FFF2-40B4-BE49-F238E27FC236}">
                <a16:creationId xmlns:a16="http://schemas.microsoft.com/office/drawing/2014/main" id="{FA49E1C3-345A-4C91-AC80-1AE15DE370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6656" y="4456358"/>
            <a:ext cx="3777391" cy="2077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23F30854-E999-45EA-B408-5921D0E656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40444" y="4456357"/>
            <a:ext cx="3880072" cy="2077565"/>
          </a:xfrm>
          <a:prstGeom prst="rect">
            <a:avLst/>
          </a:prstGeom>
        </p:spPr>
      </p:pic>
      <p:pic>
        <p:nvPicPr>
          <p:cNvPr id="1032" name="Picture 8" descr="“生成音乐旋律”的图片搜索结果">
            <a:extLst>
              <a:ext uri="{FF2B5EF4-FFF2-40B4-BE49-F238E27FC236}">
                <a16:creationId xmlns:a16="http://schemas.microsoft.com/office/drawing/2014/main" id="{C9011F5D-DF3C-4493-B05A-039B8811E0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5104" y="1605550"/>
            <a:ext cx="4025412" cy="2325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676265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B5A61E9D-2B80-4D64-8C44-63FA55BB6322}"/>
              </a:ext>
            </a:extLst>
          </p:cNvPr>
          <p:cNvSpPr/>
          <p:nvPr/>
        </p:nvSpPr>
        <p:spPr>
          <a:xfrm>
            <a:off x="2389414" y="512986"/>
            <a:ext cx="370658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3200" b="1" dirty="0">
                <a:latin typeface="+mn-ea"/>
              </a:rPr>
              <a:t>System2 </a:t>
            </a:r>
            <a:r>
              <a:rPr lang="zh-CN" altLang="en-US" sz="3200" b="1" dirty="0">
                <a:latin typeface="+mn-ea"/>
              </a:rPr>
              <a:t>如何实现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30A10DF-D7B1-4855-992D-A9F1CA4A5486}"/>
              </a:ext>
            </a:extLst>
          </p:cNvPr>
          <p:cNvSpPr txBox="1"/>
          <p:nvPr/>
        </p:nvSpPr>
        <p:spPr>
          <a:xfrm>
            <a:off x="1811415" y="4442733"/>
            <a:ext cx="9112399" cy="206210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hangingPunct="0"/>
            <a:r>
              <a:rPr lang="zh-CN" altLang="en-US" sz="3200" b="1" dirty="0">
                <a:solidFill>
                  <a:srgbClr val="FF0000"/>
                </a:solidFill>
                <a:latin typeface="+mn-ea"/>
                <a:cs typeface="+mj-cs"/>
              </a:rPr>
              <a:t>共识</a:t>
            </a:r>
            <a:endParaRPr lang="en-US" altLang="zh-CN" sz="3200" b="1" dirty="0"/>
          </a:p>
          <a:p>
            <a:pPr marL="285750" indent="-285750" hangingPunct="0">
              <a:buFont typeface="Wingdings" panose="05000000000000000000" pitchFamily="2" charset="2"/>
              <a:buChar char="l"/>
            </a:pPr>
            <a:r>
              <a:rPr lang="zh-CN" altLang="en-US" sz="2400" dirty="0">
                <a:solidFill>
                  <a:srgbClr val="000000"/>
                </a:solidFill>
              </a:rPr>
              <a:t>深度学习是一种有价值的工具，但不足以使我们达到通用智能</a:t>
            </a:r>
          </a:p>
          <a:p>
            <a:pPr marL="285750" indent="-285750" hangingPunct="0">
              <a:buFont typeface="Wingdings" panose="05000000000000000000" pitchFamily="2" charset="2"/>
              <a:buChar char="l"/>
            </a:pPr>
            <a:r>
              <a:rPr lang="zh-CN" altLang="en-US" sz="2400" dirty="0">
                <a:solidFill>
                  <a:srgbClr val="000000"/>
                </a:solidFill>
              </a:rPr>
              <a:t>深度学习技术通常会产生肤浅的结果，且泛化性较差</a:t>
            </a:r>
            <a:endParaRPr lang="en-US" altLang="zh-CN" sz="2400" dirty="0">
              <a:solidFill>
                <a:srgbClr val="000000"/>
              </a:solidFill>
            </a:endParaRPr>
          </a:p>
          <a:p>
            <a:pPr marL="285750" indent="-285750" hangingPunct="0">
              <a:buFont typeface="Wingdings" panose="05000000000000000000" pitchFamily="2" charset="2"/>
              <a:buChar char="l"/>
            </a:pPr>
            <a:r>
              <a:rPr lang="zh-CN" altLang="en-US" sz="2400" dirty="0">
                <a:solidFill>
                  <a:srgbClr val="000000"/>
                </a:solidFill>
              </a:rPr>
              <a:t>纳入因果关系的重要性</a:t>
            </a:r>
            <a:endParaRPr lang="en-US" altLang="zh-CN" sz="2400" dirty="0">
              <a:solidFill>
                <a:srgbClr val="000000"/>
              </a:solidFill>
            </a:endParaRPr>
          </a:p>
          <a:p>
            <a:pPr marL="285750" indent="-285750" hangingPunct="0">
              <a:buFont typeface="Wingdings" panose="05000000000000000000" pitchFamily="2" charset="2"/>
              <a:buChar char="l"/>
            </a:pPr>
            <a:r>
              <a:rPr lang="zh-CN" altLang="en-US" sz="2400" dirty="0">
                <a:solidFill>
                  <a:srgbClr val="000000"/>
                </a:solidFill>
              </a:rPr>
              <a:t>第二系统是实现通用人工智能至关重要的部分</a:t>
            </a:r>
            <a:endParaRPr lang="en-US" altLang="zh-CN" sz="2400" dirty="0">
              <a:solidFill>
                <a:srgbClr val="000000"/>
              </a:solidFill>
            </a:endParaRP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F14B8EF8-FCF9-4E7B-A272-D8284EB0408B}"/>
              </a:ext>
            </a:extLst>
          </p:cNvPr>
          <p:cNvGrpSpPr/>
          <p:nvPr/>
        </p:nvGrpSpPr>
        <p:grpSpPr>
          <a:xfrm>
            <a:off x="2563586" y="1167405"/>
            <a:ext cx="7233557" cy="3094351"/>
            <a:chOff x="2563586" y="1167405"/>
            <a:chExt cx="7212844" cy="2620825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B6E9762D-D066-4081-BB8B-78DCB3F21F9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63586" y="1167405"/>
              <a:ext cx="7212844" cy="2145329"/>
            </a:xfrm>
            <a:prstGeom prst="rect">
              <a:avLst/>
            </a:prstGeom>
          </p:spPr>
        </p:pic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EA194C6D-19A6-4A73-A3B5-AB554FA4246C}"/>
                </a:ext>
              </a:extLst>
            </p:cNvPr>
            <p:cNvSpPr/>
            <p:nvPr/>
          </p:nvSpPr>
          <p:spPr>
            <a:xfrm>
              <a:off x="2995224" y="3481910"/>
              <a:ext cx="1617368" cy="29783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dirty="0">
                  <a:solidFill>
                    <a:srgbClr val="333333"/>
                  </a:solidFill>
                  <a:latin typeface="arial" panose="020B0604020202020204" pitchFamily="34" charset="0"/>
                </a:rPr>
                <a:t>图灵奖获得者</a:t>
              </a:r>
              <a:endParaRPr lang="zh-CN" altLang="en-US" sz="2000" dirty="0"/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01FBD243-0A91-4A27-875D-B6AA03BC8ADC}"/>
                </a:ext>
              </a:extLst>
            </p:cNvPr>
            <p:cNvSpPr/>
            <p:nvPr/>
          </p:nvSpPr>
          <p:spPr>
            <a:xfrm>
              <a:off x="7728133" y="3490392"/>
              <a:ext cx="1617368" cy="29783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dirty="0">
                  <a:solidFill>
                    <a:srgbClr val="333333"/>
                  </a:solidFill>
                  <a:latin typeface="arial" panose="020B0604020202020204" pitchFamily="34" charset="0"/>
                </a:rPr>
                <a:t>纽约大学教授</a:t>
              </a:r>
              <a:endParaRPr lang="zh-CN" altLang="en-US" sz="2000" dirty="0"/>
            </a:p>
          </p:txBody>
        </p:sp>
      </p:grpSp>
    </p:spTree>
    <p:extLst>
      <p:ext uri="{BB962C8B-B14F-4D97-AF65-F5344CB8AC3E}">
        <p14:creationId xmlns:p14="http://schemas.microsoft.com/office/powerpoint/2010/main" val="4162305746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8B561F9C-1770-45F8-A58B-61B94977C354}"/>
              </a:ext>
            </a:extLst>
          </p:cNvPr>
          <p:cNvSpPr/>
          <p:nvPr/>
        </p:nvSpPr>
        <p:spPr>
          <a:xfrm>
            <a:off x="2460169" y="1736762"/>
            <a:ext cx="867591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hangingPunct="0">
              <a:buFont typeface="Wingdings" panose="05000000000000000000" pitchFamily="2" charset="2"/>
              <a:buChar char="l"/>
            </a:pPr>
            <a:r>
              <a:rPr lang="zh-CN" altLang="en-US" sz="2400" dirty="0">
                <a:solidFill>
                  <a:srgbClr val="000000"/>
                </a:solidFill>
                <a:sym typeface="Calibri"/>
              </a:rPr>
              <a:t>通用人工智能应该包括直觉的</a:t>
            </a:r>
            <a:r>
              <a:rPr lang="en-US" altLang="zh-CN" sz="2400" dirty="0">
                <a:solidFill>
                  <a:srgbClr val="000000"/>
                </a:solidFill>
                <a:sym typeface="Calibri"/>
              </a:rPr>
              <a:t>System 1</a:t>
            </a:r>
            <a:r>
              <a:rPr lang="zh-CN" altLang="en-US" sz="2400" dirty="0">
                <a:solidFill>
                  <a:srgbClr val="000000"/>
                </a:solidFill>
                <a:sym typeface="Calibri"/>
              </a:rPr>
              <a:t>和逻辑推理的</a:t>
            </a:r>
            <a:r>
              <a:rPr lang="en-US" altLang="zh-CN" sz="2400" dirty="0">
                <a:solidFill>
                  <a:srgbClr val="000000"/>
                </a:solidFill>
                <a:sym typeface="Calibri"/>
              </a:rPr>
              <a:t>System2</a:t>
            </a:r>
            <a:r>
              <a:rPr lang="zh-CN" altLang="en-US" sz="2400" dirty="0">
                <a:solidFill>
                  <a:srgbClr val="000000"/>
                </a:solidFill>
                <a:sym typeface="Calibri"/>
              </a:rPr>
              <a:t>，否则无法实现类人智能</a:t>
            </a:r>
            <a:endParaRPr lang="en-US" altLang="zh-CN" sz="2400" dirty="0">
              <a:solidFill>
                <a:srgbClr val="000000"/>
              </a:solidFill>
              <a:sym typeface="Calibri"/>
            </a:endParaRPr>
          </a:p>
          <a:p>
            <a:pPr marL="342900" indent="-342900" hangingPunct="0">
              <a:buFont typeface="Wingdings" panose="05000000000000000000" pitchFamily="2" charset="2"/>
              <a:buChar char="l"/>
            </a:pPr>
            <a:r>
              <a:rPr lang="en-US" altLang="zh-CN" sz="2400" dirty="0"/>
              <a:t>System2 </a:t>
            </a:r>
            <a:r>
              <a:rPr lang="zh-CN" altLang="en-US" sz="2400" dirty="0"/>
              <a:t>可以通过改进现有的深度网络，引入</a:t>
            </a:r>
            <a:r>
              <a:rPr lang="zh-CN" altLang="en-US" sz="2400" dirty="0">
                <a:solidFill>
                  <a:srgbClr val="FF0000"/>
                </a:solidFill>
              </a:rPr>
              <a:t>注意力和先验意识</a:t>
            </a:r>
            <a:r>
              <a:rPr lang="zh-CN" altLang="en-US" sz="2400" dirty="0"/>
              <a:t>等机制，就可以实现。</a:t>
            </a:r>
            <a:endParaRPr lang="en-US" altLang="zh-CN" sz="2400" dirty="0"/>
          </a:p>
          <a:p>
            <a:pPr marL="342900" indent="-342900" hangingPunct="0">
              <a:buFont typeface="Wingdings" panose="05000000000000000000" pitchFamily="2" charset="2"/>
              <a:buChar char="l"/>
            </a:pPr>
            <a:r>
              <a:rPr lang="zh-CN" altLang="en-US" sz="2400" dirty="0">
                <a:solidFill>
                  <a:srgbClr val="000000"/>
                </a:solidFill>
                <a:sym typeface="Calibri"/>
              </a:rPr>
              <a:t>传统的机器学习都是基于</a:t>
            </a:r>
            <a:r>
              <a:rPr lang="en-US" altLang="zh-CN" sz="2400" dirty="0">
                <a:solidFill>
                  <a:srgbClr val="000000"/>
                </a:solidFill>
                <a:sym typeface="Calibri"/>
              </a:rPr>
              <a:t>IID</a:t>
            </a:r>
            <a:r>
              <a:rPr lang="zh-CN" altLang="en-US" sz="2400" dirty="0">
                <a:solidFill>
                  <a:srgbClr val="000000"/>
                </a:solidFill>
                <a:sym typeface="Calibri"/>
              </a:rPr>
              <a:t>（独立分布），但</a:t>
            </a:r>
            <a:r>
              <a:rPr lang="en-US" altLang="zh-CN" sz="2400" dirty="0">
                <a:solidFill>
                  <a:srgbClr val="000000"/>
                </a:solidFill>
                <a:sym typeface="Calibri"/>
              </a:rPr>
              <a:t>OOD</a:t>
            </a:r>
            <a:r>
              <a:rPr lang="zh-CN" altLang="en-US" sz="2400" dirty="0">
                <a:solidFill>
                  <a:srgbClr val="000000"/>
                </a:solidFill>
                <a:sym typeface="Calibri"/>
              </a:rPr>
              <a:t>（</a:t>
            </a:r>
            <a:r>
              <a:rPr lang="en-US" altLang="zh-CN" sz="2400" dirty="0">
                <a:solidFill>
                  <a:srgbClr val="000000"/>
                </a:solidFill>
                <a:sym typeface="Calibri"/>
              </a:rPr>
              <a:t>out of distribution</a:t>
            </a:r>
            <a:r>
              <a:rPr lang="zh-CN" altLang="en-US" sz="2400" dirty="0">
                <a:solidFill>
                  <a:srgbClr val="000000"/>
                </a:solidFill>
                <a:sym typeface="Calibri"/>
              </a:rPr>
              <a:t>）才是下一步挑战。</a:t>
            </a:r>
            <a:endParaRPr lang="en-US" altLang="zh-CN" sz="2400" dirty="0">
              <a:solidFill>
                <a:srgbClr val="000000"/>
              </a:solidFill>
              <a:sym typeface="Calibri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45E03B2-7B2C-4D69-B384-29F51976F319}"/>
              </a:ext>
            </a:extLst>
          </p:cNvPr>
          <p:cNvSpPr/>
          <p:nvPr/>
        </p:nvSpPr>
        <p:spPr>
          <a:xfrm>
            <a:off x="2274429" y="489570"/>
            <a:ext cx="362631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200" b="1" dirty="0">
                <a:latin typeface="+mn-ea"/>
              </a:rPr>
              <a:t>System2 </a:t>
            </a:r>
            <a:r>
              <a:rPr lang="zh-CN" altLang="en-US" sz="3200" b="1" dirty="0">
                <a:latin typeface="+mn-ea"/>
              </a:rPr>
              <a:t>如何实现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4B63193D-825C-4D2C-B859-D2B1323FD986}"/>
              </a:ext>
            </a:extLst>
          </p:cNvPr>
          <p:cNvSpPr/>
          <p:nvPr/>
        </p:nvSpPr>
        <p:spPr>
          <a:xfrm>
            <a:off x="2460169" y="4773938"/>
            <a:ext cx="901881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0"/>
            <a:r>
              <a:rPr lang="zh-CN" altLang="en-US" sz="2400" dirty="0"/>
              <a:t>在人工智能系统中引入</a:t>
            </a:r>
            <a:r>
              <a:rPr lang="zh-CN" altLang="en-US" sz="2400" dirty="0">
                <a:solidFill>
                  <a:srgbClr val="FF0000"/>
                </a:solidFill>
              </a:rPr>
              <a:t>符号计算</a:t>
            </a:r>
            <a:r>
              <a:rPr lang="zh-CN" altLang="en-US" sz="2400" dirty="0"/>
              <a:t>的观点</a:t>
            </a:r>
            <a:endParaRPr lang="en-US" altLang="zh-CN" sz="2400" dirty="0"/>
          </a:p>
          <a:p>
            <a:pPr marL="285750" indent="-285750" hangingPunct="0">
              <a:buFont typeface="Wingdings" panose="05000000000000000000" pitchFamily="2" charset="2"/>
              <a:buChar char="l"/>
            </a:pPr>
            <a:r>
              <a:rPr lang="en-US" altLang="zh-CN" sz="2400" dirty="0"/>
              <a:t> </a:t>
            </a:r>
            <a:r>
              <a:rPr lang="zh-CN" altLang="en-US" sz="2400" dirty="0"/>
              <a:t>符号处理对于因果关系至关重要，</a:t>
            </a:r>
            <a:r>
              <a:rPr lang="en-US" altLang="zh-CN" sz="2400" dirty="0"/>
              <a:t>System2 </a:t>
            </a:r>
            <a:r>
              <a:rPr lang="zh-CN" altLang="en-US" sz="2400" dirty="0"/>
              <a:t>应该基于符号体系</a:t>
            </a:r>
            <a:endParaRPr lang="en-US" altLang="zh-CN" sz="2400" dirty="0"/>
          </a:p>
          <a:p>
            <a:pPr marL="342900" indent="-342900" hangingPunct="0">
              <a:buFont typeface="Wingdings" panose="05000000000000000000" pitchFamily="2" charset="2"/>
              <a:buChar char="l"/>
            </a:pPr>
            <a:r>
              <a:rPr lang="en-US" altLang="zh-CN" sz="2400" dirty="0"/>
              <a:t>System2</a:t>
            </a:r>
            <a:r>
              <a:rPr lang="zh-CN" altLang="en-US" sz="2400" dirty="0"/>
              <a:t>的实现与</a:t>
            </a:r>
            <a:r>
              <a:rPr lang="en-US" altLang="zh-CN" sz="2400" dirty="0"/>
              <a:t>System1</a:t>
            </a:r>
            <a:r>
              <a:rPr lang="zh-CN" altLang="en-US" sz="2400" dirty="0"/>
              <a:t>应该不同，今天的深度网络结构无法实现</a:t>
            </a:r>
            <a:r>
              <a:rPr lang="en-US" altLang="zh-CN" sz="2400" dirty="0"/>
              <a:t>System2</a:t>
            </a:r>
            <a:r>
              <a:rPr lang="zh-CN" altLang="en-US" sz="2400" dirty="0"/>
              <a:t>的因果推理</a:t>
            </a:r>
            <a:endParaRPr lang="en-US" altLang="zh-CN" sz="2400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ACA9400B-EA65-4FBA-911D-B2C80FF94B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550" y="1784597"/>
            <a:ext cx="1869619" cy="1970679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5BB56161-FEE0-4180-A0D2-0D262912A0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211" y="4465528"/>
            <a:ext cx="1866958" cy="1970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827231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46000">
              <a:srgbClr val="F2F2F2"/>
            </a:gs>
            <a:gs pos="100000">
              <a:srgbClr val="D9D9D9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55593" y="1943911"/>
            <a:ext cx="9345417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266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en-US" sz="3200" kern="0" dirty="0">
                <a:latin typeface="+mn-ea"/>
                <a:cs typeface="Helvetica Neue" charset="0"/>
              </a:rPr>
              <a:t>Q1: </a:t>
            </a:r>
            <a:r>
              <a:rPr lang="zh-CN" altLang="en-US" sz="3200" kern="0" dirty="0">
                <a:latin typeface="+mn-ea"/>
                <a:cs typeface="Helvetica Neue" charset="0"/>
              </a:rPr>
              <a:t>两者有共同的研究内容和方法吗</a:t>
            </a:r>
            <a:r>
              <a:rPr lang="en-US" altLang="zh-CN" sz="3200" kern="0" dirty="0">
                <a:latin typeface="+mn-ea"/>
                <a:cs typeface="Helvetica Neue" charset="0"/>
              </a:rPr>
              <a:t>?</a:t>
            </a:r>
          </a:p>
          <a:p>
            <a:pPr marL="457200" indent="266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endParaRPr lang="en-US" sz="3200" kern="0" dirty="0">
              <a:latin typeface="Helvetica Neue" charset="0"/>
              <a:ea typeface="等线" charset="-122"/>
              <a:cs typeface="Times New Roman" charset="0"/>
            </a:endParaRPr>
          </a:p>
          <a:p>
            <a:pPr marL="457200" indent="266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endParaRPr lang="en-US" sz="2000" kern="100" dirty="0">
              <a:latin typeface="等线" charset="-122"/>
              <a:ea typeface="等线" charset="-122"/>
              <a:cs typeface="Times New Roman" charset="0"/>
            </a:endParaRPr>
          </a:p>
          <a:p>
            <a:pPr marL="457200" indent="266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en-US" sz="3200" kern="0" dirty="0">
                <a:latin typeface="+mn-ea"/>
              </a:rPr>
              <a:t>Q2: </a:t>
            </a:r>
            <a:r>
              <a:rPr lang="zh-CN" altLang="en-US" sz="3200" kern="0" dirty="0">
                <a:latin typeface="+mn-ea"/>
              </a:rPr>
              <a:t>两者各自的局限是什么以及如何相互促进</a:t>
            </a:r>
            <a:r>
              <a:rPr lang="en-US" altLang="zh-CN" sz="3200" kern="0" dirty="0">
                <a:latin typeface="+mn-ea"/>
              </a:rPr>
              <a:t>?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CD917481-ADB8-48F6-8C54-0422D630A5F3}"/>
              </a:ext>
            </a:extLst>
          </p:cNvPr>
          <p:cNvSpPr txBox="1"/>
          <p:nvPr/>
        </p:nvSpPr>
        <p:spPr>
          <a:xfrm>
            <a:off x="2351313" y="518614"/>
            <a:ext cx="5006048" cy="584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R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zh-CN" altLang="en-US" sz="3200" b="1" dirty="0">
                <a:latin typeface="+mn-ea"/>
                <a:sym typeface="Calibri"/>
              </a:rPr>
              <a:t>感知智能与认知智能的关系</a:t>
            </a:r>
          </a:p>
        </p:txBody>
      </p:sp>
    </p:spTree>
    <p:extLst>
      <p:ext uri="{BB962C8B-B14F-4D97-AF65-F5344CB8AC3E}">
        <p14:creationId xmlns:p14="http://schemas.microsoft.com/office/powerpoint/2010/main" val="555869155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46000">
              <a:srgbClr val="F2F2F2"/>
            </a:gs>
            <a:gs pos="100000">
              <a:srgbClr val="D9D9D9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73707" y="1358962"/>
            <a:ext cx="10031105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266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endParaRPr lang="en-US" sz="3200" kern="0" dirty="0">
              <a:latin typeface="Helvetica Neue" charset="0"/>
              <a:ea typeface="等线" charset="-122"/>
              <a:cs typeface="Helvetica Neue" charset="0"/>
            </a:endParaRPr>
          </a:p>
          <a:p>
            <a:pPr marL="457200" indent="266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en-US" sz="3200" kern="0" dirty="0">
                <a:latin typeface="+mn-ea"/>
              </a:rPr>
              <a:t>Q1: </a:t>
            </a:r>
            <a:r>
              <a:rPr lang="zh-CN" altLang="en-US" sz="3200" kern="0" dirty="0">
                <a:latin typeface="+mn-ea"/>
              </a:rPr>
              <a:t>认知智能的现状是什么</a:t>
            </a:r>
            <a:r>
              <a:rPr lang="en-US" altLang="zh-CN" sz="3200" kern="0" dirty="0">
                <a:latin typeface="+mn-ea"/>
              </a:rPr>
              <a:t>? </a:t>
            </a:r>
            <a:r>
              <a:rPr lang="zh-CN" altLang="en-US" sz="3200" kern="0" dirty="0">
                <a:latin typeface="+mn-ea"/>
              </a:rPr>
              <a:t>有什么典型应用</a:t>
            </a:r>
            <a:r>
              <a:rPr lang="en-US" altLang="zh-CN" sz="3200" kern="0" dirty="0">
                <a:latin typeface="+mn-ea"/>
              </a:rPr>
              <a:t>?</a:t>
            </a:r>
          </a:p>
          <a:p>
            <a:pPr marL="457200" indent="266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endParaRPr lang="en-US" sz="3200" kern="0" dirty="0">
              <a:latin typeface="+mn-ea"/>
            </a:endParaRPr>
          </a:p>
          <a:p>
            <a:pPr marL="457200" indent="266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en-US" sz="3200" kern="0" dirty="0">
                <a:latin typeface="+mn-ea"/>
              </a:rPr>
              <a:t>Q2: </a:t>
            </a:r>
            <a:r>
              <a:rPr lang="zh-CN" altLang="en-US" sz="3200" kern="0" dirty="0">
                <a:latin typeface="+mn-ea"/>
              </a:rPr>
              <a:t>认知智能的局限哪些可以近期突破</a:t>
            </a:r>
            <a:r>
              <a:rPr lang="en-US" altLang="zh-CN" sz="3200" kern="0" dirty="0">
                <a:latin typeface="+mn-ea"/>
              </a:rPr>
              <a:t>? </a:t>
            </a:r>
            <a:r>
              <a:rPr lang="zh-CN" altLang="en-US" sz="3200" kern="0" dirty="0">
                <a:latin typeface="+mn-ea"/>
              </a:rPr>
              <a:t>哪些还比较遥远</a:t>
            </a:r>
            <a:r>
              <a:rPr lang="en-US" altLang="zh-CN" sz="3200" kern="0" dirty="0">
                <a:latin typeface="+mn-ea"/>
              </a:rPr>
              <a:t>?</a:t>
            </a:r>
          </a:p>
          <a:p>
            <a:pPr marL="457200" indent="266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endParaRPr lang="en-US" sz="3200" kern="0" dirty="0">
              <a:effectLst/>
              <a:latin typeface="Helvetica Neue" charset="0"/>
              <a:ea typeface="等线" charset="-122"/>
              <a:cs typeface="Times New Roman" charset="0"/>
            </a:endParaRPr>
          </a:p>
          <a:p>
            <a:pPr marL="457200" indent="266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en-US" sz="3200" kern="0" dirty="0">
                <a:latin typeface="+mn-ea"/>
              </a:rPr>
              <a:t>Q</a:t>
            </a:r>
            <a:r>
              <a:rPr lang="en-US" altLang="zh-CN" sz="3200" kern="0" dirty="0">
                <a:latin typeface="+mn-ea"/>
              </a:rPr>
              <a:t>3: </a:t>
            </a:r>
            <a:r>
              <a:rPr lang="zh-CN" altLang="en-US" sz="3200" kern="0" dirty="0">
                <a:latin typeface="+mn-ea"/>
              </a:rPr>
              <a:t>认知智能如何解决可解释性与鲁棒性问题</a:t>
            </a:r>
            <a:r>
              <a:rPr lang="en-US" altLang="zh-CN" sz="3200" kern="0" dirty="0">
                <a:latin typeface="+mn-ea"/>
              </a:rPr>
              <a:t>? </a:t>
            </a:r>
            <a:endParaRPr lang="en-US" sz="3200" kern="0" dirty="0">
              <a:latin typeface="+mn-ea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F75CB795-01AC-4789-A2E2-BC517CF09FCC}"/>
              </a:ext>
            </a:extLst>
          </p:cNvPr>
          <p:cNvSpPr txBox="1"/>
          <p:nvPr/>
        </p:nvSpPr>
        <p:spPr>
          <a:xfrm>
            <a:off x="2345465" y="484270"/>
            <a:ext cx="4185964" cy="584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lvl="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zh-CN" altLang="en-US" sz="3200" b="1" dirty="0">
                <a:latin typeface="+mn-ea"/>
              </a:rPr>
              <a:t>认知智能的进步和挑战</a:t>
            </a:r>
            <a:endParaRPr lang="en-US" altLang="zh-CN" sz="32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939023635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46000">
              <a:srgbClr val="F2F2F2"/>
            </a:gs>
            <a:gs pos="100000">
              <a:srgbClr val="D9D9D9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73707" y="1358962"/>
            <a:ext cx="10031105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266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endParaRPr lang="en-US" sz="3200" kern="0" dirty="0">
              <a:latin typeface="Helvetica Neue" charset="0"/>
              <a:ea typeface="等线" charset="-122"/>
              <a:cs typeface="Helvetica Neue" charset="0"/>
            </a:endParaRPr>
          </a:p>
          <a:p>
            <a:pPr marL="457200" indent="266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en-US" sz="3200" kern="0" dirty="0">
                <a:latin typeface="+mn-ea"/>
              </a:rPr>
              <a:t>Q1: </a:t>
            </a:r>
            <a:r>
              <a:rPr lang="zh-CN" altLang="en-US" sz="3200" kern="0" dirty="0">
                <a:latin typeface="+mn-ea"/>
              </a:rPr>
              <a:t>知识在认知智能中扮演什么角色</a:t>
            </a:r>
            <a:r>
              <a:rPr lang="en-US" altLang="zh-CN" sz="3200" kern="0" dirty="0">
                <a:latin typeface="+mn-ea"/>
              </a:rPr>
              <a:t>?</a:t>
            </a:r>
          </a:p>
          <a:p>
            <a:pPr marL="457200" indent="266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endParaRPr lang="en-US" altLang="zh-CN" sz="3200" kern="0" dirty="0">
              <a:latin typeface="Helvetica Neue" charset="0"/>
              <a:ea typeface="等线" charset="-122"/>
              <a:cs typeface="Helvetica Neue" charset="0"/>
            </a:endParaRPr>
          </a:p>
          <a:p>
            <a:pPr marL="457200" indent="266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en-US" altLang="zh-CN" sz="3200" kern="0" dirty="0">
                <a:latin typeface="+mn-ea"/>
              </a:rPr>
              <a:t>Q2: </a:t>
            </a:r>
            <a:r>
              <a:rPr lang="zh-CN" altLang="en-US" sz="3200" kern="0" dirty="0">
                <a:latin typeface="+mn-ea"/>
              </a:rPr>
              <a:t>知识在哪些方面可以发挥重要作用</a:t>
            </a:r>
            <a:r>
              <a:rPr lang="en-US" altLang="zh-CN" sz="3200" kern="0" dirty="0">
                <a:latin typeface="+mn-ea"/>
              </a:rPr>
              <a:t>?</a:t>
            </a:r>
          </a:p>
          <a:p>
            <a:pPr marL="457200" indent="266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endParaRPr lang="en-US" sz="3200" kern="0" dirty="0">
              <a:latin typeface="Helvetica Neue" charset="0"/>
              <a:ea typeface="等线" charset="-122"/>
              <a:cs typeface="Times New Roman" charset="0"/>
            </a:endParaRPr>
          </a:p>
          <a:p>
            <a:pPr marL="457200" indent="266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en-US" sz="3200" kern="0" dirty="0">
                <a:latin typeface="+mn-ea"/>
              </a:rPr>
              <a:t>Q</a:t>
            </a:r>
            <a:r>
              <a:rPr lang="en-US" altLang="zh-CN" sz="3200" kern="0" dirty="0">
                <a:latin typeface="+mn-ea"/>
              </a:rPr>
              <a:t>3:</a:t>
            </a:r>
            <a:r>
              <a:rPr lang="zh-CN" altLang="en-US" sz="3200" kern="0" dirty="0">
                <a:latin typeface="+mn-ea"/>
              </a:rPr>
              <a:t> 如何积累知识</a:t>
            </a:r>
            <a:r>
              <a:rPr lang="en-US" altLang="zh-CN" sz="3200" kern="0" dirty="0">
                <a:latin typeface="+mn-ea"/>
              </a:rPr>
              <a:t>? </a:t>
            </a:r>
            <a:r>
              <a:rPr lang="zh-CN" altLang="en-US" sz="3200" kern="0" dirty="0">
                <a:latin typeface="+mn-ea"/>
              </a:rPr>
              <a:t>具体应该怎么做</a:t>
            </a:r>
            <a:r>
              <a:rPr lang="en-US" altLang="zh-CN" sz="3200" kern="0" dirty="0">
                <a:latin typeface="+mn-ea"/>
              </a:rPr>
              <a:t>? </a:t>
            </a:r>
            <a:endParaRPr lang="en-US" sz="3200" kern="0" dirty="0">
              <a:latin typeface="+mn-ea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F75CB795-01AC-4789-A2E2-BC517CF09FCC}"/>
              </a:ext>
            </a:extLst>
          </p:cNvPr>
          <p:cNvSpPr txBox="1"/>
          <p:nvPr/>
        </p:nvSpPr>
        <p:spPr>
          <a:xfrm>
            <a:off x="2345465" y="494319"/>
            <a:ext cx="6305266" cy="584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zh-CN" altLang="en-US" sz="3200" b="1" dirty="0">
                <a:latin typeface="+mn-ea"/>
              </a:rPr>
              <a:t>知识与认知智能的关系</a:t>
            </a:r>
            <a:endParaRPr lang="en-US" altLang="zh-CN" sz="32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856534224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46000">
              <a:srgbClr val="F2F2F2"/>
            </a:gs>
            <a:gs pos="100000">
              <a:srgbClr val="D9D9D9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80447" y="2213071"/>
            <a:ext cx="1003110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266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zh-CN" altLang="en-US" sz="3200" kern="0" dirty="0">
                <a:latin typeface="+mn-ea"/>
              </a:rPr>
              <a:t>实现类人智能，我们现在亟待需要做的是什么</a:t>
            </a:r>
            <a:r>
              <a:rPr lang="en-US" altLang="zh-CN" sz="3200" kern="0" dirty="0">
                <a:latin typeface="+mn-ea"/>
              </a:rPr>
              <a:t>? </a:t>
            </a:r>
          </a:p>
          <a:p>
            <a:pPr marL="457200" indent="266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en-US" altLang="zh-CN" sz="3200" kern="0" dirty="0">
                <a:latin typeface="+mn-ea"/>
              </a:rPr>
              <a:t>(</a:t>
            </a:r>
            <a:r>
              <a:rPr lang="zh-CN" altLang="en-US" sz="3200" kern="0" dirty="0">
                <a:latin typeface="+mn-ea"/>
              </a:rPr>
              <a:t>从感知和认知两面进行回答</a:t>
            </a:r>
            <a:r>
              <a:rPr lang="en-US" altLang="zh-CN" sz="3200" kern="0" dirty="0">
                <a:latin typeface="+mn-ea"/>
              </a:rPr>
              <a:t>)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F75CB795-01AC-4789-A2E2-BC517CF09FCC}"/>
              </a:ext>
            </a:extLst>
          </p:cNvPr>
          <p:cNvSpPr txBox="1"/>
          <p:nvPr/>
        </p:nvSpPr>
        <p:spPr>
          <a:xfrm>
            <a:off x="2365562" y="484270"/>
            <a:ext cx="6305266" cy="584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lvl="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zh-CN" altLang="en-US" sz="3200" b="1" dirty="0">
                <a:latin typeface="+mn-ea"/>
              </a:rPr>
              <a:t>类人智能的实现</a:t>
            </a:r>
            <a:endParaRPr lang="en-US" altLang="zh-CN" sz="32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461777997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46000">
              <a:srgbClr val="F2F2F2"/>
            </a:gs>
            <a:gs pos="100000">
              <a:srgbClr val="D9D9D9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DD82BC16-A463-452C-8F25-A9EF6C256329}"/>
              </a:ext>
            </a:extLst>
          </p:cNvPr>
          <p:cNvSpPr txBox="1"/>
          <p:nvPr/>
        </p:nvSpPr>
        <p:spPr>
          <a:xfrm>
            <a:off x="2335416" y="483305"/>
            <a:ext cx="4236206" cy="584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zh-CN" altLang="en-US" sz="3200" b="1" dirty="0">
                <a:latin typeface="+mn-ea"/>
              </a:rPr>
              <a:t>现场互动：请大家投票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D0FC3367-505F-4173-9068-FDCA8B35743E}"/>
              </a:ext>
            </a:extLst>
          </p:cNvPr>
          <p:cNvSpPr/>
          <p:nvPr/>
        </p:nvSpPr>
        <p:spPr>
          <a:xfrm>
            <a:off x="1371849" y="1321357"/>
            <a:ext cx="898800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266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zh-CN" altLang="en-US" sz="3200" kern="0" dirty="0">
                <a:latin typeface="+mn-ea"/>
              </a:rPr>
              <a:t>第三代人工智能：认知智能是否会实现</a:t>
            </a:r>
            <a:endParaRPr lang="en-US" altLang="zh-CN" sz="3200" kern="0" dirty="0">
              <a:latin typeface="+mn-ea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56DCF621-7FC8-48E3-B9C2-A7ECD218B0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8223" y="2451797"/>
            <a:ext cx="3084846" cy="308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997719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DDE7A212-FE52-8648-A50C-2451D167D43F}"/>
              </a:ext>
            </a:extLst>
          </p:cNvPr>
          <p:cNvSpPr txBox="1"/>
          <p:nvPr/>
        </p:nvSpPr>
        <p:spPr>
          <a:xfrm>
            <a:off x="4050094" y="504863"/>
            <a:ext cx="3785650" cy="6463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3200">
                <a:solidFill>
                  <a:srgbClr val="595959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r>
              <a:rPr lang="zh-CN" altLang="en-US" sz="3600" dirty="0">
                <a:solidFill>
                  <a:srgbClr val="000000"/>
                </a:solidFill>
                <a:latin typeface="+mn-ea"/>
                <a:ea typeface="+mn-ea"/>
              </a:rPr>
              <a:t>现场观众在线提问</a:t>
            </a:r>
            <a:endParaRPr sz="36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8" name="矩形 2">
            <a:extLst>
              <a:ext uri="{FF2B5EF4-FFF2-40B4-BE49-F238E27FC236}">
                <a16:creationId xmlns:a16="http://schemas.microsoft.com/office/drawing/2014/main" id="{DE280DDF-A1B2-A54F-8798-90390198F0E9}"/>
              </a:ext>
            </a:extLst>
          </p:cNvPr>
          <p:cNvSpPr/>
          <p:nvPr/>
        </p:nvSpPr>
        <p:spPr>
          <a:xfrm>
            <a:off x="1521190" y="1"/>
            <a:ext cx="9146810" cy="45719"/>
          </a:xfrm>
          <a:prstGeom prst="rect">
            <a:avLst/>
          </a:prstGeom>
          <a:solidFill>
            <a:srgbClr val="5C307D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93952C3F-4915-424C-AE6C-C22DCFC935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15764" y="179447"/>
            <a:ext cx="811167" cy="970942"/>
          </a:xfrm>
          <a:prstGeom prst="rect">
            <a:avLst/>
          </a:prstGeom>
        </p:spPr>
      </p:pic>
      <p:sp>
        <p:nvSpPr>
          <p:cNvPr id="11" name="矩形 9">
            <a:extLst>
              <a:ext uri="{FF2B5EF4-FFF2-40B4-BE49-F238E27FC236}">
                <a16:creationId xmlns:a16="http://schemas.microsoft.com/office/drawing/2014/main" id="{683E6F77-14A2-9047-B36B-3981069DC77B}"/>
              </a:ext>
            </a:extLst>
          </p:cNvPr>
          <p:cNvSpPr/>
          <p:nvPr/>
        </p:nvSpPr>
        <p:spPr>
          <a:xfrm>
            <a:off x="1521190" y="6640831"/>
            <a:ext cx="9146810" cy="217170"/>
          </a:xfrm>
          <a:prstGeom prst="rect">
            <a:avLst/>
          </a:prstGeom>
          <a:solidFill>
            <a:srgbClr val="5C307D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4EEBE05-BD39-A548-A43C-B738DA4112D6}"/>
              </a:ext>
            </a:extLst>
          </p:cNvPr>
          <p:cNvSpPr/>
          <p:nvPr/>
        </p:nvSpPr>
        <p:spPr>
          <a:xfrm>
            <a:off x="3265715" y="4800491"/>
            <a:ext cx="5890684" cy="461663"/>
          </a:xfrm>
          <a:prstGeom prst="rect">
            <a:avLst/>
          </a:prstGeom>
          <a:noFill/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algn="ctr" hangingPunct="0"/>
            <a:r>
              <a:rPr lang="zh-CN" altLang="en-US" sz="2400" dirty="0">
                <a:solidFill>
                  <a:srgbClr val="000000"/>
                </a:solidFill>
                <a:latin typeface="+mn-ea"/>
                <a:cs typeface="+mj-cs"/>
                <a:sym typeface="Calibri"/>
              </a:rPr>
              <a:t>您的每一个问题我们都会认真思考与解答</a:t>
            </a:r>
            <a:endParaRPr lang="en-US" sz="2400" dirty="0">
              <a:solidFill>
                <a:srgbClr val="000000"/>
              </a:solidFill>
              <a:latin typeface="+mn-ea"/>
              <a:cs typeface="+mj-cs"/>
              <a:sym typeface="Calibri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74E189B3-50BB-49E9-99B7-9F8A1651CD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9382" y="1228846"/>
            <a:ext cx="3267075" cy="3267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317726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2">
            <a:extLst>
              <a:ext uri="{FF2B5EF4-FFF2-40B4-BE49-F238E27FC236}">
                <a16:creationId xmlns:a16="http://schemas.microsoft.com/office/drawing/2014/main" id="{E32DC3C8-3353-474A-8AD8-288FF64B41B5}"/>
              </a:ext>
            </a:extLst>
          </p:cNvPr>
          <p:cNvSpPr/>
          <p:nvPr/>
        </p:nvSpPr>
        <p:spPr>
          <a:xfrm>
            <a:off x="1521190" y="1"/>
            <a:ext cx="9146810" cy="45719"/>
          </a:xfrm>
          <a:prstGeom prst="rect">
            <a:avLst/>
          </a:prstGeom>
          <a:solidFill>
            <a:srgbClr val="5C307D"/>
          </a:solidFill>
          <a:ln w="12700">
            <a:miter lim="400000"/>
          </a:ln>
        </p:spPr>
        <p:txBody>
          <a:bodyPr lIns="45719" rIns="45719" anchor="ctr"/>
          <a:lstStyle/>
          <a:p>
            <a:pPr algn="ctr" hangingPunct="0">
              <a:defRPr>
                <a:solidFill>
                  <a:srgbClr val="FFFFFF"/>
                </a:solidFill>
              </a:defRPr>
            </a:pPr>
            <a:endParaRPr kern="0">
              <a:solidFill>
                <a:srgbClr val="FFFFFF"/>
              </a:solidFill>
              <a:latin typeface="Calibri"/>
              <a:cs typeface="Calibri"/>
              <a:sym typeface="Calibri"/>
            </a:endParaRPr>
          </a:p>
        </p:txBody>
      </p:sp>
      <p:sp>
        <p:nvSpPr>
          <p:cNvPr id="8" name="TextBox 5"/>
          <p:cNvSpPr txBox="1"/>
          <p:nvPr/>
        </p:nvSpPr>
        <p:spPr>
          <a:xfrm>
            <a:off x="5275634" y="958570"/>
            <a:ext cx="1323437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r">
              <a:defRPr sz="4800">
                <a:solidFill>
                  <a:srgbClr val="595959"/>
                </a:solidFill>
                <a:latin typeface="Lantinghei SC Demibold"/>
                <a:ea typeface="Lantinghei SC Demibold"/>
                <a:cs typeface="Lantinghei SC Demibold"/>
                <a:sym typeface="Lantinghei SC Demibold"/>
              </a:defRPr>
            </a:lvl1pPr>
          </a:lstStyle>
          <a:p>
            <a:pPr hangingPunct="0"/>
            <a:r>
              <a:rPr sz="2400" kern="0" dirty="0">
                <a:solidFill>
                  <a:srgbClr val="000000"/>
                </a:solidFill>
                <a:latin typeface="+mn-ea"/>
                <a:ea typeface="+mn-ea"/>
              </a:rPr>
              <a:t>谢谢</a:t>
            </a:r>
            <a:r>
              <a:rPr lang="zh-CN" altLang="en-US" sz="2400" kern="0" dirty="0">
                <a:solidFill>
                  <a:srgbClr val="000000"/>
                </a:solidFill>
                <a:latin typeface="+mn-ea"/>
                <a:ea typeface="+mn-ea"/>
              </a:rPr>
              <a:t>大家</a:t>
            </a:r>
            <a:endParaRPr sz="2400" kern="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270A4CF5-47FC-3A42-B5B7-6C9C766BEB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15764" y="179447"/>
            <a:ext cx="811167" cy="97094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607971" y="5264718"/>
            <a:ext cx="9982200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hangingPunct="0"/>
            <a:r>
              <a:rPr lang="en" altLang="zh-CN" sz="2400" dirty="0">
                <a:latin typeface="+mn-ea"/>
              </a:rPr>
              <a:t>AI Time</a:t>
            </a:r>
            <a:r>
              <a:rPr lang="zh-CN" altLang="en-US" sz="2400" dirty="0">
                <a:latin typeface="+mn-ea"/>
              </a:rPr>
              <a:t>欢迎每一位有情怀的</a:t>
            </a:r>
            <a:r>
              <a:rPr lang="en" altLang="zh-CN" sz="2400" dirty="0">
                <a:latin typeface="+mn-ea"/>
              </a:rPr>
              <a:t>AI</a:t>
            </a:r>
            <a:r>
              <a:rPr lang="zh-CN" altLang="en-US" sz="2400" dirty="0">
                <a:latin typeface="+mn-ea"/>
              </a:rPr>
              <a:t>爱好者加入！我们需要您的思辨和碰撞！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C4CC5B59-2FB2-465E-A9D9-1D3C3B9063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31901" y="1496294"/>
            <a:ext cx="3410901" cy="3410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784460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Profile">
  <a:themeElements>
    <a:clrScheme name="自定义 3">
      <a:dk1>
        <a:srgbClr val="000000"/>
      </a:dk1>
      <a:lt1>
        <a:srgbClr val="FFFFFF"/>
      </a:lt1>
      <a:dk2>
        <a:srgbClr val="4E5B6F"/>
      </a:dk2>
      <a:lt2>
        <a:srgbClr val="D6ECFF"/>
      </a:lt2>
      <a:accent1>
        <a:srgbClr val="7FD13B"/>
      </a:accent1>
      <a:accent2>
        <a:srgbClr val="C00000"/>
      </a:accent2>
      <a:accent3>
        <a:srgbClr val="FFFFFF"/>
      </a:accent3>
      <a:accent4>
        <a:srgbClr val="000000"/>
      </a:accent4>
      <a:accent5>
        <a:srgbClr val="C0E5AF"/>
      </a:accent5>
      <a:accent6>
        <a:srgbClr val="C00000"/>
      </a:accent6>
      <a:hlink>
        <a:srgbClr val="EB8803"/>
      </a:hlink>
      <a:folHlink>
        <a:srgbClr val="5F7791"/>
      </a:folHlink>
    </a:clrScheme>
    <a:fontScheme name="2_Profile">
      <a:majorFont>
        <a:latin typeface="黑体"/>
        <a:ea typeface="黑体"/>
        <a:cs typeface=""/>
      </a:majorFont>
      <a:minorFont>
        <a:latin typeface="黑体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>
          <a:solidFill>
            <a:schemeClr val="accent1">
              <a:lumMod val="50000"/>
            </a:schemeClr>
          </a:solidFill>
        </a:ln>
        <a:effectLst>
          <a:glow rad="63500">
            <a:schemeClr val="accent1">
              <a:satMod val="175000"/>
              <a:alpha val="40000"/>
            </a:schemeClr>
          </a:glow>
        </a:effectLst>
      </a:spPr>
      <a:bodyPr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>
    <a:extraClrScheme>
      <a:clrScheme name="2_Profile 1">
        <a:dk1>
          <a:srgbClr val="A50021"/>
        </a:dk1>
        <a:lt1>
          <a:srgbClr val="FFFFFF"/>
        </a:lt1>
        <a:dk2>
          <a:srgbClr val="800000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FFFFCC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Profile 2">
        <a:dk1>
          <a:srgbClr val="3C001E"/>
        </a:dk1>
        <a:lt1>
          <a:srgbClr val="FFFFFF"/>
        </a:lt1>
        <a:dk2>
          <a:srgbClr val="51072E"/>
        </a:dk2>
        <a:lt2>
          <a:srgbClr val="FFFFFF"/>
        </a:lt2>
        <a:accent1>
          <a:srgbClr val="89A38F"/>
        </a:accent1>
        <a:accent2>
          <a:srgbClr val="666699"/>
        </a:accent2>
        <a:accent3>
          <a:srgbClr val="B3AAAD"/>
        </a:accent3>
        <a:accent4>
          <a:srgbClr val="DADADA"/>
        </a:accent4>
        <a:accent5>
          <a:srgbClr val="C4CEC6"/>
        </a:accent5>
        <a:accent6>
          <a:srgbClr val="5C5C8A"/>
        </a:accent6>
        <a:hlink>
          <a:srgbClr val="80800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Profile 3">
        <a:dk1>
          <a:srgbClr val="333333"/>
        </a:dk1>
        <a:lt1>
          <a:srgbClr val="FFFFFF"/>
        </a:lt1>
        <a:dk2>
          <a:srgbClr val="000000"/>
        </a:dk2>
        <a:lt2>
          <a:srgbClr val="FFFFFF"/>
        </a:lt2>
        <a:accent1>
          <a:srgbClr val="3399FF"/>
        </a:accent1>
        <a:accent2>
          <a:srgbClr val="CC0000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B90000"/>
        </a:accent6>
        <a:hlink>
          <a:srgbClr val="666699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Profile 4">
        <a:dk1>
          <a:srgbClr val="4B3D1B"/>
        </a:dk1>
        <a:lt1>
          <a:srgbClr val="FFFFFF"/>
        </a:lt1>
        <a:dk2>
          <a:srgbClr val="330000"/>
        </a:dk2>
        <a:lt2>
          <a:srgbClr val="FFFFFF"/>
        </a:lt2>
        <a:accent1>
          <a:srgbClr val="CC9900"/>
        </a:accent1>
        <a:accent2>
          <a:srgbClr val="CC6600"/>
        </a:accent2>
        <a:accent3>
          <a:srgbClr val="ADAA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6666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Profile 5">
        <a:dk1>
          <a:srgbClr val="006666"/>
        </a:dk1>
        <a:lt1>
          <a:srgbClr val="FFFFFF"/>
        </a:lt1>
        <a:dk2>
          <a:srgbClr val="003366"/>
        </a:dk2>
        <a:lt2>
          <a:srgbClr val="FFFFFF"/>
        </a:lt2>
        <a:accent1>
          <a:srgbClr val="0099CC"/>
        </a:accent1>
        <a:accent2>
          <a:srgbClr val="6666FF"/>
        </a:accent2>
        <a:accent3>
          <a:srgbClr val="AAADB8"/>
        </a:accent3>
        <a:accent4>
          <a:srgbClr val="DADADA"/>
        </a:accent4>
        <a:accent5>
          <a:srgbClr val="AACAE2"/>
        </a:accent5>
        <a:accent6>
          <a:srgbClr val="5C5CE7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Profile 6">
        <a:dk1>
          <a:srgbClr val="003366"/>
        </a:dk1>
        <a:lt1>
          <a:srgbClr val="FFFFFF"/>
        </a:lt1>
        <a:dk2>
          <a:srgbClr val="006666"/>
        </a:dk2>
        <a:lt2>
          <a:srgbClr val="FFFFFF"/>
        </a:lt2>
        <a:accent1>
          <a:srgbClr val="6699FF"/>
        </a:accent1>
        <a:accent2>
          <a:srgbClr val="00CCFF"/>
        </a:accent2>
        <a:accent3>
          <a:srgbClr val="AAB8B8"/>
        </a:accent3>
        <a:accent4>
          <a:srgbClr val="DADADA"/>
        </a:accent4>
        <a:accent5>
          <a:srgbClr val="B8CAFF"/>
        </a:accent5>
        <a:accent6>
          <a:srgbClr val="00B9E7"/>
        </a:accent6>
        <a:hlink>
          <a:srgbClr val="FFFFCC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Profile 7">
        <a:dk1>
          <a:srgbClr val="000000"/>
        </a:dk1>
        <a:lt1>
          <a:srgbClr val="619CB1"/>
        </a:lt1>
        <a:dk2>
          <a:srgbClr val="FFFFFF"/>
        </a:dk2>
        <a:lt2>
          <a:srgbClr val="4E899E"/>
        </a:lt2>
        <a:accent1>
          <a:srgbClr val="FFCC00"/>
        </a:accent1>
        <a:accent2>
          <a:srgbClr val="B6523E"/>
        </a:accent2>
        <a:accent3>
          <a:srgbClr val="B7CBD5"/>
        </a:accent3>
        <a:accent4>
          <a:srgbClr val="000000"/>
        </a:accent4>
        <a:accent5>
          <a:srgbClr val="FFE2AA"/>
        </a:accent5>
        <a:accent6>
          <a:srgbClr val="A54937"/>
        </a:accent6>
        <a:hlink>
          <a:srgbClr val="99CC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Profile 8">
        <a:dk1>
          <a:srgbClr val="598600"/>
        </a:dk1>
        <a:lt1>
          <a:srgbClr val="FFFFFF"/>
        </a:lt1>
        <a:dk2>
          <a:srgbClr val="336600"/>
        </a:dk2>
        <a:lt2>
          <a:srgbClr val="FFFFFF"/>
        </a:lt2>
        <a:accent1>
          <a:srgbClr val="33CC33"/>
        </a:accent1>
        <a:accent2>
          <a:srgbClr val="99CC00"/>
        </a:accent2>
        <a:accent3>
          <a:srgbClr val="ADB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FFCC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Profile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A3B2C1"/>
        </a:accent1>
        <a:accent2>
          <a:srgbClr val="CC0000"/>
        </a:accent2>
        <a:accent3>
          <a:srgbClr val="FFFFFF"/>
        </a:accent3>
        <a:accent4>
          <a:srgbClr val="000000"/>
        </a:accent4>
        <a:accent5>
          <a:srgbClr val="CED5DD"/>
        </a:accent5>
        <a:accent6>
          <a:srgbClr val="B90000"/>
        </a:accent6>
        <a:hlink>
          <a:srgbClr val="336699"/>
        </a:hlink>
        <a:folHlink>
          <a:srgbClr val="0033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Office 主题">
  <a:themeElements>
    <a:clrScheme name="Office 主题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主题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4.xml><?xml version="1.0" encoding="utf-8"?>
<a:theme xmlns:a="http://schemas.openxmlformats.org/drawingml/2006/main" name="Office 主题">
  <a:themeElements>
    <a:clrScheme name="Office 主题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主题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5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 主题">
    <a:dk1>
      <a:srgbClr val="000000"/>
    </a:dk1>
    <a:lt1>
      <a:srgbClr val="FFFFFF"/>
    </a:lt1>
    <a:dk2>
      <a:srgbClr val="A7A7A7"/>
    </a:dk2>
    <a:lt2>
      <a:srgbClr val="535353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000FF"/>
    </a:hlink>
    <a:folHlink>
      <a:srgbClr val="FF00F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7790</TotalTime>
  <Words>854</Words>
  <Application>Microsoft Office PowerPoint</Application>
  <PresentationFormat>宽屏</PresentationFormat>
  <Paragraphs>126</Paragraphs>
  <Slides>17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4</vt:i4>
      </vt:variant>
      <vt:variant>
        <vt:lpstr>幻灯片标题</vt:lpstr>
      </vt:variant>
      <vt:variant>
        <vt:i4>17</vt:i4>
      </vt:variant>
    </vt:vector>
  </HeadingPairs>
  <TitlesOfParts>
    <vt:vector size="37" baseType="lpstr">
      <vt:lpstr>-apple-system-font</vt:lpstr>
      <vt:lpstr>Heiti SC Medium</vt:lpstr>
      <vt:lpstr>Helvetica Neue</vt:lpstr>
      <vt:lpstr>Hiragino Sans GB W3</vt:lpstr>
      <vt:lpstr>阿里巴巴普惠体</vt:lpstr>
      <vt:lpstr>等线</vt:lpstr>
      <vt:lpstr>黑体</vt:lpstr>
      <vt:lpstr>Microsoft YaHei</vt:lpstr>
      <vt:lpstr>Microsoft YaHei</vt:lpstr>
      <vt:lpstr>arial</vt:lpstr>
      <vt:lpstr>arial</vt:lpstr>
      <vt:lpstr>Calibri</vt:lpstr>
      <vt:lpstr>Calibri Light</vt:lpstr>
      <vt:lpstr>Helvetica</vt:lpstr>
      <vt:lpstr>Times New Roman</vt:lpstr>
      <vt:lpstr>Wingdings</vt:lpstr>
      <vt:lpstr>自定义设计方案</vt:lpstr>
      <vt:lpstr>2_Profile</vt:lpstr>
      <vt:lpstr>1_Office 主题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liyixuan</dc:creator>
  <cp:lastModifiedBy>吴蔚</cp:lastModifiedBy>
  <cp:revision>278</cp:revision>
  <dcterms:created xsi:type="dcterms:W3CDTF">2019-06-06T02:03:50Z</dcterms:created>
  <dcterms:modified xsi:type="dcterms:W3CDTF">2020-01-11T05:34:30Z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2052-1.1.0.1454</vt:lpwstr>
  </property>
</Properties>
</file>