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70" r:id="rId6"/>
    <p:sldId id="260" r:id="rId7"/>
    <p:sldId id="261" r:id="rId8"/>
    <p:sldId id="277" r:id="rId9"/>
    <p:sldId id="278" r:id="rId10"/>
    <p:sldId id="262" r:id="rId11"/>
    <p:sldId id="271" r:id="rId12"/>
    <p:sldId id="272" r:id="rId13"/>
    <p:sldId id="266" r:id="rId14"/>
    <p:sldId id="263" r:id="rId15"/>
    <p:sldId id="273" r:id="rId16"/>
    <p:sldId id="274" r:id="rId17"/>
    <p:sldId id="267" r:id="rId18"/>
    <p:sldId id="279" r:id="rId19"/>
    <p:sldId id="268" r:id="rId20"/>
    <p:sldId id="275" r:id="rId21"/>
    <p:sldId id="276" r:id="rId22"/>
    <p:sldId id="264" r:id="rId23"/>
    <p:sldId id="265" r:id="rId2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18"/>
  </p:normalViewPr>
  <p:slideViewPr>
    <p:cSldViewPr snapToGrid="0" snapToObjects="1">
      <p:cViewPr varScale="1">
        <p:scale>
          <a:sx n="93" d="100"/>
          <a:sy n="93" d="100"/>
        </p:scale>
        <p:origin x="45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ADF-044C-BABC-789820B29BF1}"/>
              </c:ext>
            </c:extLst>
          </c:dPt>
          <c:cat>
            <c:strRef>
              <c:f>Sheet1!$A$2:$A$5</c:f>
              <c:strCache>
                <c:ptCount val="4"/>
                <c:pt idx="0">
                  <c:v>RNNsearch</c:v>
                </c:pt>
                <c:pt idx="1">
                  <c:v>CPR</c:v>
                </c:pt>
                <c:pt idx="2">
                  <c:v>PostReg</c:v>
                </c:pt>
                <c:pt idx="3">
                  <c:v>Ours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29.11</c:v>
                </c:pt>
                <c:pt idx="1">
                  <c:v>29.72</c:v>
                </c:pt>
                <c:pt idx="2">
                  <c:v>30.2</c:v>
                </c:pt>
                <c:pt idx="3">
                  <c:v>32.51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DF-044C-BABC-789820B29B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75475840"/>
        <c:axId val="1875477520"/>
      </c:barChart>
      <c:catAx>
        <c:axId val="1875475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875477520"/>
        <c:crosses val="autoZero"/>
        <c:auto val="1"/>
        <c:lblAlgn val="ctr"/>
        <c:lblOffset val="100"/>
        <c:noMultiLvlLbl val="0"/>
      </c:catAx>
      <c:valAx>
        <c:axId val="1875477520"/>
        <c:scaling>
          <c:orientation val="minMax"/>
          <c:min val="2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875475840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F55465-E8BA-E348-A6C4-66ED1F8F3B39}" type="datetimeFigureOut">
              <a:rPr kumimoji="1" lang="zh-CN" altLang="en-US" smtClean="0"/>
              <a:t>2020/1/11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77E4B2-FB75-AC44-9D72-A14E77B8DC7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68771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77E4B2-FB75-AC44-9D72-A14E77B8DC72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76206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77E4B2-FB75-AC44-9D72-A14E77B8DC72}" type="slidenum">
              <a:rPr kumimoji="1" lang="zh-CN" altLang="en-US" smtClean="0"/>
              <a:t>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922771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77E4B2-FB75-AC44-9D72-A14E77B8DC72}" type="slidenum">
              <a:rPr kumimoji="1" lang="zh-CN" altLang="en-US" smtClean="0"/>
              <a:t>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93659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77855-AAD4-3244-AFA7-D884C040D380}" type="datetime1">
              <a:rPr kumimoji="1" lang="zh-CN" altLang="en-US" smtClean="0"/>
              <a:t>2020/1/11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B766A-4963-7A49-A18C-ACF97C694D5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15147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38CB3-0CF9-6F4F-A092-692D275A0BB6}" type="datetime1">
              <a:rPr kumimoji="1" lang="zh-CN" altLang="en-US" smtClean="0"/>
              <a:t>2020/1/11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B766A-4963-7A49-A18C-ACF97C694D5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64054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9D11D-298A-764B-9F19-6F13CA47D945}" type="datetime1">
              <a:rPr kumimoji="1" lang="zh-CN" altLang="en-US" smtClean="0"/>
              <a:t>2020/1/11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B766A-4963-7A49-A18C-ACF97C694D5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92404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B3D26-5F8B-CB4A-A2CA-3538BB221578}" type="datetime1">
              <a:rPr kumimoji="1" lang="zh-CN" altLang="en-US" smtClean="0"/>
              <a:t>2020/1/11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B766A-4963-7A49-A18C-ACF97C694D5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60302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DB6D1-E10C-8A4B-B4C9-2AEE15392F44}" type="datetime1">
              <a:rPr kumimoji="1" lang="zh-CN" altLang="en-US" smtClean="0"/>
              <a:t>2020/1/11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B766A-4963-7A49-A18C-ACF97C694D5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95083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86B18-7018-EF41-A6C9-519628C3FCAC}" type="datetime1">
              <a:rPr kumimoji="1" lang="zh-CN" altLang="en-US" smtClean="0"/>
              <a:t>2020/1/11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B766A-4963-7A49-A18C-ACF97C694D5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92022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5F290-F3E6-5441-9821-FF7DBF60FC48}" type="datetime1">
              <a:rPr kumimoji="1" lang="zh-CN" altLang="en-US" smtClean="0"/>
              <a:t>2020/1/11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B766A-4963-7A49-A18C-ACF97C694D5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84696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35653-2CDE-2E40-A286-BF8EF87D0D19}" type="datetime1">
              <a:rPr kumimoji="1" lang="zh-CN" altLang="en-US" smtClean="0"/>
              <a:t>2020/1/11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B766A-4963-7A49-A18C-ACF97C694D5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69997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5C980-FCD7-4B4C-94FE-6188BD408F67}" type="datetime1">
              <a:rPr kumimoji="1" lang="zh-CN" altLang="en-US" smtClean="0"/>
              <a:t>2020/1/11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B766A-4963-7A49-A18C-ACF97C694D5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7238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22766-E883-214D-A46A-77E9329B9D5F}" type="datetime1">
              <a:rPr kumimoji="1" lang="zh-CN" altLang="en-US" smtClean="0"/>
              <a:t>2020/1/11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B766A-4963-7A49-A18C-ACF97C694D5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39251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B3D0C-3340-F042-A904-73A78B65CFC7}" type="datetime1">
              <a:rPr kumimoji="1" lang="zh-CN" altLang="en-US" smtClean="0"/>
              <a:t>2020/1/11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B766A-4963-7A49-A18C-ACF97C694D5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16856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5B2C9-6BE7-CE49-9D6D-22DA6721E0A6}" type="datetime1">
              <a:rPr kumimoji="1" lang="zh-CN" altLang="en-US" smtClean="0"/>
              <a:t>2020/1/11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8652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1B766A-4963-7A49-A18C-ACF97C694D5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73093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7" Type="http://schemas.openxmlformats.org/officeDocument/2006/relationships/image" Target="../media/image21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emf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D796C6-6408-6D4F-AE25-B18A009A34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446867"/>
            <a:ext cx="9144000" cy="1063096"/>
          </a:xfrm>
          <a:solidFill>
            <a:srgbClr val="7030A0"/>
          </a:solidFill>
        </p:spPr>
        <p:txBody>
          <a:bodyPr anchor="ctr" anchorCtr="0"/>
          <a:lstStyle/>
          <a:p>
            <a:r>
              <a:rPr kumimoji="1" lang="zh-CN" altLang="en-US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面向知识资源的机器翻译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71D11C9-98E0-4D45-9D8C-59DAE47DBF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996266"/>
            <a:ext cx="6858000" cy="1159933"/>
          </a:xfrm>
        </p:spPr>
        <p:txBody>
          <a:bodyPr>
            <a:normAutofit/>
          </a:bodyPr>
          <a:lstStyle/>
          <a:p>
            <a:r>
              <a:rPr kumimoji="1" lang="zh-CN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刘洋</a:t>
            </a:r>
            <a:endParaRPr kumimoji="1" lang="en-US" altLang="zh-CN" sz="32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kumimoji="1" lang="zh-CN" altLang="en-US" sz="3200" dirty="0">
                <a:latin typeface="SimHei" panose="02010609060101010101" pitchFamily="49" charset="-122"/>
                <a:ea typeface="SimHei" panose="02010609060101010101" pitchFamily="49" charset="-122"/>
              </a:rPr>
              <a:t>清华大学计算机系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0007795-623C-4A4E-88F6-288A55029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B766A-4963-7A49-A18C-ACF97C694D53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44260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97FF43-2A6F-D341-9143-AA3EF2301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14940"/>
          </a:xfrm>
          <a:solidFill>
            <a:srgbClr val="7030A0"/>
          </a:solidFill>
        </p:spPr>
        <p:txBody>
          <a:bodyPr/>
          <a:lstStyle/>
          <a:p>
            <a:pPr algn="ctr"/>
            <a:r>
              <a:rPr kumimoji="1" lang="zh-CN" altLang="en-US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多语言知识资源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67F198C-8C44-3749-B564-D810C4770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133" y="1312333"/>
            <a:ext cx="8703734" cy="5164136"/>
          </a:xfrm>
        </p:spPr>
        <p:txBody>
          <a:bodyPr>
            <a:normAutofit/>
          </a:bodyPr>
          <a:lstStyle/>
          <a:p>
            <a:r>
              <a:rPr kumimoji="1" lang="zh-CN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知识资源通常涉及多种语言，面临“语言屏障”问题。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110FD3D-816C-FE49-B361-DF4FE8C9DE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3547" y="2220480"/>
            <a:ext cx="1464733" cy="164782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778AE39-093C-5145-A987-115F4ED70D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0050" y="2587192"/>
            <a:ext cx="1955800" cy="9144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F268BB07-24AD-B345-8D22-7E26730867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514" y="4017002"/>
            <a:ext cx="3126800" cy="180652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28BF9BA-E00E-124C-97E3-7F5F61D8C0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7034" y="4003760"/>
            <a:ext cx="3661833" cy="1819766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5E3079FB-17B1-194B-B4DB-231676B2B278}"/>
              </a:ext>
            </a:extLst>
          </p:cNvPr>
          <p:cNvSpPr txBox="1"/>
          <p:nvPr/>
        </p:nvSpPr>
        <p:spPr>
          <a:xfrm>
            <a:off x="1275257" y="6089152"/>
            <a:ext cx="6593486" cy="461665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如何打破语言屏障、贯通所有多语言知识资源？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2F0B883-B2E5-A446-974E-07C78DF67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B766A-4963-7A49-A18C-ACF97C694D53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3600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97FF43-2A6F-D341-9143-AA3EF2301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60"/>
            <a:ext cx="9144000" cy="1014940"/>
          </a:xfrm>
          <a:solidFill>
            <a:srgbClr val="7030A0"/>
          </a:solidFill>
        </p:spPr>
        <p:txBody>
          <a:bodyPr/>
          <a:lstStyle/>
          <a:p>
            <a:pPr algn="ctr"/>
            <a:r>
              <a:rPr kumimoji="1" lang="zh-CN" altLang="en-US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机器翻译</a:t>
            </a:r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5DDD7E69-888C-044D-AA33-C8258557A9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381" y="1211621"/>
            <a:ext cx="8297862" cy="576262"/>
          </a:xfrm>
        </p:spPr>
        <p:txBody>
          <a:bodyPr>
            <a:normAutofit/>
          </a:bodyPr>
          <a:lstStyle/>
          <a:p>
            <a:r>
              <a:rPr kumimoji="1" lang="zh-CN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机器翻译是突破“语言屏障”问题的关键技术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81AB36E-B4C5-7E40-AA37-7A54B0B9738E}"/>
              </a:ext>
            </a:extLst>
          </p:cNvPr>
          <p:cNvSpPr txBox="1"/>
          <p:nvPr/>
        </p:nvSpPr>
        <p:spPr>
          <a:xfrm>
            <a:off x="4715178" y="4832859"/>
            <a:ext cx="25563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Frederick Jelinek</a:t>
            </a:r>
            <a:endParaRPr lang="zh-CN" altLang="en-US" sz="2400" b="1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1574A18-009C-1740-8B40-A8F89310DA7C}"/>
              </a:ext>
            </a:extLst>
          </p:cNvPr>
          <p:cNvSpPr txBox="1"/>
          <p:nvPr/>
        </p:nvSpPr>
        <p:spPr>
          <a:xfrm>
            <a:off x="4913726" y="5311065"/>
            <a:ext cx="2448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美国工程院院士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7DF449F-9098-A14F-87BC-B363E5763B57}"/>
              </a:ext>
            </a:extLst>
          </p:cNvPr>
          <p:cNvSpPr txBox="1"/>
          <p:nvPr/>
        </p:nvSpPr>
        <p:spPr>
          <a:xfrm>
            <a:off x="2084351" y="4829230"/>
            <a:ext cx="2309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Noam Chomsky</a:t>
            </a:r>
            <a:endParaRPr lang="zh-CN" altLang="en-US" sz="2400" b="1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87437EB-F1C3-CC4B-A372-50E1545B9AE3}"/>
              </a:ext>
            </a:extLst>
          </p:cNvPr>
          <p:cNvSpPr txBox="1"/>
          <p:nvPr/>
        </p:nvSpPr>
        <p:spPr>
          <a:xfrm>
            <a:off x="2222208" y="5311065"/>
            <a:ext cx="23392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美国科学院院士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60FF341-5C2C-0844-B112-71D1714623B0}"/>
              </a:ext>
            </a:extLst>
          </p:cNvPr>
          <p:cNvSpPr/>
          <p:nvPr/>
        </p:nvSpPr>
        <p:spPr>
          <a:xfrm>
            <a:off x="531219" y="4795573"/>
            <a:ext cx="3840481" cy="190317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B84E99F-35DC-694C-8ADF-5FB7FB926071}"/>
              </a:ext>
            </a:extLst>
          </p:cNvPr>
          <p:cNvSpPr/>
          <p:nvPr/>
        </p:nvSpPr>
        <p:spPr>
          <a:xfrm>
            <a:off x="4727718" y="4795573"/>
            <a:ext cx="3840481" cy="190317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9C10CF2-5AAD-7946-B722-C31378BE44C9}"/>
              </a:ext>
            </a:extLst>
          </p:cNvPr>
          <p:cNvSpPr txBox="1"/>
          <p:nvPr/>
        </p:nvSpPr>
        <p:spPr>
          <a:xfrm>
            <a:off x="4926848" y="5757057"/>
            <a:ext cx="2118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噪声信道模型为机器翻译奠定了</a:t>
            </a:r>
            <a:r>
              <a:rPr lang="zh-CN" altLang="en-US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数学基础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427A6DE-E916-E445-9FD7-513B5F3D2D99}"/>
              </a:ext>
            </a:extLst>
          </p:cNvPr>
          <p:cNvSpPr txBox="1"/>
          <p:nvPr/>
        </p:nvSpPr>
        <p:spPr>
          <a:xfrm>
            <a:off x="2209043" y="5739583"/>
            <a:ext cx="21429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转换生成语法为机器翻译奠定了</a:t>
            </a:r>
            <a:r>
              <a:rPr lang="zh-CN" altLang="en-US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语言学基础</a:t>
            </a:r>
          </a:p>
        </p:txBody>
      </p:sp>
      <p:cxnSp>
        <p:nvCxnSpPr>
          <p:cNvPr id="13" name="直接连接符 3">
            <a:extLst>
              <a:ext uri="{FF2B5EF4-FFF2-40B4-BE49-F238E27FC236}">
                <a16:creationId xmlns:a16="http://schemas.microsoft.com/office/drawing/2014/main" id="{B4A8C22D-1CB9-4345-BCF9-8B3C1E505989}"/>
              </a:ext>
            </a:extLst>
          </p:cNvPr>
          <p:cNvCxnSpPr>
            <a:cxnSpLocks/>
          </p:cNvCxnSpPr>
          <p:nvPr/>
        </p:nvCxnSpPr>
        <p:spPr>
          <a:xfrm flipV="1">
            <a:off x="2895844" y="1937461"/>
            <a:ext cx="1637209" cy="2076993"/>
          </a:xfrm>
          <a:prstGeom prst="line">
            <a:avLst/>
          </a:prstGeom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4">
            <a:extLst>
              <a:ext uri="{FF2B5EF4-FFF2-40B4-BE49-F238E27FC236}">
                <a16:creationId xmlns:a16="http://schemas.microsoft.com/office/drawing/2014/main" id="{B9C70E90-8081-2D4F-AE22-1C3359D1E2D3}"/>
              </a:ext>
            </a:extLst>
          </p:cNvPr>
          <p:cNvCxnSpPr>
            <a:cxnSpLocks/>
          </p:cNvCxnSpPr>
          <p:nvPr/>
        </p:nvCxnSpPr>
        <p:spPr>
          <a:xfrm flipH="1" flipV="1">
            <a:off x="4533053" y="1937461"/>
            <a:ext cx="1767841" cy="2083925"/>
          </a:xfrm>
          <a:prstGeom prst="line">
            <a:avLst/>
          </a:prstGeom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3">
            <a:extLst>
              <a:ext uri="{FF2B5EF4-FFF2-40B4-BE49-F238E27FC236}">
                <a16:creationId xmlns:a16="http://schemas.microsoft.com/office/drawing/2014/main" id="{CBE7F705-219D-D04C-B708-EE9ABAD76E6F}"/>
              </a:ext>
            </a:extLst>
          </p:cNvPr>
          <p:cNvCxnSpPr/>
          <p:nvPr/>
        </p:nvCxnSpPr>
        <p:spPr>
          <a:xfrm flipV="1">
            <a:off x="2895844" y="4014454"/>
            <a:ext cx="3405050" cy="4356"/>
          </a:xfrm>
          <a:prstGeom prst="line">
            <a:avLst/>
          </a:prstGeom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83D1BEBA-1124-6F46-8725-1C2CE015A9A0}"/>
              </a:ext>
            </a:extLst>
          </p:cNvPr>
          <p:cNvCxnSpPr/>
          <p:nvPr/>
        </p:nvCxnSpPr>
        <p:spPr>
          <a:xfrm flipV="1">
            <a:off x="2895844" y="2964355"/>
            <a:ext cx="803961" cy="1050099"/>
          </a:xfrm>
          <a:prstGeom prst="straightConnector1">
            <a:avLst/>
          </a:prstGeom>
          <a:ln w="38100">
            <a:solidFill>
              <a:srgbClr val="0432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DD15455A-FB9E-694B-8852-0B4996EB91C8}"/>
              </a:ext>
            </a:extLst>
          </p:cNvPr>
          <p:cNvCxnSpPr>
            <a:cxnSpLocks/>
          </p:cNvCxnSpPr>
          <p:nvPr/>
        </p:nvCxnSpPr>
        <p:spPr>
          <a:xfrm flipV="1">
            <a:off x="3699805" y="2982986"/>
            <a:ext cx="1717168" cy="1"/>
          </a:xfrm>
          <a:prstGeom prst="straightConnector1">
            <a:avLst/>
          </a:prstGeom>
          <a:ln w="38100">
            <a:solidFill>
              <a:srgbClr val="0432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40A79EA3-E391-464D-81E1-F365A76BB5FE}"/>
              </a:ext>
            </a:extLst>
          </p:cNvPr>
          <p:cNvCxnSpPr>
            <a:cxnSpLocks/>
          </p:cNvCxnSpPr>
          <p:nvPr/>
        </p:nvCxnSpPr>
        <p:spPr>
          <a:xfrm>
            <a:off x="5415639" y="2982988"/>
            <a:ext cx="885255" cy="1031465"/>
          </a:xfrm>
          <a:prstGeom prst="straightConnector1">
            <a:avLst/>
          </a:prstGeom>
          <a:ln w="38100">
            <a:solidFill>
              <a:srgbClr val="0432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173E5C1C-3A8D-C844-9D20-48937D9EACA0}"/>
              </a:ext>
            </a:extLst>
          </p:cNvPr>
          <p:cNvSpPr txBox="1"/>
          <p:nvPr/>
        </p:nvSpPr>
        <p:spPr>
          <a:xfrm>
            <a:off x="2232928" y="3122642"/>
            <a:ext cx="890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理解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0BBE8A0A-80BE-6A4D-BCC7-102A8FB7495C}"/>
              </a:ext>
            </a:extLst>
          </p:cNvPr>
          <p:cNvSpPr txBox="1"/>
          <p:nvPr/>
        </p:nvSpPr>
        <p:spPr>
          <a:xfrm>
            <a:off x="4153317" y="2502690"/>
            <a:ext cx="890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转换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02B15A2D-C822-2D47-B7C2-7ACE72C951C8}"/>
              </a:ext>
            </a:extLst>
          </p:cNvPr>
          <p:cNvSpPr txBox="1"/>
          <p:nvPr/>
        </p:nvSpPr>
        <p:spPr>
          <a:xfrm>
            <a:off x="6028352" y="3122642"/>
            <a:ext cx="890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dirty="0"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生成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269581A-137E-AB4F-A3BC-8F2D0C2E6101}"/>
              </a:ext>
            </a:extLst>
          </p:cNvPr>
          <p:cNvSpPr txBox="1"/>
          <p:nvPr/>
        </p:nvSpPr>
        <p:spPr>
          <a:xfrm>
            <a:off x="1685215" y="4134593"/>
            <a:ext cx="5826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面向自然语言结构的序列到序列学习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E71EFC9E-5117-4B47-A36F-B6C75770C9BA}"/>
              </a:ext>
            </a:extLst>
          </p:cNvPr>
          <p:cNvSpPr txBox="1"/>
          <p:nvPr/>
        </p:nvSpPr>
        <p:spPr>
          <a:xfrm>
            <a:off x="6859747" y="1994859"/>
            <a:ext cx="22303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语言众多</a:t>
            </a:r>
            <a:endParaRPr kumimoji="1" lang="en-US" altLang="zh-CN" sz="24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/>
            <a:r>
              <a:rPr kumimoji="1"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特点迥异</a:t>
            </a:r>
            <a:endParaRPr kumimoji="1" lang="en-US" altLang="zh-CN" sz="24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/>
            <a:r>
              <a:rPr kumimoji="1"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结构复杂</a:t>
            </a:r>
            <a:endParaRPr kumimoji="1" lang="en-US" altLang="zh-CN" sz="24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/>
            <a:r>
              <a:rPr kumimoji="1"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歧义性高</a:t>
            </a:r>
            <a:endParaRPr kumimoji="1" lang="en-US" altLang="zh-CN" sz="24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/>
            <a:r>
              <a:rPr kumimoji="1"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空间巨大</a:t>
            </a:r>
          </a:p>
        </p:txBody>
      </p:sp>
      <p:sp>
        <p:nvSpPr>
          <p:cNvPr id="24" name="下箭头 23">
            <a:extLst>
              <a:ext uri="{FF2B5EF4-FFF2-40B4-BE49-F238E27FC236}">
                <a16:creationId xmlns:a16="http://schemas.microsoft.com/office/drawing/2014/main" id="{0F1600BB-16E8-8F4C-8413-0DC4FD0F4CEE}"/>
              </a:ext>
            </a:extLst>
          </p:cNvPr>
          <p:cNvSpPr/>
          <p:nvPr/>
        </p:nvSpPr>
        <p:spPr>
          <a:xfrm rot="10800000">
            <a:off x="1676000" y="1925859"/>
            <a:ext cx="335924" cy="2128326"/>
          </a:xfrm>
          <a:prstGeom prst="down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31BDA6EF-37A2-6B4D-AD83-8978D19ECA46}"/>
              </a:ext>
            </a:extLst>
          </p:cNvPr>
          <p:cNvSpPr txBox="1"/>
          <p:nvPr/>
        </p:nvSpPr>
        <p:spPr>
          <a:xfrm>
            <a:off x="387546" y="3615825"/>
            <a:ext cx="11254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词法层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2934A2D6-7582-6541-8577-DD53BFA1BD72}"/>
              </a:ext>
            </a:extLst>
          </p:cNvPr>
          <p:cNvSpPr txBox="1"/>
          <p:nvPr/>
        </p:nvSpPr>
        <p:spPr>
          <a:xfrm>
            <a:off x="387546" y="2812837"/>
            <a:ext cx="11254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句法层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86202205-8949-744F-81CC-9C51D8001F65}"/>
              </a:ext>
            </a:extLst>
          </p:cNvPr>
          <p:cNvSpPr txBox="1"/>
          <p:nvPr/>
        </p:nvSpPr>
        <p:spPr>
          <a:xfrm>
            <a:off x="387546" y="2041025"/>
            <a:ext cx="11254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语义层</a:t>
            </a: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C3B20EFB-6FFC-6747-9B95-27C93DC09F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725"/>
          <a:stretch/>
        </p:blipFill>
        <p:spPr>
          <a:xfrm>
            <a:off x="7233477" y="4833959"/>
            <a:ext cx="1304741" cy="1834851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9DE4EC40-BDBA-3E43-A878-8383928519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762" y="4855665"/>
            <a:ext cx="1361406" cy="1813145"/>
          </a:xfrm>
          <a:prstGeom prst="rect">
            <a:avLst/>
          </a:prstGeom>
        </p:spPr>
      </p:pic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B491B8F3-F87D-684A-A911-6108056A0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B766A-4963-7A49-A18C-ACF97C694D53}" type="slidenum">
              <a:rPr kumimoji="1" lang="zh-CN" altLang="en-US" smtClean="0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92018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97FF43-2A6F-D341-9143-AA3EF2301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994"/>
            <a:ext cx="9144000" cy="1014940"/>
          </a:xfrm>
          <a:solidFill>
            <a:srgbClr val="7030A0"/>
          </a:solidFill>
        </p:spPr>
        <p:txBody>
          <a:bodyPr/>
          <a:lstStyle/>
          <a:p>
            <a:pPr algn="ctr"/>
            <a:r>
              <a:rPr kumimoji="1" lang="zh-CN" altLang="en-US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数据驱动的机器翻译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67F198C-8C44-3749-B564-D810C4770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824" y="1087932"/>
            <a:ext cx="8813309" cy="5054600"/>
          </a:xfrm>
        </p:spPr>
        <p:txBody>
          <a:bodyPr/>
          <a:lstStyle/>
          <a:p>
            <a:r>
              <a:rPr kumimoji="1" lang="zh-CN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目前的主流方法是基于平行文本数据建立统计模型。</a:t>
            </a:r>
          </a:p>
        </p:txBody>
      </p:sp>
      <p:sp>
        <p:nvSpPr>
          <p:cNvPr id="4" name="Garcia y asociados .">
            <a:extLst>
              <a:ext uri="{FF2B5EF4-FFF2-40B4-BE49-F238E27FC236}">
                <a16:creationId xmlns:a16="http://schemas.microsoft.com/office/drawing/2014/main" id="{87563C96-8F08-124F-A012-D8595836512F}"/>
              </a:ext>
            </a:extLst>
          </p:cNvPr>
          <p:cNvSpPr txBox="1"/>
          <p:nvPr/>
        </p:nvSpPr>
        <p:spPr>
          <a:xfrm>
            <a:off x="372270" y="1693334"/>
            <a:ext cx="3420072" cy="4375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8" tIns="35718" rIns="35718" bIns="35718" anchor="ctr">
            <a:spAutoFit/>
          </a:bodyPr>
          <a:lstStyle>
            <a:lvl1pPr defTabSz="410765">
              <a:defRPr sz="24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Garcia y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asociados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</a:p>
        </p:txBody>
      </p:sp>
      <p:sp>
        <p:nvSpPr>
          <p:cNvPr id="5" name="los clients y los asociados son enemigos .">
            <a:extLst>
              <a:ext uri="{FF2B5EF4-FFF2-40B4-BE49-F238E27FC236}">
                <a16:creationId xmlns:a16="http://schemas.microsoft.com/office/drawing/2014/main" id="{9EC93E9F-A3C5-9440-8498-E8E053326307}"/>
              </a:ext>
            </a:extLst>
          </p:cNvPr>
          <p:cNvSpPr txBox="1"/>
          <p:nvPr/>
        </p:nvSpPr>
        <p:spPr>
          <a:xfrm>
            <a:off x="372270" y="3041716"/>
            <a:ext cx="5643564" cy="4375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8" tIns="35718" rIns="35718" bIns="35718" anchor="ctr">
            <a:spAutoFit/>
          </a:bodyPr>
          <a:lstStyle>
            <a:lvl1pPr defTabSz="410765">
              <a:defRPr sz="24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clients y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asociados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son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enemigos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</a:p>
        </p:txBody>
      </p:sp>
      <p:sp>
        <p:nvSpPr>
          <p:cNvPr id="6" name="sus asociados no son fuertes .">
            <a:extLst>
              <a:ext uri="{FF2B5EF4-FFF2-40B4-BE49-F238E27FC236}">
                <a16:creationId xmlns:a16="http://schemas.microsoft.com/office/drawing/2014/main" id="{2150356B-65CB-2240-AD26-ECFFBF2CE14C}"/>
              </a:ext>
            </a:extLst>
          </p:cNvPr>
          <p:cNvSpPr txBox="1"/>
          <p:nvPr/>
        </p:nvSpPr>
        <p:spPr>
          <a:xfrm>
            <a:off x="372270" y="4354380"/>
            <a:ext cx="5643564" cy="4375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8" tIns="35718" rIns="35718" bIns="35718" anchor="ctr">
            <a:spAutoFit/>
          </a:bodyPr>
          <a:lstStyle>
            <a:lvl1pPr defTabSz="410765">
              <a:defRPr sz="24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asociados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 son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fuertes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D13F415E-7A51-3F4A-B446-212E1D7DF204}"/>
              </a:ext>
            </a:extLst>
          </p:cNvPr>
          <p:cNvGrpSpPr/>
          <p:nvPr/>
        </p:nvGrpSpPr>
        <p:grpSpPr>
          <a:xfrm>
            <a:off x="372270" y="2316457"/>
            <a:ext cx="5929315" cy="3102512"/>
            <a:chOff x="321468" y="1766123"/>
            <a:chExt cx="5929315" cy="3102512"/>
          </a:xfrm>
        </p:grpSpPr>
        <p:sp>
          <p:nvSpPr>
            <p:cNvPr id="8" name="Garcia and associates .">
              <a:extLst>
                <a:ext uri="{FF2B5EF4-FFF2-40B4-BE49-F238E27FC236}">
                  <a16:creationId xmlns:a16="http://schemas.microsoft.com/office/drawing/2014/main" id="{43BEFB64-A498-0D49-B917-601EBEA66024}"/>
                </a:ext>
              </a:extLst>
            </p:cNvPr>
            <p:cNvSpPr txBox="1"/>
            <p:nvPr/>
          </p:nvSpPr>
          <p:spPr>
            <a:xfrm>
              <a:off x="330397" y="1766123"/>
              <a:ext cx="3847118" cy="4414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5718" tIns="35718" rIns="35718" bIns="35718" numCol="1" anchor="ctr">
              <a:spAutoFit/>
            </a:bodyPr>
            <a:lstStyle>
              <a:lvl1pPr defTabSz="410765">
                <a:defRPr sz="24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lang="zh-CN" altLang="en-US" dirty="0">
                  <a:latin typeface="KaiTi" panose="02010609060101010101" pitchFamily="49" charset="-122"/>
                  <a:ea typeface="KaiTi" panose="02010609060101010101" pitchFamily="49" charset="-122"/>
                  <a:cs typeface="Times New Roman" panose="02020603050405020304" pitchFamily="18" charset="0"/>
                </a:rPr>
                <a:t>加西亚 与 朋友 。</a:t>
              </a:r>
              <a:endParaRPr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9" name="the clients and the associates are enemies .">
              <a:extLst>
                <a:ext uri="{FF2B5EF4-FFF2-40B4-BE49-F238E27FC236}">
                  <a16:creationId xmlns:a16="http://schemas.microsoft.com/office/drawing/2014/main" id="{C9D00436-14FC-A54E-A23E-58B57FB473F4}"/>
                </a:ext>
              </a:extLst>
            </p:cNvPr>
            <p:cNvSpPr txBox="1"/>
            <p:nvPr/>
          </p:nvSpPr>
          <p:spPr>
            <a:xfrm>
              <a:off x="321468" y="3114507"/>
              <a:ext cx="5929315" cy="4414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5718" tIns="35718" rIns="35718" bIns="35718" numCol="1" anchor="ctr">
              <a:spAutoFit/>
            </a:bodyPr>
            <a:lstStyle>
              <a:lvl1pPr defTabSz="410765">
                <a:defRPr sz="24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lang="zh-CN" altLang="en-US" dirty="0">
                  <a:latin typeface="KaiTi" panose="02010609060101010101" pitchFamily="49" charset="-122"/>
                  <a:ea typeface="KaiTi" panose="02010609060101010101" pitchFamily="49" charset="-122"/>
                  <a:cs typeface="Times New Roman" panose="02020603050405020304" pitchFamily="18" charset="0"/>
                </a:rPr>
                <a:t>这个 客户 与 这个 朋友 是 敌人 。  </a:t>
              </a:r>
              <a:endParaRPr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0" name="his associates are not strong .">
              <a:extLst>
                <a:ext uri="{FF2B5EF4-FFF2-40B4-BE49-F238E27FC236}">
                  <a16:creationId xmlns:a16="http://schemas.microsoft.com/office/drawing/2014/main" id="{CC9A5B90-FED2-354D-8D04-3CC3211F4531}"/>
                </a:ext>
              </a:extLst>
            </p:cNvPr>
            <p:cNvSpPr txBox="1"/>
            <p:nvPr/>
          </p:nvSpPr>
          <p:spPr>
            <a:xfrm>
              <a:off x="321468" y="4427170"/>
              <a:ext cx="5643565" cy="4414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5718" tIns="35718" rIns="35718" bIns="35718" numCol="1" anchor="ctr">
              <a:spAutoFit/>
            </a:bodyPr>
            <a:lstStyle>
              <a:lvl1pPr defTabSz="410765">
                <a:defRPr sz="24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lang="zh-CN" altLang="en-US" dirty="0">
                  <a:latin typeface="KaiTi" panose="02010609060101010101" pitchFamily="49" charset="-122"/>
                  <a:ea typeface="KaiTi" panose="02010609060101010101" pitchFamily="49" charset="-122"/>
                  <a:cs typeface="Times New Roman" panose="02020603050405020304" pitchFamily="18" charset="0"/>
                </a:rPr>
                <a:t>他的 朋友 不 是 很 强壮 。</a:t>
              </a:r>
              <a:endParaRPr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Garcia y sus asociados no son enemigos .">
            <a:extLst>
              <a:ext uri="{FF2B5EF4-FFF2-40B4-BE49-F238E27FC236}">
                <a16:creationId xmlns:a16="http://schemas.microsoft.com/office/drawing/2014/main" id="{D0D083AD-A13A-3145-AAF6-6027E3718ECC}"/>
              </a:ext>
            </a:extLst>
          </p:cNvPr>
          <p:cNvSpPr txBox="1"/>
          <p:nvPr/>
        </p:nvSpPr>
        <p:spPr>
          <a:xfrm>
            <a:off x="372270" y="5675974"/>
            <a:ext cx="5643564" cy="4375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8" tIns="35718" rIns="35718" bIns="35718" anchor="ctr">
            <a:spAutoFit/>
          </a:bodyPr>
          <a:lstStyle>
            <a:lvl1pPr defTabSz="410765">
              <a:defRPr sz="24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Garcia y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asociados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 son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enemigos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</a:p>
        </p:txBody>
      </p:sp>
      <p:sp>
        <p:nvSpPr>
          <p:cNvPr id="12" name="圆角矩形">
            <a:extLst>
              <a:ext uri="{FF2B5EF4-FFF2-40B4-BE49-F238E27FC236}">
                <a16:creationId xmlns:a16="http://schemas.microsoft.com/office/drawing/2014/main" id="{140FAA2C-ECE6-6D4B-8F63-2CAF0C80C4D7}"/>
              </a:ext>
            </a:extLst>
          </p:cNvPr>
          <p:cNvSpPr/>
          <p:nvPr/>
        </p:nvSpPr>
        <p:spPr>
          <a:xfrm>
            <a:off x="229395" y="3041716"/>
            <a:ext cx="5911454" cy="1062634"/>
          </a:xfrm>
          <a:prstGeom prst="roundRect">
            <a:avLst>
              <a:gd name="adj" fmla="val 12605"/>
            </a:avLst>
          </a:prstGeom>
          <a:ln w="38100">
            <a:solidFill>
              <a:srgbClr val="000000">
                <a:alpha val="30000"/>
              </a:srgbClr>
            </a:solidFill>
            <a:miter lim="400000"/>
          </a:ln>
        </p:spPr>
        <p:txBody>
          <a:bodyPr lIns="35718" tIns="35718" rIns="35718" bIns="35718" anchor="ctr"/>
          <a:lstStyle/>
          <a:p>
            <a:pPr algn="ctr" defTabSz="410765">
              <a:defRPr sz="28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3" name="圆角矩形">
            <a:extLst>
              <a:ext uri="{FF2B5EF4-FFF2-40B4-BE49-F238E27FC236}">
                <a16:creationId xmlns:a16="http://schemas.microsoft.com/office/drawing/2014/main" id="{D5625C05-E3AB-B141-9E4F-180C8E2B8E8C}"/>
              </a:ext>
            </a:extLst>
          </p:cNvPr>
          <p:cNvSpPr/>
          <p:nvPr/>
        </p:nvSpPr>
        <p:spPr>
          <a:xfrm>
            <a:off x="229395" y="1729052"/>
            <a:ext cx="5911454" cy="1062634"/>
          </a:xfrm>
          <a:prstGeom prst="roundRect">
            <a:avLst>
              <a:gd name="adj" fmla="val 12605"/>
            </a:avLst>
          </a:prstGeom>
          <a:ln w="38100">
            <a:solidFill>
              <a:srgbClr val="000000">
                <a:alpha val="30000"/>
              </a:srgbClr>
            </a:solidFill>
            <a:miter lim="400000"/>
          </a:ln>
        </p:spPr>
        <p:txBody>
          <a:bodyPr lIns="35718" tIns="35718" rIns="35718" bIns="35718" anchor="ctr"/>
          <a:lstStyle/>
          <a:p>
            <a:pPr algn="ctr" defTabSz="410765">
              <a:defRPr sz="28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4" name="圆角矩形">
            <a:extLst>
              <a:ext uri="{FF2B5EF4-FFF2-40B4-BE49-F238E27FC236}">
                <a16:creationId xmlns:a16="http://schemas.microsoft.com/office/drawing/2014/main" id="{CB821E27-515D-3D43-BAEB-492678339F42}"/>
              </a:ext>
            </a:extLst>
          </p:cNvPr>
          <p:cNvSpPr/>
          <p:nvPr/>
        </p:nvSpPr>
        <p:spPr>
          <a:xfrm>
            <a:off x="238325" y="4372240"/>
            <a:ext cx="5911454" cy="1062634"/>
          </a:xfrm>
          <a:prstGeom prst="roundRect">
            <a:avLst>
              <a:gd name="adj" fmla="val 12605"/>
            </a:avLst>
          </a:prstGeom>
          <a:ln w="38100">
            <a:solidFill>
              <a:srgbClr val="000000">
                <a:alpha val="30000"/>
              </a:srgbClr>
            </a:solidFill>
            <a:miter lim="400000"/>
          </a:ln>
        </p:spPr>
        <p:txBody>
          <a:bodyPr lIns="35718" tIns="35718" rIns="35718" bIns="35718" anchor="ctr"/>
          <a:lstStyle/>
          <a:p>
            <a:pPr algn="ctr" defTabSz="410765">
              <a:defRPr sz="28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5" name="圆角矩形">
            <a:extLst>
              <a:ext uri="{FF2B5EF4-FFF2-40B4-BE49-F238E27FC236}">
                <a16:creationId xmlns:a16="http://schemas.microsoft.com/office/drawing/2014/main" id="{0E6341BA-D43E-8243-9F4C-F427B00C9E6E}"/>
              </a:ext>
            </a:extLst>
          </p:cNvPr>
          <p:cNvSpPr/>
          <p:nvPr/>
        </p:nvSpPr>
        <p:spPr>
          <a:xfrm>
            <a:off x="238325" y="5684904"/>
            <a:ext cx="5911454" cy="1062634"/>
          </a:xfrm>
          <a:prstGeom prst="roundRect">
            <a:avLst>
              <a:gd name="adj" fmla="val 12605"/>
            </a:avLst>
          </a:prstGeom>
          <a:ln w="38100">
            <a:solidFill>
              <a:srgbClr val="000000">
                <a:alpha val="30000"/>
              </a:srgbClr>
            </a:solidFill>
            <a:miter lim="400000"/>
          </a:ln>
        </p:spPr>
        <p:txBody>
          <a:bodyPr lIns="35718" tIns="35718" rIns="35718" bIns="35718" anchor="ctr"/>
          <a:lstStyle/>
          <a:p>
            <a:pPr algn="ctr" defTabSz="410765">
              <a:defRPr sz="28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6" name="线条">
            <a:extLst>
              <a:ext uri="{FF2B5EF4-FFF2-40B4-BE49-F238E27FC236}">
                <a16:creationId xmlns:a16="http://schemas.microsoft.com/office/drawing/2014/main" id="{0DA5CBE0-27B1-C44C-81FC-300C32E2EEC8}"/>
              </a:ext>
            </a:extLst>
          </p:cNvPr>
          <p:cNvSpPr/>
          <p:nvPr/>
        </p:nvSpPr>
        <p:spPr>
          <a:xfrm flipH="1">
            <a:off x="863047" y="2113029"/>
            <a:ext cx="357" cy="307640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35718" tIns="35718" rIns="35718" bIns="35718" anchor="ctr"/>
          <a:lstStyle/>
          <a:p>
            <a:pPr defTabSz="321468">
              <a:defRPr sz="8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7" name="线条">
            <a:extLst>
              <a:ext uri="{FF2B5EF4-FFF2-40B4-BE49-F238E27FC236}">
                <a16:creationId xmlns:a16="http://schemas.microsoft.com/office/drawing/2014/main" id="{9462068E-B2B9-E748-A8E3-634760BB30A6}"/>
              </a:ext>
            </a:extLst>
          </p:cNvPr>
          <p:cNvSpPr/>
          <p:nvPr/>
        </p:nvSpPr>
        <p:spPr>
          <a:xfrm>
            <a:off x="1202731" y="3452482"/>
            <a:ext cx="96767" cy="276820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35718" tIns="35718" rIns="35718" bIns="35718" anchor="ctr"/>
          <a:lstStyle/>
          <a:p>
            <a:pPr defTabSz="321468">
              <a:defRPr sz="8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B1232C18-3AE2-9647-B0F8-684C78A2684F}"/>
              </a:ext>
            </a:extLst>
          </p:cNvPr>
          <p:cNvGrpSpPr/>
          <p:nvPr/>
        </p:nvGrpSpPr>
        <p:grpSpPr>
          <a:xfrm>
            <a:off x="1399539" y="2130888"/>
            <a:ext cx="636844" cy="1596458"/>
            <a:chOff x="1348737" y="1580554"/>
            <a:chExt cx="636844" cy="1596458"/>
          </a:xfrm>
        </p:grpSpPr>
        <p:sp>
          <p:nvSpPr>
            <p:cNvPr id="19" name="线条">
              <a:extLst>
                <a:ext uri="{FF2B5EF4-FFF2-40B4-BE49-F238E27FC236}">
                  <a16:creationId xmlns:a16="http://schemas.microsoft.com/office/drawing/2014/main" id="{8D122E6F-49F0-364F-8E7B-0717D590C24F}"/>
                </a:ext>
              </a:extLst>
            </p:cNvPr>
            <p:cNvSpPr/>
            <p:nvPr/>
          </p:nvSpPr>
          <p:spPr>
            <a:xfrm>
              <a:off x="1348737" y="1580554"/>
              <a:ext cx="222927" cy="248075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5718" tIns="35718" rIns="35718" bIns="35718" numCol="1" anchor="ctr">
              <a:noAutofit/>
            </a:bodyPr>
            <a:lstStyle/>
            <a:p>
              <a:pPr defTabSz="321468">
                <a:defRPr sz="8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20" name="线条">
              <a:extLst>
                <a:ext uri="{FF2B5EF4-FFF2-40B4-BE49-F238E27FC236}">
                  <a16:creationId xmlns:a16="http://schemas.microsoft.com/office/drawing/2014/main" id="{88218D20-0F19-1042-A92E-C6A62EEF4EDA}"/>
                </a:ext>
              </a:extLst>
            </p:cNvPr>
            <p:cNvSpPr/>
            <p:nvPr/>
          </p:nvSpPr>
          <p:spPr>
            <a:xfrm>
              <a:off x="1784091" y="2920008"/>
              <a:ext cx="201490" cy="257004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5718" tIns="35718" rIns="35718" bIns="35718" numCol="1" anchor="ctr">
              <a:noAutofit/>
            </a:bodyPr>
            <a:lstStyle/>
            <a:p>
              <a:pPr defTabSz="321468">
                <a:defRPr sz="8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8155B157-A517-5241-9E27-712D4FC23BC1}"/>
              </a:ext>
            </a:extLst>
          </p:cNvPr>
          <p:cNvGrpSpPr/>
          <p:nvPr/>
        </p:nvGrpSpPr>
        <p:grpSpPr>
          <a:xfrm>
            <a:off x="622302" y="3461412"/>
            <a:ext cx="2028050" cy="307641"/>
            <a:chOff x="571500" y="2911078"/>
            <a:chExt cx="2028050" cy="307641"/>
          </a:xfrm>
        </p:grpSpPr>
        <p:sp>
          <p:nvSpPr>
            <p:cNvPr id="22" name="线条">
              <a:extLst>
                <a:ext uri="{FF2B5EF4-FFF2-40B4-BE49-F238E27FC236}">
                  <a16:creationId xmlns:a16="http://schemas.microsoft.com/office/drawing/2014/main" id="{65118EA0-1803-174C-A3B3-10AF7551F57E}"/>
                </a:ext>
              </a:extLst>
            </p:cNvPr>
            <p:cNvSpPr/>
            <p:nvPr/>
          </p:nvSpPr>
          <p:spPr>
            <a:xfrm flipH="1">
              <a:off x="571500" y="2911078"/>
              <a:ext cx="356" cy="30764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5718" tIns="35718" rIns="35718" bIns="35718" numCol="1" anchor="ctr">
              <a:noAutofit/>
            </a:bodyPr>
            <a:lstStyle/>
            <a:p>
              <a:pPr defTabSz="321468">
                <a:defRPr sz="8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23" name="线条">
              <a:extLst>
                <a:ext uri="{FF2B5EF4-FFF2-40B4-BE49-F238E27FC236}">
                  <a16:creationId xmlns:a16="http://schemas.microsoft.com/office/drawing/2014/main" id="{28BB815F-AEEC-8940-BC3D-FC6F678C8B04}"/>
                </a:ext>
              </a:extLst>
            </p:cNvPr>
            <p:cNvSpPr/>
            <p:nvPr/>
          </p:nvSpPr>
          <p:spPr>
            <a:xfrm>
              <a:off x="2110596" y="2911079"/>
              <a:ext cx="488954" cy="265934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5718" tIns="35718" rIns="35718" bIns="35718" numCol="1" anchor="ctr">
              <a:noAutofit/>
            </a:bodyPr>
            <a:lstStyle/>
            <a:p>
              <a:pPr defTabSz="321468">
                <a:defRPr sz="8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</p:grpSp>
      <p:sp>
        <p:nvSpPr>
          <p:cNvPr id="24" name="线条">
            <a:extLst>
              <a:ext uri="{FF2B5EF4-FFF2-40B4-BE49-F238E27FC236}">
                <a16:creationId xmlns:a16="http://schemas.microsoft.com/office/drawing/2014/main" id="{998FCD9B-CC64-9E44-A82A-470672100AA5}"/>
              </a:ext>
            </a:extLst>
          </p:cNvPr>
          <p:cNvSpPr/>
          <p:nvPr/>
        </p:nvSpPr>
        <p:spPr>
          <a:xfrm>
            <a:off x="4683888" y="3452483"/>
            <a:ext cx="21362" cy="267889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35718" tIns="35718" rIns="35718" bIns="35718" anchor="ctr"/>
          <a:lstStyle/>
          <a:p>
            <a:pPr defTabSz="321468">
              <a:defRPr sz="8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25" name="线条">
            <a:extLst>
              <a:ext uri="{FF2B5EF4-FFF2-40B4-BE49-F238E27FC236}">
                <a16:creationId xmlns:a16="http://schemas.microsoft.com/office/drawing/2014/main" id="{92E4458F-2A6E-8545-B07B-99D8507641AB}"/>
              </a:ext>
            </a:extLst>
          </p:cNvPr>
          <p:cNvSpPr/>
          <p:nvPr/>
        </p:nvSpPr>
        <p:spPr>
          <a:xfrm>
            <a:off x="595868" y="4756216"/>
            <a:ext cx="121880" cy="283793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35718" tIns="35718" rIns="35718" bIns="35718" anchor="ctr"/>
          <a:lstStyle/>
          <a:p>
            <a:pPr defTabSz="321468">
              <a:defRPr sz="8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6CDA251C-2996-7F45-BBA4-12C0DDFD247C}"/>
              </a:ext>
            </a:extLst>
          </p:cNvPr>
          <p:cNvGrpSpPr/>
          <p:nvPr/>
        </p:nvGrpSpPr>
        <p:grpSpPr>
          <a:xfrm>
            <a:off x="1467585" y="2139818"/>
            <a:ext cx="1941785" cy="2900192"/>
            <a:chOff x="1416783" y="1589484"/>
            <a:chExt cx="1941785" cy="2900192"/>
          </a:xfrm>
        </p:grpSpPr>
        <p:sp>
          <p:nvSpPr>
            <p:cNvPr id="27" name="线条">
              <a:extLst>
                <a:ext uri="{FF2B5EF4-FFF2-40B4-BE49-F238E27FC236}">
                  <a16:creationId xmlns:a16="http://schemas.microsoft.com/office/drawing/2014/main" id="{2CABCAA2-C94F-9F41-9F60-45D04AF135AF}"/>
                </a:ext>
              </a:extLst>
            </p:cNvPr>
            <p:cNvSpPr/>
            <p:nvPr/>
          </p:nvSpPr>
          <p:spPr>
            <a:xfrm>
              <a:off x="2053827" y="1589484"/>
              <a:ext cx="112252" cy="239145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5718" tIns="35718" rIns="35718" bIns="35718" numCol="1" anchor="ctr">
              <a:noAutofit/>
            </a:bodyPr>
            <a:lstStyle/>
            <a:p>
              <a:pPr defTabSz="321468">
                <a:defRPr sz="8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28" name="线条">
              <a:extLst>
                <a:ext uri="{FF2B5EF4-FFF2-40B4-BE49-F238E27FC236}">
                  <a16:creationId xmlns:a16="http://schemas.microsoft.com/office/drawing/2014/main" id="{2B3DA0DD-F7C1-D042-83C7-85EBFE50260C}"/>
                </a:ext>
              </a:extLst>
            </p:cNvPr>
            <p:cNvSpPr/>
            <p:nvPr/>
          </p:nvSpPr>
          <p:spPr>
            <a:xfrm>
              <a:off x="2820204" y="2902148"/>
              <a:ext cx="538364" cy="274864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5718" tIns="35718" rIns="35718" bIns="35718" numCol="1" anchor="ctr">
              <a:noAutofit/>
            </a:bodyPr>
            <a:lstStyle/>
            <a:p>
              <a:pPr defTabSz="321468">
                <a:defRPr sz="8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29" name="线条">
              <a:extLst>
                <a:ext uri="{FF2B5EF4-FFF2-40B4-BE49-F238E27FC236}">
                  <a16:creationId xmlns:a16="http://schemas.microsoft.com/office/drawing/2014/main" id="{91ADE6FA-A859-7040-8562-BCC354422143}"/>
                </a:ext>
              </a:extLst>
            </p:cNvPr>
            <p:cNvSpPr/>
            <p:nvPr/>
          </p:nvSpPr>
          <p:spPr>
            <a:xfrm flipH="1">
              <a:off x="1416783" y="4207311"/>
              <a:ext cx="30182" cy="282365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5718" tIns="35718" rIns="35718" bIns="35718" numCol="1" anchor="ctr">
              <a:noAutofit/>
            </a:bodyPr>
            <a:lstStyle/>
            <a:p>
              <a:pPr defTabSz="321468">
                <a:defRPr sz="8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</p:grpSp>
      <p:sp>
        <p:nvSpPr>
          <p:cNvPr id="30" name="线条">
            <a:extLst>
              <a:ext uri="{FF2B5EF4-FFF2-40B4-BE49-F238E27FC236}">
                <a16:creationId xmlns:a16="http://schemas.microsoft.com/office/drawing/2014/main" id="{F4663B67-67A0-EC48-9127-30F67A979EE3}"/>
              </a:ext>
            </a:extLst>
          </p:cNvPr>
          <p:cNvSpPr/>
          <p:nvPr/>
        </p:nvSpPr>
        <p:spPr>
          <a:xfrm flipH="1">
            <a:off x="2075571" y="4756215"/>
            <a:ext cx="206290" cy="301655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35718" tIns="35718" rIns="35718" bIns="35718" anchor="ctr"/>
          <a:lstStyle/>
          <a:p>
            <a:pPr defTabSz="321468">
              <a:defRPr sz="8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29EAACD4-8C0C-0845-9B87-031E14408558}"/>
              </a:ext>
            </a:extLst>
          </p:cNvPr>
          <p:cNvGrpSpPr/>
          <p:nvPr/>
        </p:nvGrpSpPr>
        <p:grpSpPr>
          <a:xfrm>
            <a:off x="2567503" y="3452482"/>
            <a:ext cx="1490616" cy="1605388"/>
            <a:chOff x="2516701" y="2902148"/>
            <a:chExt cx="1490616" cy="1605388"/>
          </a:xfrm>
        </p:grpSpPr>
        <p:sp>
          <p:nvSpPr>
            <p:cNvPr id="32" name="线条">
              <a:extLst>
                <a:ext uri="{FF2B5EF4-FFF2-40B4-BE49-F238E27FC236}">
                  <a16:creationId xmlns:a16="http://schemas.microsoft.com/office/drawing/2014/main" id="{64B968A7-91E4-B447-95D3-D4B86C68A035}"/>
                </a:ext>
              </a:extLst>
            </p:cNvPr>
            <p:cNvSpPr/>
            <p:nvPr/>
          </p:nvSpPr>
          <p:spPr>
            <a:xfrm>
              <a:off x="3859323" y="2902148"/>
              <a:ext cx="147994" cy="26789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5718" tIns="35718" rIns="35718" bIns="35718" numCol="1" anchor="ctr">
              <a:noAutofit/>
            </a:bodyPr>
            <a:lstStyle/>
            <a:p>
              <a:pPr defTabSz="321468">
                <a:defRPr sz="8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33" name="线条">
              <a:extLst>
                <a:ext uri="{FF2B5EF4-FFF2-40B4-BE49-F238E27FC236}">
                  <a16:creationId xmlns:a16="http://schemas.microsoft.com/office/drawing/2014/main" id="{211B459A-4014-3F44-AD56-AD787DB51D55}"/>
                </a:ext>
              </a:extLst>
            </p:cNvPr>
            <p:cNvSpPr/>
            <p:nvPr/>
          </p:nvSpPr>
          <p:spPr>
            <a:xfrm flipH="1">
              <a:off x="2516701" y="4205881"/>
              <a:ext cx="181997" cy="301655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5718" tIns="35718" rIns="35718" bIns="35718" numCol="1" anchor="ctr">
              <a:noAutofit/>
            </a:bodyPr>
            <a:lstStyle/>
            <a:p>
              <a:pPr defTabSz="321468">
                <a:defRPr sz="8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</p:grpSp>
      <p:sp>
        <p:nvSpPr>
          <p:cNvPr id="34" name="线条">
            <a:extLst>
              <a:ext uri="{FF2B5EF4-FFF2-40B4-BE49-F238E27FC236}">
                <a16:creationId xmlns:a16="http://schemas.microsoft.com/office/drawing/2014/main" id="{2184EF6C-4D98-2D46-867C-098826B1DBB0}"/>
              </a:ext>
            </a:extLst>
          </p:cNvPr>
          <p:cNvSpPr/>
          <p:nvPr/>
        </p:nvSpPr>
        <p:spPr>
          <a:xfrm>
            <a:off x="3499337" y="4756216"/>
            <a:ext cx="81843" cy="276820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35718" tIns="35718" rIns="35718" bIns="35718" anchor="ctr"/>
          <a:lstStyle/>
          <a:p>
            <a:pPr defTabSz="321468">
              <a:defRPr sz="8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D060B068-2E90-B34B-AE7C-B1F130F5A8C8}"/>
              </a:ext>
            </a:extLst>
          </p:cNvPr>
          <p:cNvGrpSpPr/>
          <p:nvPr/>
        </p:nvGrpSpPr>
        <p:grpSpPr>
          <a:xfrm>
            <a:off x="2749501" y="2130888"/>
            <a:ext cx="2652529" cy="2909122"/>
            <a:chOff x="2698699" y="1580554"/>
            <a:chExt cx="2652529" cy="2909122"/>
          </a:xfrm>
        </p:grpSpPr>
        <p:sp>
          <p:nvSpPr>
            <p:cNvPr id="36" name="线条">
              <a:extLst>
                <a:ext uri="{FF2B5EF4-FFF2-40B4-BE49-F238E27FC236}">
                  <a16:creationId xmlns:a16="http://schemas.microsoft.com/office/drawing/2014/main" id="{0FA8ECB0-1025-A840-9E38-ED137645F460}"/>
                </a:ext>
              </a:extLst>
            </p:cNvPr>
            <p:cNvSpPr/>
            <p:nvPr/>
          </p:nvSpPr>
          <p:spPr>
            <a:xfrm flipH="1">
              <a:off x="2698699" y="1580554"/>
              <a:ext cx="54761" cy="28978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5718" tIns="35718" rIns="35718" bIns="35718" numCol="1" anchor="ctr">
              <a:noAutofit/>
            </a:bodyPr>
            <a:lstStyle/>
            <a:p>
              <a:pPr defTabSz="321468">
                <a:defRPr sz="8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37" name="线条">
              <a:extLst>
                <a:ext uri="{FF2B5EF4-FFF2-40B4-BE49-F238E27FC236}">
                  <a16:creationId xmlns:a16="http://schemas.microsoft.com/office/drawing/2014/main" id="{EF2DEAD7-6B60-3944-BFBD-045B0E2E8BA1}"/>
                </a:ext>
              </a:extLst>
            </p:cNvPr>
            <p:cNvSpPr/>
            <p:nvPr/>
          </p:nvSpPr>
          <p:spPr>
            <a:xfrm flipH="1">
              <a:off x="5216056" y="2928937"/>
              <a:ext cx="135172" cy="28978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5718" tIns="35718" rIns="35718" bIns="35718" numCol="1" anchor="ctr">
              <a:noAutofit/>
            </a:bodyPr>
            <a:lstStyle/>
            <a:p>
              <a:pPr defTabSz="321468">
                <a:defRPr sz="8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38" name="线条">
              <a:extLst>
                <a:ext uri="{FF2B5EF4-FFF2-40B4-BE49-F238E27FC236}">
                  <a16:creationId xmlns:a16="http://schemas.microsoft.com/office/drawing/2014/main" id="{F3D43FAD-FDC3-C64A-B1C7-EF6889ADEC16}"/>
                </a:ext>
              </a:extLst>
            </p:cNvPr>
            <p:cNvSpPr/>
            <p:nvPr/>
          </p:nvSpPr>
          <p:spPr>
            <a:xfrm>
              <a:off x="3906889" y="4205881"/>
              <a:ext cx="100428" cy="283795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5718" tIns="35718" rIns="35718" bIns="35718" numCol="1" anchor="ctr">
              <a:noAutofit/>
            </a:bodyPr>
            <a:lstStyle/>
            <a:p>
              <a:pPr defTabSz="321468">
                <a:defRPr sz="8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</p:grpSp>
      <p:grpSp>
        <p:nvGrpSpPr>
          <p:cNvPr id="39" name="成组">
            <a:extLst>
              <a:ext uri="{FF2B5EF4-FFF2-40B4-BE49-F238E27FC236}">
                <a16:creationId xmlns:a16="http://schemas.microsoft.com/office/drawing/2014/main" id="{074F7534-F758-7D40-8309-D4C34FF84F3C}"/>
              </a:ext>
            </a:extLst>
          </p:cNvPr>
          <p:cNvGrpSpPr/>
          <p:nvPr/>
        </p:nvGrpSpPr>
        <p:grpSpPr>
          <a:xfrm>
            <a:off x="372270" y="6082071"/>
            <a:ext cx="5929315" cy="640633"/>
            <a:chOff x="0" y="13191"/>
            <a:chExt cx="5929315" cy="640631"/>
          </a:xfrm>
        </p:grpSpPr>
        <p:sp>
          <p:nvSpPr>
            <p:cNvPr id="40" name="Garcia and his associates are not enemies .">
              <a:extLst>
                <a:ext uri="{FF2B5EF4-FFF2-40B4-BE49-F238E27FC236}">
                  <a16:creationId xmlns:a16="http://schemas.microsoft.com/office/drawing/2014/main" id="{16115419-F3D8-6A46-BD55-98E961FB40C5}"/>
                </a:ext>
              </a:extLst>
            </p:cNvPr>
            <p:cNvSpPr txBox="1"/>
            <p:nvPr/>
          </p:nvSpPr>
          <p:spPr>
            <a:xfrm>
              <a:off x="0" y="212358"/>
              <a:ext cx="5929315" cy="4414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5718" tIns="35718" rIns="35718" bIns="35718" numCol="1" anchor="ctr">
              <a:spAutoFit/>
            </a:bodyPr>
            <a:lstStyle>
              <a:lvl1pPr defTabSz="410765">
                <a:defRPr sz="24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lang="zh-CN" altLang="en-US" dirty="0">
                  <a:latin typeface="KaiTi" panose="02010609060101010101" pitchFamily="49" charset="-122"/>
                  <a:ea typeface="KaiTi" panose="02010609060101010101" pitchFamily="49" charset="-122"/>
                  <a:cs typeface="Times New Roman" panose="02020603050405020304" pitchFamily="18" charset="0"/>
                </a:rPr>
                <a:t>加西亚 和 他的 朋友 不 是 敌人 。</a:t>
              </a:r>
              <a:endParaRPr dirty="0"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1" name="线条">
              <a:extLst>
                <a:ext uri="{FF2B5EF4-FFF2-40B4-BE49-F238E27FC236}">
                  <a16:creationId xmlns:a16="http://schemas.microsoft.com/office/drawing/2014/main" id="{BE891044-CAD3-9E4E-84A4-3D9275509593}"/>
                </a:ext>
              </a:extLst>
            </p:cNvPr>
            <p:cNvSpPr/>
            <p:nvPr/>
          </p:nvSpPr>
          <p:spPr>
            <a:xfrm flipH="1">
              <a:off x="439434" y="21265"/>
              <a:ext cx="26226" cy="264485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5718" tIns="35718" rIns="35718" bIns="35718" numCol="1" anchor="ctr">
              <a:noAutofit/>
            </a:bodyPr>
            <a:lstStyle/>
            <a:p>
              <a:pPr defTabSz="321468">
                <a:defRPr sz="8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42" name="线条">
              <a:extLst>
                <a:ext uri="{FF2B5EF4-FFF2-40B4-BE49-F238E27FC236}">
                  <a16:creationId xmlns:a16="http://schemas.microsoft.com/office/drawing/2014/main" id="{54DDF1A0-ED6B-524B-9AE2-279591E23D7A}"/>
                </a:ext>
              </a:extLst>
            </p:cNvPr>
            <p:cNvSpPr/>
            <p:nvPr/>
          </p:nvSpPr>
          <p:spPr>
            <a:xfrm>
              <a:off x="1027268" y="44649"/>
              <a:ext cx="222929" cy="24110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5718" tIns="35718" rIns="35718" bIns="35718" numCol="1" anchor="ctr">
              <a:noAutofit/>
            </a:bodyPr>
            <a:lstStyle/>
            <a:p>
              <a:pPr defTabSz="321468">
                <a:defRPr sz="8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43" name="线条">
              <a:extLst>
                <a:ext uri="{FF2B5EF4-FFF2-40B4-BE49-F238E27FC236}">
                  <a16:creationId xmlns:a16="http://schemas.microsoft.com/office/drawing/2014/main" id="{7A653118-DE16-0F46-B304-84BF3D561775}"/>
                </a:ext>
              </a:extLst>
            </p:cNvPr>
            <p:cNvSpPr/>
            <p:nvPr/>
          </p:nvSpPr>
          <p:spPr>
            <a:xfrm>
              <a:off x="1419861" y="32069"/>
              <a:ext cx="424750" cy="25368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5718" tIns="35718" rIns="35718" bIns="35718" numCol="1" anchor="ctr">
              <a:noAutofit/>
            </a:bodyPr>
            <a:lstStyle/>
            <a:p>
              <a:pPr defTabSz="321468">
                <a:defRPr sz="800">
                  <a:latin typeface="+mj-lt"/>
                  <a:ea typeface="+mj-ea"/>
                  <a:cs typeface="+mj-cs"/>
                  <a:sym typeface="Helvetica"/>
                </a:defRPr>
              </a:pPr>
              <a:endParaRPr dirty="0"/>
            </a:p>
          </p:txBody>
        </p:sp>
        <p:sp>
          <p:nvSpPr>
            <p:cNvPr id="44" name="线条">
              <a:extLst>
                <a:ext uri="{FF2B5EF4-FFF2-40B4-BE49-F238E27FC236}">
                  <a16:creationId xmlns:a16="http://schemas.microsoft.com/office/drawing/2014/main" id="{39FBE862-C126-984F-8B75-EFF44457539E}"/>
                </a:ext>
              </a:extLst>
            </p:cNvPr>
            <p:cNvSpPr/>
            <p:nvPr/>
          </p:nvSpPr>
          <p:spPr>
            <a:xfrm>
              <a:off x="2014275" y="21265"/>
              <a:ext cx="584877" cy="264484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5718" tIns="35718" rIns="35718" bIns="35718" numCol="1" anchor="ctr">
              <a:noAutofit/>
            </a:bodyPr>
            <a:lstStyle/>
            <a:p>
              <a:pPr defTabSz="321468">
                <a:defRPr sz="8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45" name="线条">
              <a:extLst>
                <a:ext uri="{FF2B5EF4-FFF2-40B4-BE49-F238E27FC236}">
                  <a16:creationId xmlns:a16="http://schemas.microsoft.com/office/drawing/2014/main" id="{D1B1BC94-0024-EF49-9E6A-23E83D15147D}"/>
                </a:ext>
              </a:extLst>
            </p:cNvPr>
            <p:cNvSpPr/>
            <p:nvPr/>
          </p:nvSpPr>
          <p:spPr>
            <a:xfrm>
              <a:off x="3037715" y="13191"/>
              <a:ext cx="171195" cy="27255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5718" tIns="35718" rIns="35718" bIns="35718" numCol="1" anchor="ctr">
              <a:noAutofit/>
            </a:bodyPr>
            <a:lstStyle/>
            <a:p>
              <a:pPr defTabSz="321468">
                <a:defRPr sz="8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46" name="线条">
              <a:extLst>
                <a:ext uri="{FF2B5EF4-FFF2-40B4-BE49-F238E27FC236}">
                  <a16:creationId xmlns:a16="http://schemas.microsoft.com/office/drawing/2014/main" id="{77A8CDD7-C2D1-7346-B4A7-C5FE5B9F4B90}"/>
                </a:ext>
              </a:extLst>
            </p:cNvPr>
            <p:cNvSpPr/>
            <p:nvPr/>
          </p:nvSpPr>
          <p:spPr>
            <a:xfrm>
              <a:off x="3537855" y="21265"/>
              <a:ext cx="147994" cy="264484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5718" tIns="35718" rIns="35718" bIns="35718" numCol="1" anchor="ctr">
              <a:noAutofit/>
            </a:bodyPr>
            <a:lstStyle/>
            <a:p>
              <a:pPr defTabSz="321468">
                <a:defRPr sz="8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47" name="线条">
              <a:extLst>
                <a:ext uri="{FF2B5EF4-FFF2-40B4-BE49-F238E27FC236}">
                  <a16:creationId xmlns:a16="http://schemas.microsoft.com/office/drawing/2014/main" id="{C1042C14-CC88-9B49-A771-46524710885F}"/>
                </a:ext>
              </a:extLst>
            </p:cNvPr>
            <p:cNvSpPr/>
            <p:nvPr/>
          </p:nvSpPr>
          <p:spPr>
            <a:xfrm flipH="1">
              <a:off x="4273683" y="32070"/>
              <a:ext cx="59297" cy="253679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5718" tIns="35718" rIns="35718" bIns="35718" numCol="1" anchor="ctr">
              <a:noAutofit/>
            </a:bodyPr>
            <a:lstStyle/>
            <a:p>
              <a:pPr defTabSz="321468">
                <a:defRPr sz="8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48" name="线条">
              <a:extLst>
                <a:ext uri="{FF2B5EF4-FFF2-40B4-BE49-F238E27FC236}">
                  <a16:creationId xmlns:a16="http://schemas.microsoft.com/office/drawing/2014/main" id="{4E4684D5-E94B-5E47-B4A0-BE5360F7883E}"/>
                </a:ext>
              </a:extLst>
            </p:cNvPr>
            <p:cNvSpPr/>
            <p:nvPr/>
          </p:nvSpPr>
          <p:spPr>
            <a:xfrm flipH="1">
              <a:off x="4894588" y="13191"/>
              <a:ext cx="113282" cy="27255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5718" tIns="35718" rIns="35718" bIns="35718" numCol="1" anchor="ctr">
              <a:noAutofit/>
            </a:bodyPr>
            <a:lstStyle/>
            <a:p>
              <a:pPr defTabSz="321468">
                <a:defRPr sz="8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</p:grpSp>
      <p:graphicFrame>
        <p:nvGraphicFramePr>
          <p:cNvPr id="49" name="表格">
            <a:extLst>
              <a:ext uri="{FF2B5EF4-FFF2-40B4-BE49-F238E27FC236}">
                <a16:creationId xmlns:a16="http://schemas.microsoft.com/office/drawing/2014/main" id="{150A4F07-A2DE-1948-B5EF-625D93CFB2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7472223"/>
              </p:ext>
            </p:extLst>
          </p:nvPr>
        </p:nvGraphicFramePr>
        <p:xfrm>
          <a:off x="6354461" y="1649308"/>
          <a:ext cx="2562928" cy="5103047"/>
        </p:xfrm>
        <a:graphic>
          <a:graphicData uri="http://schemas.openxmlformats.org/drawingml/2006/table">
            <a:tbl>
              <a:tblPr firstRow="1"/>
              <a:tblGrid>
                <a:gridCol w="12814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14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4197">
                <a:tc>
                  <a:txBody>
                    <a:bodyPr/>
                    <a:lstStyle/>
                    <a:p>
                      <a:pPr algn="ctr">
                        <a:tabLst>
                          <a:tab pos="635000" algn="l"/>
                        </a:tabLst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2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latin typeface="SimHei" charset="-122"/>
                          <a:ea typeface="SimHei" charset="-122"/>
                          <a:cs typeface="SimHei" charset="-122"/>
                          <a:sym typeface="Gill Sans"/>
                        </a:rPr>
                        <a:t>西班牙语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35000" algn="l"/>
                        </a:tabLst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zh-CN" altLang="en-US" sz="22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latin typeface="SimHei" charset="-122"/>
                          <a:ea typeface="SimHei" charset="-122"/>
                          <a:cs typeface="SimHei" charset="-122"/>
                          <a:sym typeface="Gill Sans"/>
                        </a:rPr>
                        <a:t>汉</a:t>
                      </a:r>
                      <a:r>
                        <a:rPr sz="2200" dirty="0" err="1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latin typeface="SimHei" charset="-122"/>
                          <a:ea typeface="SimHei" charset="-122"/>
                          <a:cs typeface="SimHei" charset="-122"/>
                          <a:sym typeface="Gill Sans"/>
                        </a:rPr>
                        <a:t>语</a:t>
                      </a:r>
                      <a:endParaRPr sz="2200" dirty="0">
                        <a:solidFill>
                          <a:srgbClr val="FFFFFF"/>
                        </a:solidFill>
                        <a:effectLst>
                          <a:outerShdw blurRad="25400" dist="25400" dir="5400000" rotWithShape="0">
                            <a:srgbClr val="000000">
                              <a:alpha val="60000"/>
                            </a:srgbClr>
                          </a:outerShdw>
                        </a:effectLst>
                        <a:latin typeface="SimHei" charset="-122"/>
                        <a:ea typeface="SimHei" charset="-122"/>
                        <a:cs typeface="SimHei" charset="-122"/>
                        <a:sym typeface="Gill Sans"/>
                      </a:endParaRP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4197">
                <a:tc>
                  <a:txBody>
                    <a:bodyPr/>
                    <a:lstStyle/>
                    <a:p>
                      <a:pPr algn="ctr">
                        <a:tabLst>
                          <a:tab pos="635000" algn="l"/>
                        </a:tabLst>
                        <a:defRPr sz="1800"/>
                      </a:pPr>
                      <a:r>
                        <a:rPr sz="2000" dirty="0">
                          <a:latin typeface="Times New Roman" panose="02020603050405020304" pitchFamily="18" charset="0"/>
                          <a:ea typeface="Gill Sans"/>
                          <a:cs typeface="Times New Roman" panose="02020603050405020304" pitchFamily="18" charset="0"/>
                          <a:sym typeface="Gill Sans"/>
                        </a:rPr>
                        <a:t>Garcia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35000" algn="l"/>
                        </a:tabLst>
                        <a:defRPr sz="1800"/>
                      </a:pPr>
                      <a:r>
                        <a:rPr lang="zh-CN" altLang="en-US" sz="2000" dirty="0">
                          <a:latin typeface="KaiTi" panose="02010609060101010101" pitchFamily="49" charset="-122"/>
                          <a:ea typeface="KaiTi" panose="02010609060101010101" pitchFamily="49" charset="-122"/>
                          <a:cs typeface="Times New Roman" panose="02020603050405020304" pitchFamily="18" charset="0"/>
                          <a:sym typeface="Gill Sans"/>
                        </a:rPr>
                        <a:t>加西亚</a:t>
                      </a:r>
                      <a:endParaRPr sz="2000" dirty="0"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  <a:sym typeface="Gill Sans"/>
                      </a:endParaRP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4197">
                <a:tc>
                  <a:txBody>
                    <a:bodyPr/>
                    <a:lstStyle/>
                    <a:p>
                      <a:pPr algn="ctr">
                        <a:tabLst>
                          <a:tab pos="635000" algn="l"/>
                        </a:tabLst>
                        <a:defRPr sz="1800"/>
                      </a:pPr>
                      <a:r>
                        <a:rPr sz="2000" dirty="0">
                          <a:latin typeface="Times New Roman" panose="02020603050405020304" pitchFamily="18" charset="0"/>
                          <a:ea typeface="Gill Sans"/>
                          <a:cs typeface="Times New Roman" panose="02020603050405020304" pitchFamily="18" charset="0"/>
                          <a:sym typeface="Gill Sans"/>
                        </a:rPr>
                        <a:t>y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35000" algn="l"/>
                        </a:tabLst>
                        <a:defRPr sz="1800"/>
                      </a:pPr>
                      <a:r>
                        <a:rPr lang="zh-CN" altLang="en-US" sz="2000" dirty="0">
                          <a:latin typeface="KaiTi" panose="02010609060101010101" pitchFamily="49" charset="-122"/>
                          <a:ea typeface="KaiTi" panose="02010609060101010101" pitchFamily="49" charset="-122"/>
                          <a:cs typeface="Times New Roman" panose="02020603050405020304" pitchFamily="18" charset="0"/>
                          <a:sym typeface="Gill Sans"/>
                        </a:rPr>
                        <a:t>与</a:t>
                      </a:r>
                      <a:endParaRPr sz="2000" dirty="0"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  <a:sym typeface="Gill Sans"/>
                      </a:endParaRP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4197">
                <a:tc>
                  <a:txBody>
                    <a:bodyPr/>
                    <a:lstStyle/>
                    <a:p>
                      <a:pPr algn="ctr">
                        <a:tabLst>
                          <a:tab pos="635000" algn="l"/>
                        </a:tabLst>
                        <a:defRPr sz="1800"/>
                      </a:pPr>
                      <a:r>
                        <a:rPr sz="2000" dirty="0" err="1">
                          <a:latin typeface="Times New Roman" panose="02020603050405020304" pitchFamily="18" charset="0"/>
                          <a:ea typeface="Gill Sans"/>
                          <a:cs typeface="Times New Roman" panose="02020603050405020304" pitchFamily="18" charset="0"/>
                          <a:sym typeface="Gill Sans"/>
                        </a:rPr>
                        <a:t>asociados</a:t>
                      </a:r>
                      <a:endParaRPr sz="2000" dirty="0">
                        <a:latin typeface="Times New Roman" panose="02020603050405020304" pitchFamily="18" charset="0"/>
                        <a:ea typeface="Gill Sans"/>
                        <a:cs typeface="Times New Roman" panose="02020603050405020304" pitchFamily="18" charset="0"/>
                        <a:sym typeface="Gill Sans"/>
                      </a:endParaRP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35000" algn="l"/>
                        </a:tabLst>
                        <a:defRPr sz="1800"/>
                      </a:pPr>
                      <a:r>
                        <a:rPr lang="zh-CN" altLang="en-US" sz="2000" dirty="0">
                          <a:latin typeface="KaiTi" panose="02010609060101010101" pitchFamily="49" charset="-122"/>
                          <a:ea typeface="KaiTi" panose="02010609060101010101" pitchFamily="49" charset="-122"/>
                          <a:cs typeface="Times New Roman" panose="02020603050405020304" pitchFamily="18" charset="0"/>
                          <a:sym typeface="Gill Sans"/>
                        </a:rPr>
                        <a:t>朋友</a:t>
                      </a:r>
                      <a:endParaRPr sz="2000" dirty="0"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  <a:sym typeface="Gill Sans"/>
                      </a:endParaRP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4197">
                <a:tc>
                  <a:txBody>
                    <a:bodyPr/>
                    <a:lstStyle/>
                    <a:p>
                      <a:pPr algn="ctr">
                        <a:tabLst>
                          <a:tab pos="635000" algn="l"/>
                        </a:tabLst>
                        <a:defRPr sz="1800"/>
                      </a:pPr>
                      <a:r>
                        <a:rPr sz="2000" dirty="0">
                          <a:latin typeface="Times New Roman" panose="02020603050405020304" pitchFamily="18" charset="0"/>
                          <a:ea typeface="Gill Sans"/>
                          <a:cs typeface="Times New Roman" panose="02020603050405020304" pitchFamily="18" charset="0"/>
                          <a:sym typeface="Gill Sans"/>
                        </a:rPr>
                        <a:t>.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35000" algn="l"/>
                        </a:tabLst>
                        <a:defRPr sz="1800"/>
                      </a:pPr>
                      <a:r>
                        <a:rPr lang="zh-CN" altLang="en-US" sz="2000" dirty="0">
                          <a:latin typeface="KaiTi" panose="02010609060101010101" pitchFamily="49" charset="-122"/>
                          <a:ea typeface="KaiTi" panose="02010609060101010101" pitchFamily="49" charset="-122"/>
                          <a:cs typeface="Times New Roman" panose="02020603050405020304" pitchFamily="18" charset="0"/>
                          <a:sym typeface="Gill Sans"/>
                        </a:rPr>
                        <a:t>。</a:t>
                      </a:r>
                      <a:endParaRPr sz="2000" dirty="0"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  <a:sym typeface="Gill Sans"/>
                      </a:endParaRP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4197">
                <a:tc>
                  <a:txBody>
                    <a:bodyPr/>
                    <a:lstStyle/>
                    <a:p>
                      <a:pPr algn="ctr">
                        <a:tabLst>
                          <a:tab pos="635000" algn="l"/>
                        </a:tabLst>
                        <a:defRPr sz="1800"/>
                      </a:pPr>
                      <a:r>
                        <a:rPr sz="2000" dirty="0" err="1">
                          <a:latin typeface="Times New Roman" panose="02020603050405020304" pitchFamily="18" charset="0"/>
                          <a:ea typeface="Gill Sans"/>
                          <a:cs typeface="Times New Roman" panose="02020603050405020304" pitchFamily="18" charset="0"/>
                          <a:sym typeface="Gill Sans"/>
                        </a:rPr>
                        <a:t>los</a:t>
                      </a:r>
                      <a:endParaRPr sz="2000" dirty="0">
                        <a:latin typeface="Times New Roman" panose="02020603050405020304" pitchFamily="18" charset="0"/>
                        <a:ea typeface="Gill Sans"/>
                        <a:cs typeface="Times New Roman" panose="02020603050405020304" pitchFamily="18" charset="0"/>
                        <a:sym typeface="Gill Sans"/>
                      </a:endParaRP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35000" algn="l"/>
                        </a:tabLst>
                        <a:defRPr sz="1800"/>
                      </a:pPr>
                      <a:r>
                        <a:rPr lang="zh-CN" altLang="en-US" sz="2000" dirty="0">
                          <a:latin typeface="KaiTi" panose="02010609060101010101" pitchFamily="49" charset="-122"/>
                          <a:ea typeface="KaiTi" panose="02010609060101010101" pitchFamily="49" charset="-122"/>
                          <a:cs typeface="Times New Roman" panose="02020603050405020304" pitchFamily="18" charset="0"/>
                          <a:sym typeface="Gill Sans"/>
                        </a:rPr>
                        <a:t>这个</a:t>
                      </a:r>
                      <a:endParaRPr sz="2000" dirty="0"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  <a:sym typeface="Gill Sans"/>
                      </a:endParaRP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4197">
                <a:tc>
                  <a:txBody>
                    <a:bodyPr/>
                    <a:lstStyle/>
                    <a:p>
                      <a:pPr algn="ctr">
                        <a:tabLst>
                          <a:tab pos="635000" algn="l"/>
                        </a:tabLst>
                        <a:defRPr sz="1800"/>
                      </a:pPr>
                      <a:r>
                        <a:rPr sz="2000" dirty="0">
                          <a:latin typeface="Times New Roman" panose="02020603050405020304" pitchFamily="18" charset="0"/>
                          <a:ea typeface="Gill Sans"/>
                          <a:cs typeface="Times New Roman" panose="02020603050405020304" pitchFamily="18" charset="0"/>
                          <a:sym typeface="Gill Sans"/>
                        </a:rPr>
                        <a:t>clients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35000" algn="l"/>
                        </a:tabLst>
                        <a:defRPr sz="1800"/>
                      </a:pPr>
                      <a:r>
                        <a:rPr lang="zh-CN" altLang="en-US" sz="2000" dirty="0">
                          <a:latin typeface="KaiTi" panose="02010609060101010101" pitchFamily="49" charset="-122"/>
                          <a:ea typeface="KaiTi" panose="02010609060101010101" pitchFamily="49" charset="-122"/>
                          <a:cs typeface="Times New Roman" panose="02020603050405020304" pitchFamily="18" charset="0"/>
                          <a:sym typeface="Gill Sans"/>
                        </a:rPr>
                        <a:t>客户</a:t>
                      </a:r>
                      <a:endParaRPr sz="2000" dirty="0"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  <a:sym typeface="Gill Sans"/>
                      </a:endParaRP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4197">
                <a:tc>
                  <a:txBody>
                    <a:bodyPr/>
                    <a:lstStyle/>
                    <a:p>
                      <a:pPr algn="ctr">
                        <a:tabLst>
                          <a:tab pos="635000" algn="l"/>
                        </a:tabLst>
                        <a:defRPr sz="1800"/>
                      </a:pPr>
                      <a:r>
                        <a:rPr sz="2000" dirty="0">
                          <a:latin typeface="Times New Roman" panose="02020603050405020304" pitchFamily="18" charset="0"/>
                          <a:ea typeface="Gill Sans"/>
                          <a:cs typeface="Times New Roman" panose="02020603050405020304" pitchFamily="18" charset="0"/>
                          <a:sym typeface="Gill Sans"/>
                        </a:rPr>
                        <a:t>son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35000" algn="l"/>
                        </a:tabLst>
                        <a:defRPr sz="1800"/>
                      </a:pPr>
                      <a:r>
                        <a:rPr lang="zh-CN" altLang="en-US" sz="2000" dirty="0">
                          <a:latin typeface="KaiTi" panose="02010609060101010101" pitchFamily="49" charset="-122"/>
                          <a:ea typeface="KaiTi" panose="02010609060101010101" pitchFamily="49" charset="-122"/>
                          <a:cs typeface="Times New Roman" panose="02020603050405020304" pitchFamily="18" charset="0"/>
                          <a:sym typeface="Gill Sans"/>
                        </a:rPr>
                        <a:t>是</a:t>
                      </a:r>
                      <a:endParaRPr sz="2000" dirty="0"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  <a:sym typeface="Gill Sans"/>
                      </a:endParaRP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4197">
                <a:tc>
                  <a:txBody>
                    <a:bodyPr/>
                    <a:lstStyle/>
                    <a:p>
                      <a:pPr algn="ctr">
                        <a:tabLst>
                          <a:tab pos="635000" algn="l"/>
                        </a:tabLst>
                        <a:defRPr sz="1800"/>
                      </a:pPr>
                      <a:r>
                        <a:rPr sz="2000">
                          <a:latin typeface="Times New Roman" panose="02020603050405020304" pitchFamily="18" charset="0"/>
                          <a:ea typeface="Gill Sans"/>
                          <a:cs typeface="Times New Roman" panose="02020603050405020304" pitchFamily="18" charset="0"/>
                          <a:sym typeface="Gill Sans"/>
                        </a:rPr>
                        <a:t>enemigos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35000" algn="l"/>
                        </a:tabLst>
                        <a:defRPr sz="1800"/>
                      </a:pPr>
                      <a:r>
                        <a:rPr lang="zh-CN" altLang="en-US" sz="2000" dirty="0">
                          <a:latin typeface="KaiTi" panose="02010609060101010101" pitchFamily="49" charset="-122"/>
                          <a:ea typeface="KaiTi" panose="02010609060101010101" pitchFamily="49" charset="-122"/>
                          <a:cs typeface="Times New Roman" panose="02020603050405020304" pitchFamily="18" charset="0"/>
                          <a:sym typeface="Gill Sans"/>
                        </a:rPr>
                        <a:t>敌人</a:t>
                      </a:r>
                      <a:endParaRPr sz="2000" dirty="0"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  <a:sym typeface="Gill Sans"/>
                      </a:endParaRP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4197">
                <a:tc>
                  <a:txBody>
                    <a:bodyPr/>
                    <a:lstStyle/>
                    <a:p>
                      <a:pPr algn="ctr">
                        <a:tabLst>
                          <a:tab pos="635000" algn="l"/>
                        </a:tabLst>
                        <a:defRPr sz="1800"/>
                      </a:pPr>
                      <a:r>
                        <a:rPr sz="2000">
                          <a:latin typeface="Times New Roman" panose="02020603050405020304" pitchFamily="18" charset="0"/>
                          <a:ea typeface="Gill Sans"/>
                          <a:cs typeface="Times New Roman" panose="02020603050405020304" pitchFamily="18" charset="0"/>
                          <a:sym typeface="Gill Sans"/>
                        </a:rPr>
                        <a:t>sus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35000" algn="l"/>
                        </a:tabLst>
                        <a:defRPr sz="1800"/>
                      </a:pPr>
                      <a:r>
                        <a:rPr lang="zh-CN" altLang="en-US" sz="2000" dirty="0">
                          <a:latin typeface="KaiTi" panose="02010609060101010101" pitchFamily="49" charset="-122"/>
                          <a:ea typeface="KaiTi" panose="02010609060101010101" pitchFamily="49" charset="-122"/>
                          <a:cs typeface="Times New Roman" panose="02020603050405020304" pitchFamily="18" charset="0"/>
                          <a:sym typeface="Gill Sans"/>
                        </a:rPr>
                        <a:t>他的</a:t>
                      </a:r>
                      <a:endParaRPr sz="2000" dirty="0"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  <a:sym typeface="Gill Sans"/>
                      </a:endParaRP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4197">
                <a:tc>
                  <a:txBody>
                    <a:bodyPr/>
                    <a:lstStyle/>
                    <a:p>
                      <a:pPr algn="ctr">
                        <a:tabLst>
                          <a:tab pos="635000" algn="l"/>
                        </a:tabLst>
                        <a:defRPr sz="1800"/>
                      </a:pPr>
                      <a:r>
                        <a:rPr sz="2000" dirty="0">
                          <a:latin typeface="Times New Roman" panose="02020603050405020304" pitchFamily="18" charset="0"/>
                          <a:ea typeface="Gill Sans"/>
                          <a:cs typeface="Times New Roman" panose="02020603050405020304" pitchFamily="18" charset="0"/>
                          <a:sym typeface="Gill Sans"/>
                        </a:rPr>
                        <a:t>no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35000" algn="l"/>
                        </a:tabLst>
                        <a:defRPr sz="1800"/>
                      </a:pPr>
                      <a:r>
                        <a:rPr lang="zh-CN" altLang="en-US" sz="2000" dirty="0">
                          <a:latin typeface="KaiTi" panose="02010609060101010101" pitchFamily="49" charset="-122"/>
                          <a:ea typeface="KaiTi" panose="02010609060101010101" pitchFamily="49" charset="-122"/>
                          <a:cs typeface="Times New Roman" panose="02020603050405020304" pitchFamily="18" charset="0"/>
                          <a:sym typeface="Gill Sans"/>
                        </a:rPr>
                        <a:t>不</a:t>
                      </a:r>
                      <a:endParaRPr sz="2000" dirty="0"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  <a:sym typeface="Gill Sans"/>
                      </a:endParaRP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24197">
                <a:tc>
                  <a:txBody>
                    <a:bodyPr/>
                    <a:lstStyle/>
                    <a:p>
                      <a:pPr algn="ctr">
                        <a:tabLst>
                          <a:tab pos="635000" algn="l"/>
                        </a:tabLst>
                        <a:defRPr sz="1800"/>
                      </a:pPr>
                      <a:r>
                        <a:rPr sz="2000">
                          <a:latin typeface="Times New Roman" panose="02020603050405020304" pitchFamily="18" charset="0"/>
                          <a:ea typeface="Gill Sans"/>
                          <a:cs typeface="Times New Roman" panose="02020603050405020304" pitchFamily="18" charset="0"/>
                          <a:sym typeface="Gill Sans"/>
                        </a:rPr>
                        <a:t>fuertes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35000" algn="l"/>
                        </a:tabLst>
                        <a:defRPr sz="1800"/>
                      </a:pPr>
                      <a:r>
                        <a:rPr lang="zh-CN" altLang="en-US" sz="2000" dirty="0">
                          <a:latin typeface="KaiTi" panose="02010609060101010101" pitchFamily="49" charset="-122"/>
                          <a:ea typeface="KaiTi" panose="02010609060101010101" pitchFamily="49" charset="-122"/>
                          <a:cs typeface="Times New Roman" panose="02020603050405020304" pitchFamily="18" charset="0"/>
                          <a:sym typeface="Gill Sans"/>
                        </a:rPr>
                        <a:t>强壮</a:t>
                      </a:r>
                      <a:endParaRPr sz="2000" dirty="0"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 panose="02020603050405020304" pitchFamily="18" charset="0"/>
                        <a:sym typeface="Gill Sans"/>
                      </a:endParaRP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50" name="灯片编号占位符 49">
            <a:extLst>
              <a:ext uri="{FF2B5EF4-FFF2-40B4-BE49-F238E27FC236}">
                <a16:creationId xmlns:a16="http://schemas.microsoft.com/office/drawing/2014/main" id="{33E52ACF-0DA2-8941-9842-F1B294F9B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B766A-4963-7A49-A18C-ACF97C694D53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03267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4" grpId="0" animBg="1"/>
      <p:bldP spid="25" grpId="0" animBg="1"/>
      <p:bldP spid="30" grpId="0" animBg="1"/>
      <p:bldP spid="3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97FF43-2A6F-D341-9143-AA3EF2301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994"/>
            <a:ext cx="9144000" cy="1014940"/>
          </a:xfrm>
          <a:solidFill>
            <a:srgbClr val="7030A0"/>
          </a:solidFill>
        </p:spPr>
        <p:txBody>
          <a:bodyPr/>
          <a:lstStyle/>
          <a:p>
            <a:pPr algn="ctr"/>
            <a:r>
              <a:rPr kumimoji="1" lang="zh-CN" altLang="en-US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神经机器翻译</a:t>
            </a:r>
          </a:p>
        </p:txBody>
      </p:sp>
      <p:sp>
        <p:nvSpPr>
          <p:cNvPr id="25" name="内容占位符 2">
            <a:extLst>
              <a:ext uri="{FF2B5EF4-FFF2-40B4-BE49-F238E27FC236}">
                <a16:creationId xmlns:a16="http://schemas.microsoft.com/office/drawing/2014/main" id="{E6EC3F07-60AB-4449-B832-E732722720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824" y="1261532"/>
            <a:ext cx="8813309" cy="4880999"/>
          </a:xfrm>
        </p:spPr>
        <p:txBody>
          <a:bodyPr/>
          <a:lstStyle/>
          <a:p>
            <a:r>
              <a:rPr kumimoji="1" lang="zh-CN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利用神经网络直接实现自然语言之间的映射</a:t>
            </a:r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5822AD46-C8D8-6C45-9BF6-3002695CDF00}"/>
              </a:ext>
            </a:extLst>
          </p:cNvPr>
          <p:cNvGrpSpPr/>
          <p:nvPr/>
        </p:nvGrpSpPr>
        <p:grpSpPr>
          <a:xfrm>
            <a:off x="697832" y="3184701"/>
            <a:ext cx="7807054" cy="1053816"/>
            <a:chOff x="697832" y="3184701"/>
            <a:chExt cx="7807054" cy="1053816"/>
          </a:xfrm>
        </p:grpSpPr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832EB0CE-6D1B-B447-9D5B-DA4DD722129C}"/>
                </a:ext>
              </a:extLst>
            </p:cNvPr>
            <p:cNvSpPr/>
            <p:nvPr/>
          </p:nvSpPr>
          <p:spPr>
            <a:xfrm>
              <a:off x="2856173" y="3184701"/>
              <a:ext cx="661736" cy="105381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58F2B4D0-A77A-3347-8EAE-A60F27A3E212}"/>
                </a:ext>
              </a:extLst>
            </p:cNvPr>
            <p:cNvSpPr/>
            <p:nvPr/>
          </p:nvSpPr>
          <p:spPr>
            <a:xfrm>
              <a:off x="4107141" y="3184701"/>
              <a:ext cx="661736" cy="105381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CF3919CA-89DB-0445-BECB-9F335CD4BABE}"/>
                </a:ext>
              </a:extLst>
            </p:cNvPr>
            <p:cNvSpPr/>
            <p:nvPr/>
          </p:nvSpPr>
          <p:spPr>
            <a:xfrm>
              <a:off x="5329646" y="3184701"/>
              <a:ext cx="661736" cy="105381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8114EF3B-F3A5-BE46-B850-BF4AE02B08F1}"/>
                </a:ext>
              </a:extLst>
            </p:cNvPr>
            <p:cNvSpPr/>
            <p:nvPr/>
          </p:nvSpPr>
          <p:spPr>
            <a:xfrm>
              <a:off x="6601588" y="3184701"/>
              <a:ext cx="661736" cy="105381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EA9E27-E763-4C43-9B80-17C85A5EFEE4}"/>
                </a:ext>
              </a:extLst>
            </p:cNvPr>
            <p:cNvSpPr/>
            <p:nvPr/>
          </p:nvSpPr>
          <p:spPr>
            <a:xfrm>
              <a:off x="7843150" y="3184701"/>
              <a:ext cx="661736" cy="105381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C2B4E671-646E-CA4E-8C7B-3E2F82EC54D1}"/>
                </a:ext>
              </a:extLst>
            </p:cNvPr>
            <p:cNvSpPr/>
            <p:nvPr/>
          </p:nvSpPr>
          <p:spPr>
            <a:xfrm>
              <a:off x="1751331" y="3184701"/>
              <a:ext cx="661736" cy="105381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D3AC9C79-DD5B-0D4D-ACBE-1E8765020EEF}"/>
                </a:ext>
              </a:extLst>
            </p:cNvPr>
            <p:cNvSpPr/>
            <p:nvPr/>
          </p:nvSpPr>
          <p:spPr>
            <a:xfrm>
              <a:off x="697832" y="3184701"/>
              <a:ext cx="661736" cy="105381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0" name="圆角矩形 49">
            <a:extLst>
              <a:ext uri="{FF2B5EF4-FFF2-40B4-BE49-F238E27FC236}">
                <a16:creationId xmlns:a16="http://schemas.microsoft.com/office/drawing/2014/main" id="{511E69C9-9276-844E-9B9F-7972FF90F543}"/>
              </a:ext>
            </a:extLst>
          </p:cNvPr>
          <p:cNvSpPr/>
          <p:nvPr/>
        </p:nvSpPr>
        <p:spPr>
          <a:xfrm>
            <a:off x="562858" y="1927122"/>
            <a:ext cx="890335" cy="56548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</a:rPr>
              <a:t>布什</a:t>
            </a:r>
          </a:p>
        </p:txBody>
      </p:sp>
      <p:sp>
        <p:nvSpPr>
          <p:cNvPr id="51" name="圆角矩形 50">
            <a:extLst>
              <a:ext uri="{FF2B5EF4-FFF2-40B4-BE49-F238E27FC236}">
                <a16:creationId xmlns:a16="http://schemas.microsoft.com/office/drawing/2014/main" id="{B1DC9255-0077-BB4A-8B7B-DB6A6F633355}"/>
              </a:ext>
            </a:extLst>
          </p:cNvPr>
          <p:cNvSpPr/>
          <p:nvPr/>
        </p:nvSpPr>
        <p:spPr>
          <a:xfrm>
            <a:off x="1656736" y="1927122"/>
            <a:ext cx="804115" cy="56548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</a:rPr>
              <a:t>与</a:t>
            </a:r>
          </a:p>
        </p:txBody>
      </p:sp>
      <p:sp>
        <p:nvSpPr>
          <p:cNvPr id="52" name="圆角矩形 51">
            <a:extLst>
              <a:ext uri="{FF2B5EF4-FFF2-40B4-BE49-F238E27FC236}">
                <a16:creationId xmlns:a16="http://schemas.microsoft.com/office/drawing/2014/main" id="{9C3C67E9-3CB7-2E4C-8255-63B03A081999}"/>
              </a:ext>
            </a:extLst>
          </p:cNvPr>
          <p:cNvSpPr/>
          <p:nvPr/>
        </p:nvSpPr>
        <p:spPr>
          <a:xfrm>
            <a:off x="2656315" y="1927122"/>
            <a:ext cx="1022684" cy="56548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</a:rPr>
              <a:t>沙龙</a:t>
            </a:r>
          </a:p>
        </p:txBody>
      </p:sp>
      <p:sp>
        <p:nvSpPr>
          <p:cNvPr id="53" name="圆角矩形 52">
            <a:extLst>
              <a:ext uri="{FF2B5EF4-FFF2-40B4-BE49-F238E27FC236}">
                <a16:creationId xmlns:a16="http://schemas.microsoft.com/office/drawing/2014/main" id="{3BF7B675-3A27-9B42-ACB0-9474FB5767AB}"/>
              </a:ext>
            </a:extLst>
          </p:cNvPr>
          <p:cNvSpPr/>
          <p:nvPr/>
        </p:nvSpPr>
        <p:spPr>
          <a:xfrm>
            <a:off x="3894961" y="1927122"/>
            <a:ext cx="1046743" cy="56548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</a:rPr>
              <a:t>举行</a:t>
            </a:r>
          </a:p>
        </p:txBody>
      </p:sp>
      <p:sp>
        <p:nvSpPr>
          <p:cNvPr id="54" name="圆角矩形 53">
            <a:extLst>
              <a:ext uri="{FF2B5EF4-FFF2-40B4-BE49-F238E27FC236}">
                <a16:creationId xmlns:a16="http://schemas.microsoft.com/office/drawing/2014/main" id="{978F996B-0E6E-9A42-BE22-CE7EEC08E5F0}"/>
              </a:ext>
            </a:extLst>
          </p:cNvPr>
          <p:cNvSpPr/>
          <p:nvPr/>
        </p:nvSpPr>
        <p:spPr>
          <a:xfrm>
            <a:off x="5157666" y="1927122"/>
            <a:ext cx="1022684" cy="56548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</a:rPr>
              <a:t>了</a:t>
            </a:r>
          </a:p>
        </p:txBody>
      </p:sp>
      <p:sp>
        <p:nvSpPr>
          <p:cNvPr id="55" name="圆角矩形 54">
            <a:extLst>
              <a:ext uri="{FF2B5EF4-FFF2-40B4-BE49-F238E27FC236}">
                <a16:creationId xmlns:a16="http://schemas.microsoft.com/office/drawing/2014/main" id="{F05103AD-3463-A748-8F96-8F0368BAB793}"/>
              </a:ext>
            </a:extLst>
          </p:cNvPr>
          <p:cNvSpPr/>
          <p:nvPr/>
        </p:nvSpPr>
        <p:spPr>
          <a:xfrm>
            <a:off x="6412836" y="1927122"/>
            <a:ext cx="1022684" cy="56548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</a:rPr>
              <a:t>会谈</a:t>
            </a:r>
          </a:p>
        </p:txBody>
      </p:sp>
      <p:sp>
        <p:nvSpPr>
          <p:cNvPr id="56" name="圆角矩形 55">
            <a:extLst>
              <a:ext uri="{FF2B5EF4-FFF2-40B4-BE49-F238E27FC236}">
                <a16:creationId xmlns:a16="http://schemas.microsoft.com/office/drawing/2014/main" id="{4FC5CA29-FE3F-924B-9106-62063A75CB91}"/>
              </a:ext>
            </a:extLst>
          </p:cNvPr>
          <p:cNvSpPr/>
          <p:nvPr/>
        </p:nvSpPr>
        <p:spPr>
          <a:xfrm>
            <a:off x="7666121" y="1927122"/>
            <a:ext cx="1022684" cy="56548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</a:rPr>
              <a:t>&lt;/s&gt;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C1032E5F-C029-6B4D-99FE-4405AFDB1F88}"/>
              </a:ext>
            </a:extLst>
          </p:cNvPr>
          <p:cNvGrpSpPr/>
          <p:nvPr/>
        </p:nvGrpSpPr>
        <p:grpSpPr>
          <a:xfrm>
            <a:off x="849602" y="3045069"/>
            <a:ext cx="312821" cy="635593"/>
            <a:chOff x="849602" y="3045069"/>
            <a:chExt cx="312821" cy="635593"/>
          </a:xfrm>
        </p:grpSpPr>
        <p:sp>
          <p:nvSpPr>
            <p:cNvPr id="58" name="椭圆 57">
              <a:extLst>
                <a:ext uri="{FF2B5EF4-FFF2-40B4-BE49-F238E27FC236}">
                  <a16:creationId xmlns:a16="http://schemas.microsoft.com/office/drawing/2014/main" id="{20481951-440A-EF41-B778-5136C762C235}"/>
                </a:ext>
              </a:extLst>
            </p:cNvPr>
            <p:cNvSpPr/>
            <p:nvPr/>
          </p:nvSpPr>
          <p:spPr>
            <a:xfrm>
              <a:off x="849602" y="3355809"/>
              <a:ext cx="312821" cy="32485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9" name="直接箭头连接符 171">
              <a:extLst>
                <a:ext uri="{FF2B5EF4-FFF2-40B4-BE49-F238E27FC236}">
                  <a16:creationId xmlns:a16="http://schemas.microsoft.com/office/drawing/2014/main" id="{21517AC5-B4CF-2B4F-89F5-6A417AEF18DF}"/>
                </a:ext>
              </a:extLst>
            </p:cNvPr>
            <p:cNvCxnSpPr>
              <a:stCxn id="61" idx="4"/>
              <a:endCxn id="58" idx="0"/>
            </p:cNvCxnSpPr>
            <p:nvPr/>
          </p:nvCxnSpPr>
          <p:spPr>
            <a:xfrm>
              <a:off x="1006013" y="3045069"/>
              <a:ext cx="0" cy="31074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5E23B837-54C0-2347-9855-C6B26F0A27F2}"/>
              </a:ext>
            </a:extLst>
          </p:cNvPr>
          <p:cNvGrpSpPr/>
          <p:nvPr/>
        </p:nvGrpSpPr>
        <p:grpSpPr>
          <a:xfrm>
            <a:off x="849602" y="2492606"/>
            <a:ext cx="7484271" cy="554548"/>
            <a:chOff x="849602" y="2492606"/>
            <a:chExt cx="7484271" cy="554548"/>
          </a:xfrm>
        </p:grpSpPr>
        <p:sp>
          <p:nvSpPr>
            <p:cNvPr id="61" name="椭圆 60">
              <a:extLst>
                <a:ext uri="{FF2B5EF4-FFF2-40B4-BE49-F238E27FC236}">
                  <a16:creationId xmlns:a16="http://schemas.microsoft.com/office/drawing/2014/main" id="{5B2183F9-438D-FA43-A0DF-25798998DD46}"/>
                </a:ext>
              </a:extLst>
            </p:cNvPr>
            <p:cNvSpPr/>
            <p:nvPr/>
          </p:nvSpPr>
          <p:spPr>
            <a:xfrm>
              <a:off x="849602" y="2720216"/>
              <a:ext cx="312821" cy="32485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椭圆 61">
              <a:extLst>
                <a:ext uri="{FF2B5EF4-FFF2-40B4-BE49-F238E27FC236}">
                  <a16:creationId xmlns:a16="http://schemas.microsoft.com/office/drawing/2014/main" id="{6C098727-4E0B-7D45-ACCF-0DC036B76EAD}"/>
                </a:ext>
              </a:extLst>
            </p:cNvPr>
            <p:cNvSpPr/>
            <p:nvPr/>
          </p:nvSpPr>
          <p:spPr>
            <a:xfrm>
              <a:off x="1904994" y="2720216"/>
              <a:ext cx="312821" cy="32485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椭圆 62">
              <a:extLst>
                <a:ext uri="{FF2B5EF4-FFF2-40B4-BE49-F238E27FC236}">
                  <a16:creationId xmlns:a16="http://schemas.microsoft.com/office/drawing/2014/main" id="{BCD4AB15-14E5-FF41-8DAA-CB772E22B34C}"/>
                </a:ext>
              </a:extLst>
            </p:cNvPr>
            <p:cNvSpPr/>
            <p:nvPr/>
          </p:nvSpPr>
          <p:spPr>
            <a:xfrm>
              <a:off x="3008271" y="2720216"/>
              <a:ext cx="312821" cy="32485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椭圆 63">
              <a:extLst>
                <a:ext uri="{FF2B5EF4-FFF2-40B4-BE49-F238E27FC236}">
                  <a16:creationId xmlns:a16="http://schemas.microsoft.com/office/drawing/2014/main" id="{02D49FF5-56A3-814B-899E-A58F51B18C7A}"/>
                </a:ext>
              </a:extLst>
            </p:cNvPr>
            <p:cNvSpPr/>
            <p:nvPr/>
          </p:nvSpPr>
          <p:spPr>
            <a:xfrm>
              <a:off x="4262181" y="2708183"/>
              <a:ext cx="312821" cy="32485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椭圆 64">
              <a:extLst>
                <a:ext uri="{FF2B5EF4-FFF2-40B4-BE49-F238E27FC236}">
                  <a16:creationId xmlns:a16="http://schemas.microsoft.com/office/drawing/2014/main" id="{BB4F6083-57E1-6C42-989B-D3736AF9C88A}"/>
                </a:ext>
              </a:extLst>
            </p:cNvPr>
            <p:cNvSpPr/>
            <p:nvPr/>
          </p:nvSpPr>
          <p:spPr>
            <a:xfrm>
              <a:off x="5512597" y="2720216"/>
              <a:ext cx="312821" cy="32485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椭圆 65">
              <a:extLst>
                <a:ext uri="{FF2B5EF4-FFF2-40B4-BE49-F238E27FC236}">
                  <a16:creationId xmlns:a16="http://schemas.microsoft.com/office/drawing/2014/main" id="{B8FE7225-474F-B84F-A38D-E0C915321E88}"/>
                </a:ext>
              </a:extLst>
            </p:cNvPr>
            <p:cNvSpPr/>
            <p:nvPr/>
          </p:nvSpPr>
          <p:spPr>
            <a:xfrm>
              <a:off x="6763013" y="2720216"/>
              <a:ext cx="312821" cy="32485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椭圆 66">
              <a:extLst>
                <a:ext uri="{FF2B5EF4-FFF2-40B4-BE49-F238E27FC236}">
                  <a16:creationId xmlns:a16="http://schemas.microsoft.com/office/drawing/2014/main" id="{0402E7A8-364C-A344-A617-4A2503BA1086}"/>
                </a:ext>
              </a:extLst>
            </p:cNvPr>
            <p:cNvSpPr/>
            <p:nvPr/>
          </p:nvSpPr>
          <p:spPr>
            <a:xfrm>
              <a:off x="8021052" y="2722301"/>
              <a:ext cx="312821" cy="32485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8" name="直接箭头连接符 180">
              <a:extLst>
                <a:ext uri="{FF2B5EF4-FFF2-40B4-BE49-F238E27FC236}">
                  <a16:creationId xmlns:a16="http://schemas.microsoft.com/office/drawing/2014/main" id="{EDC3DA2B-89D3-814C-97C8-A3CC5AC0F886}"/>
                </a:ext>
              </a:extLst>
            </p:cNvPr>
            <p:cNvCxnSpPr>
              <a:stCxn id="50" idx="2"/>
              <a:endCxn id="61" idx="0"/>
            </p:cNvCxnSpPr>
            <p:nvPr/>
          </p:nvCxnSpPr>
          <p:spPr>
            <a:xfrm flipH="1">
              <a:off x="1006013" y="2492606"/>
              <a:ext cx="2013" cy="22761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箭头连接符 181">
              <a:extLst>
                <a:ext uri="{FF2B5EF4-FFF2-40B4-BE49-F238E27FC236}">
                  <a16:creationId xmlns:a16="http://schemas.microsoft.com/office/drawing/2014/main" id="{8DD67BA2-3EA4-304C-AA7E-0A83302026F0}"/>
                </a:ext>
              </a:extLst>
            </p:cNvPr>
            <p:cNvCxnSpPr>
              <a:stCxn id="51" idx="2"/>
              <a:endCxn id="62" idx="0"/>
            </p:cNvCxnSpPr>
            <p:nvPr/>
          </p:nvCxnSpPr>
          <p:spPr>
            <a:xfrm>
              <a:off x="2058794" y="2492606"/>
              <a:ext cx="2611" cy="22761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箭头连接符 182">
              <a:extLst>
                <a:ext uri="{FF2B5EF4-FFF2-40B4-BE49-F238E27FC236}">
                  <a16:creationId xmlns:a16="http://schemas.microsoft.com/office/drawing/2014/main" id="{DE5E0012-39B3-284E-B3B0-964EE5452EA6}"/>
                </a:ext>
              </a:extLst>
            </p:cNvPr>
            <p:cNvCxnSpPr>
              <a:stCxn id="52" idx="2"/>
              <a:endCxn id="63" idx="0"/>
            </p:cNvCxnSpPr>
            <p:nvPr/>
          </p:nvCxnSpPr>
          <p:spPr>
            <a:xfrm flipH="1">
              <a:off x="3164682" y="2492606"/>
              <a:ext cx="2975" cy="22761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箭头连接符 183">
              <a:extLst>
                <a:ext uri="{FF2B5EF4-FFF2-40B4-BE49-F238E27FC236}">
                  <a16:creationId xmlns:a16="http://schemas.microsoft.com/office/drawing/2014/main" id="{B3207106-09AA-EF46-AAB2-35F72AF44D1C}"/>
                </a:ext>
              </a:extLst>
            </p:cNvPr>
            <p:cNvCxnSpPr>
              <a:stCxn id="53" idx="2"/>
              <a:endCxn id="64" idx="0"/>
            </p:cNvCxnSpPr>
            <p:nvPr/>
          </p:nvCxnSpPr>
          <p:spPr>
            <a:xfrm>
              <a:off x="4418333" y="2492606"/>
              <a:ext cx="259" cy="215577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箭头连接符 184">
              <a:extLst>
                <a:ext uri="{FF2B5EF4-FFF2-40B4-BE49-F238E27FC236}">
                  <a16:creationId xmlns:a16="http://schemas.microsoft.com/office/drawing/2014/main" id="{EE03E129-A0A1-534E-B921-501E7B262CF6}"/>
                </a:ext>
              </a:extLst>
            </p:cNvPr>
            <p:cNvCxnSpPr>
              <a:stCxn id="54" idx="2"/>
              <a:endCxn id="65" idx="0"/>
            </p:cNvCxnSpPr>
            <p:nvPr/>
          </p:nvCxnSpPr>
          <p:spPr>
            <a:xfrm>
              <a:off x="5669008" y="2492606"/>
              <a:ext cx="0" cy="22761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箭头连接符 185">
              <a:extLst>
                <a:ext uri="{FF2B5EF4-FFF2-40B4-BE49-F238E27FC236}">
                  <a16:creationId xmlns:a16="http://schemas.microsoft.com/office/drawing/2014/main" id="{D7FE2052-2562-6744-90C8-E446B25B2654}"/>
                </a:ext>
              </a:extLst>
            </p:cNvPr>
            <p:cNvCxnSpPr>
              <a:stCxn id="55" idx="2"/>
              <a:endCxn id="66" idx="0"/>
            </p:cNvCxnSpPr>
            <p:nvPr/>
          </p:nvCxnSpPr>
          <p:spPr>
            <a:xfrm flipH="1">
              <a:off x="6919424" y="2492606"/>
              <a:ext cx="4754" cy="22761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箭头连接符 186">
              <a:extLst>
                <a:ext uri="{FF2B5EF4-FFF2-40B4-BE49-F238E27FC236}">
                  <a16:creationId xmlns:a16="http://schemas.microsoft.com/office/drawing/2014/main" id="{DF965FDC-216C-3F41-ABCD-BE282E6AB53F}"/>
                </a:ext>
              </a:extLst>
            </p:cNvPr>
            <p:cNvCxnSpPr>
              <a:stCxn id="56" idx="2"/>
              <a:endCxn id="67" idx="0"/>
            </p:cNvCxnSpPr>
            <p:nvPr/>
          </p:nvCxnSpPr>
          <p:spPr>
            <a:xfrm>
              <a:off x="8177463" y="2492606"/>
              <a:ext cx="0" cy="22969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组合 74">
            <a:extLst>
              <a:ext uri="{FF2B5EF4-FFF2-40B4-BE49-F238E27FC236}">
                <a16:creationId xmlns:a16="http://schemas.microsoft.com/office/drawing/2014/main" id="{F5555C30-7035-0F43-9FD4-4430F3B25568}"/>
              </a:ext>
            </a:extLst>
          </p:cNvPr>
          <p:cNvGrpSpPr/>
          <p:nvPr/>
        </p:nvGrpSpPr>
        <p:grpSpPr>
          <a:xfrm>
            <a:off x="1162423" y="3045069"/>
            <a:ext cx="1057392" cy="635593"/>
            <a:chOff x="1162423" y="3045069"/>
            <a:chExt cx="1057392" cy="635593"/>
          </a:xfrm>
        </p:grpSpPr>
        <p:sp>
          <p:nvSpPr>
            <p:cNvPr id="76" name="椭圆 75">
              <a:extLst>
                <a:ext uri="{FF2B5EF4-FFF2-40B4-BE49-F238E27FC236}">
                  <a16:creationId xmlns:a16="http://schemas.microsoft.com/office/drawing/2014/main" id="{95031EF0-D8A1-2949-8495-2B79EB4677D2}"/>
                </a:ext>
              </a:extLst>
            </p:cNvPr>
            <p:cNvSpPr/>
            <p:nvPr/>
          </p:nvSpPr>
          <p:spPr>
            <a:xfrm>
              <a:off x="1906994" y="3355809"/>
              <a:ext cx="312821" cy="32485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7" name="直接箭头连接符 189">
              <a:extLst>
                <a:ext uri="{FF2B5EF4-FFF2-40B4-BE49-F238E27FC236}">
                  <a16:creationId xmlns:a16="http://schemas.microsoft.com/office/drawing/2014/main" id="{BB231B34-BC15-0049-8A8F-DA2710DE70C4}"/>
                </a:ext>
              </a:extLst>
            </p:cNvPr>
            <p:cNvCxnSpPr>
              <a:stCxn id="62" idx="4"/>
              <a:endCxn id="76" idx="0"/>
            </p:cNvCxnSpPr>
            <p:nvPr/>
          </p:nvCxnSpPr>
          <p:spPr>
            <a:xfrm>
              <a:off x="2061405" y="3045069"/>
              <a:ext cx="2000" cy="31074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箭头连接符 190">
              <a:extLst>
                <a:ext uri="{FF2B5EF4-FFF2-40B4-BE49-F238E27FC236}">
                  <a16:creationId xmlns:a16="http://schemas.microsoft.com/office/drawing/2014/main" id="{96517C3C-A3E3-6D47-8759-6ACF24F22E11}"/>
                </a:ext>
              </a:extLst>
            </p:cNvPr>
            <p:cNvCxnSpPr>
              <a:stCxn id="58" idx="6"/>
              <a:endCxn id="76" idx="2"/>
            </p:cNvCxnSpPr>
            <p:nvPr/>
          </p:nvCxnSpPr>
          <p:spPr>
            <a:xfrm>
              <a:off x="1162423" y="3518236"/>
              <a:ext cx="744571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组合 78">
            <a:extLst>
              <a:ext uri="{FF2B5EF4-FFF2-40B4-BE49-F238E27FC236}">
                <a16:creationId xmlns:a16="http://schemas.microsoft.com/office/drawing/2014/main" id="{A6D207CA-119E-CB40-9966-AEE9796FCFB1}"/>
              </a:ext>
            </a:extLst>
          </p:cNvPr>
          <p:cNvGrpSpPr/>
          <p:nvPr/>
        </p:nvGrpSpPr>
        <p:grpSpPr>
          <a:xfrm>
            <a:off x="2219815" y="3045069"/>
            <a:ext cx="1100276" cy="635593"/>
            <a:chOff x="2219815" y="3045069"/>
            <a:chExt cx="1100276" cy="635593"/>
          </a:xfrm>
        </p:grpSpPr>
        <p:sp>
          <p:nvSpPr>
            <p:cNvPr id="80" name="椭圆 79">
              <a:extLst>
                <a:ext uri="{FF2B5EF4-FFF2-40B4-BE49-F238E27FC236}">
                  <a16:creationId xmlns:a16="http://schemas.microsoft.com/office/drawing/2014/main" id="{E4A07432-7108-9E4D-9B52-F31AACC782D4}"/>
                </a:ext>
              </a:extLst>
            </p:cNvPr>
            <p:cNvSpPr/>
            <p:nvPr/>
          </p:nvSpPr>
          <p:spPr>
            <a:xfrm>
              <a:off x="3007270" y="3355809"/>
              <a:ext cx="312821" cy="32485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1" name="直接箭头连接符 193">
              <a:extLst>
                <a:ext uri="{FF2B5EF4-FFF2-40B4-BE49-F238E27FC236}">
                  <a16:creationId xmlns:a16="http://schemas.microsoft.com/office/drawing/2014/main" id="{3285A8C0-29BE-EE41-B7D1-E4BD416FAD0D}"/>
                </a:ext>
              </a:extLst>
            </p:cNvPr>
            <p:cNvCxnSpPr>
              <a:stCxn id="63" idx="4"/>
              <a:endCxn id="80" idx="0"/>
            </p:cNvCxnSpPr>
            <p:nvPr/>
          </p:nvCxnSpPr>
          <p:spPr>
            <a:xfrm flipH="1">
              <a:off x="3163681" y="3045069"/>
              <a:ext cx="1001" cy="31074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箭头连接符 194">
              <a:extLst>
                <a:ext uri="{FF2B5EF4-FFF2-40B4-BE49-F238E27FC236}">
                  <a16:creationId xmlns:a16="http://schemas.microsoft.com/office/drawing/2014/main" id="{9BCF77E5-8FA8-CD43-8E3E-F2E1F8A86442}"/>
                </a:ext>
              </a:extLst>
            </p:cNvPr>
            <p:cNvCxnSpPr>
              <a:stCxn id="76" idx="6"/>
              <a:endCxn id="80" idx="2"/>
            </p:cNvCxnSpPr>
            <p:nvPr/>
          </p:nvCxnSpPr>
          <p:spPr>
            <a:xfrm>
              <a:off x="2219815" y="3518236"/>
              <a:ext cx="787455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C1816077-113E-E945-8AB7-2451D0C3A96C}"/>
              </a:ext>
            </a:extLst>
          </p:cNvPr>
          <p:cNvGrpSpPr/>
          <p:nvPr/>
        </p:nvGrpSpPr>
        <p:grpSpPr>
          <a:xfrm>
            <a:off x="3320091" y="3033036"/>
            <a:ext cx="1255912" cy="647626"/>
            <a:chOff x="3320091" y="3033036"/>
            <a:chExt cx="1255912" cy="647626"/>
          </a:xfrm>
        </p:grpSpPr>
        <p:sp>
          <p:nvSpPr>
            <p:cNvPr id="84" name="椭圆 83">
              <a:extLst>
                <a:ext uri="{FF2B5EF4-FFF2-40B4-BE49-F238E27FC236}">
                  <a16:creationId xmlns:a16="http://schemas.microsoft.com/office/drawing/2014/main" id="{22D81F0B-1496-394E-AB44-90339796D179}"/>
                </a:ext>
              </a:extLst>
            </p:cNvPr>
            <p:cNvSpPr/>
            <p:nvPr/>
          </p:nvSpPr>
          <p:spPr>
            <a:xfrm>
              <a:off x="4263182" y="3355809"/>
              <a:ext cx="312821" cy="32485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5" name="直接箭头连接符 197">
              <a:extLst>
                <a:ext uri="{FF2B5EF4-FFF2-40B4-BE49-F238E27FC236}">
                  <a16:creationId xmlns:a16="http://schemas.microsoft.com/office/drawing/2014/main" id="{B0B82036-8C28-FB46-8ECB-80DD53EF3827}"/>
                </a:ext>
              </a:extLst>
            </p:cNvPr>
            <p:cNvCxnSpPr>
              <a:stCxn id="64" idx="4"/>
              <a:endCxn id="84" idx="0"/>
            </p:cNvCxnSpPr>
            <p:nvPr/>
          </p:nvCxnSpPr>
          <p:spPr>
            <a:xfrm>
              <a:off x="4418592" y="3033036"/>
              <a:ext cx="1001" cy="322773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接箭头连接符 198">
              <a:extLst>
                <a:ext uri="{FF2B5EF4-FFF2-40B4-BE49-F238E27FC236}">
                  <a16:creationId xmlns:a16="http://schemas.microsoft.com/office/drawing/2014/main" id="{2FEF32B4-24B5-E64E-9E3E-7941ECEAA1EE}"/>
                </a:ext>
              </a:extLst>
            </p:cNvPr>
            <p:cNvCxnSpPr>
              <a:stCxn id="80" idx="6"/>
              <a:endCxn id="84" idx="2"/>
            </p:cNvCxnSpPr>
            <p:nvPr/>
          </p:nvCxnSpPr>
          <p:spPr>
            <a:xfrm>
              <a:off x="3320091" y="3518236"/>
              <a:ext cx="943091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组合 86">
            <a:extLst>
              <a:ext uri="{FF2B5EF4-FFF2-40B4-BE49-F238E27FC236}">
                <a16:creationId xmlns:a16="http://schemas.microsoft.com/office/drawing/2014/main" id="{26CA7CEC-4B00-E845-82E1-2E6EB9C2D62C}"/>
              </a:ext>
            </a:extLst>
          </p:cNvPr>
          <p:cNvGrpSpPr/>
          <p:nvPr/>
        </p:nvGrpSpPr>
        <p:grpSpPr>
          <a:xfrm>
            <a:off x="4576003" y="3045069"/>
            <a:ext cx="1249414" cy="635593"/>
            <a:chOff x="4576003" y="3045069"/>
            <a:chExt cx="1249414" cy="635593"/>
          </a:xfrm>
        </p:grpSpPr>
        <p:sp>
          <p:nvSpPr>
            <p:cNvPr id="88" name="椭圆 87">
              <a:extLst>
                <a:ext uri="{FF2B5EF4-FFF2-40B4-BE49-F238E27FC236}">
                  <a16:creationId xmlns:a16="http://schemas.microsoft.com/office/drawing/2014/main" id="{8C10C667-9D2F-9449-969F-633FC409BA57}"/>
                </a:ext>
              </a:extLst>
            </p:cNvPr>
            <p:cNvSpPr/>
            <p:nvPr/>
          </p:nvSpPr>
          <p:spPr>
            <a:xfrm>
              <a:off x="5512596" y="3355809"/>
              <a:ext cx="312821" cy="32485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9" name="直接箭头连接符 201">
              <a:extLst>
                <a:ext uri="{FF2B5EF4-FFF2-40B4-BE49-F238E27FC236}">
                  <a16:creationId xmlns:a16="http://schemas.microsoft.com/office/drawing/2014/main" id="{C6376E91-633A-9C40-94DF-FC1D8D30F015}"/>
                </a:ext>
              </a:extLst>
            </p:cNvPr>
            <p:cNvCxnSpPr>
              <a:stCxn id="65" idx="4"/>
              <a:endCxn id="88" idx="0"/>
            </p:cNvCxnSpPr>
            <p:nvPr/>
          </p:nvCxnSpPr>
          <p:spPr>
            <a:xfrm flipH="1">
              <a:off x="5669007" y="3045069"/>
              <a:ext cx="1" cy="31074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接箭头连接符 202">
              <a:extLst>
                <a:ext uri="{FF2B5EF4-FFF2-40B4-BE49-F238E27FC236}">
                  <a16:creationId xmlns:a16="http://schemas.microsoft.com/office/drawing/2014/main" id="{2676852F-235C-BB4E-A028-2CD5288B1CEF}"/>
                </a:ext>
              </a:extLst>
            </p:cNvPr>
            <p:cNvCxnSpPr>
              <a:stCxn id="84" idx="6"/>
              <a:endCxn id="88" idx="2"/>
            </p:cNvCxnSpPr>
            <p:nvPr/>
          </p:nvCxnSpPr>
          <p:spPr>
            <a:xfrm>
              <a:off x="4576003" y="3518236"/>
              <a:ext cx="936593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1" name="组合 90">
            <a:extLst>
              <a:ext uri="{FF2B5EF4-FFF2-40B4-BE49-F238E27FC236}">
                <a16:creationId xmlns:a16="http://schemas.microsoft.com/office/drawing/2014/main" id="{28530205-7836-0642-AD10-72BFF2D0C24B}"/>
              </a:ext>
            </a:extLst>
          </p:cNvPr>
          <p:cNvGrpSpPr/>
          <p:nvPr/>
        </p:nvGrpSpPr>
        <p:grpSpPr>
          <a:xfrm>
            <a:off x="5825417" y="3045069"/>
            <a:ext cx="1249414" cy="635593"/>
            <a:chOff x="5825417" y="3045069"/>
            <a:chExt cx="1249414" cy="635593"/>
          </a:xfrm>
        </p:grpSpPr>
        <p:sp>
          <p:nvSpPr>
            <p:cNvPr id="92" name="椭圆 91">
              <a:extLst>
                <a:ext uri="{FF2B5EF4-FFF2-40B4-BE49-F238E27FC236}">
                  <a16:creationId xmlns:a16="http://schemas.microsoft.com/office/drawing/2014/main" id="{B955953C-579D-6C43-8021-D1FBF15BCFC6}"/>
                </a:ext>
              </a:extLst>
            </p:cNvPr>
            <p:cNvSpPr/>
            <p:nvPr/>
          </p:nvSpPr>
          <p:spPr>
            <a:xfrm>
              <a:off x="6762010" y="3355809"/>
              <a:ext cx="312821" cy="32485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93" name="直接箭头连接符 205">
              <a:extLst>
                <a:ext uri="{FF2B5EF4-FFF2-40B4-BE49-F238E27FC236}">
                  <a16:creationId xmlns:a16="http://schemas.microsoft.com/office/drawing/2014/main" id="{8CABB96B-9655-6545-93FB-4DECDBD1E1C7}"/>
                </a:ext>
              </a:extLst>
            </p:cNvPr>
            <p:cNvCxnSpPr>
              <a:stCxn id="66" idx="4"/>
              <a:endCxn id="92" idx="0"/>
            </p:cNvCxnSpPr>
            <p:nvPr/>
          </p:nvCxnSpPr>
          <p:spPr>
            <a:xfrm flipH="1">
              <a:off x="6918421" y="3045069"/>
              <a:ext cx="1003" cy="31074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直接箭头连接符 206">
              <a:extLst>
                <a:ext uri="{FF2B5EF4-FFF2-40B4-BE49-F238E27FC236}">
                  <a16:creationId xmlns:a16="http://schemas.microsoft.com/office/drawing/2014/main" id="{81A24954-0F51-1942-9051-7F563A8CA13D}"/>
                </a:ext>
              </a:extLst>
            </p:cNvPr>
            <p:cNvCxnSpPr>
              <a:stCxn id="88" idx="6"/>
              <a:endCxn id="92" idx="2"/>
            </p:cNvCxnSpPr>
            <p:nvPr/>
          </p:nvCxnSpPr>
          <p:spPr>
            <a:xfrm>
              <a:off x="5825417" y="3518236"/>
              <a:ext cx="936593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2EF7EEC-835F-EB47-9730-DA5C212F2F18}"/>
              </a:ext>
            </a:extLst>
          </p:cNvPr>
          <p:cNvGrpSpPr/>
          <p:nvPr/>
        </p:nvGrpSpPr>
        <p:grpSpPr>
          <a:xfrm>
            <a:off x="7074831" y="3047154"/>
            <a:ext cx="1259042" cy="633508"/>
            <a:chOff x="7074831" y="3047154"/>
            <a:chExt cx="1259042" cy="633508"/>
          </a:xfrm>
        </p:grpSpPr>
        <p:sp>
          <p:nvSpPr>
            <p:cNvPr id="96" name="椭圆 95">
              <a:extLst>
                <a:ext uri="{FF2B5EF4-FFF2-40B4-BE49-F238E27FC236}">
                  <a16:creationId xmlns:a16="http://schemas.microsoft.com/office/drawing/2014/main" id="{C2B7D735-8FE8-C740-BD8B-07DF5DB7F5BA}"/>
                </a:ext>
              </a:extLst>
            </p:cNvPr>
            <p:cNvSpPr/>
            <p:nvPr/>
          </p:nvSpPr>
          <p:spPr>
            <a:xfrm>
              <a:off x="8021052" y="3355809"/>
              <a:ext cx="312821" cy="32485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97" name="直接箭头连接符 209">
              <a:extLst>
                <a:ext uri="{FF2B5EF4-FFF2-40B4-BE49-F238E27FC236}">
                  <a16:creationId xmlns:a16="http://schemas.microsoft.com/office/drawing/2014/main" id="{5FD61BDD-A9CE-7746-8FBC-CEF20F2F1AFC}"/>
                </a:ext>
              </a:extLst>
            </p:cNvPr>
            <p:cNvCxnSpPr>
              <a:stCxn id="67" idx="4"/>
              <a:endCxn id="96" idx="0"/>
            </p:cNvCxnSpPr>
            <p:nvPr/>
          </p:nvCxnSpPr>
          <p:spPr>
            <a:xfrm>
              <a:off x="8177463" y="3047154"/>
              <a:ext cx="0" cy="30865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直接箭头连接符 210">
              <a:extLst>
                <a:ext uri="{FF2B5EF4-FFF2-40B4-BE49-F238E27FC236}">
                  <a16:creationId xmlns:a16="http://schemas.microsoft.com/office/drawing/2014/main" id="{F3D15536-3C86-FC47-80C8-1FC2DE084AFF}"/>
                </a:ext>
              </a:extLst>
            </p:cNvPr>
            <p:cNvCxnSpPr>
              <a:stCxn id="92" idx="6"/>
              <a:endCxn id="96" idx="2"/>
            </p:cNvCxnSpPr>
            <p:nvPr/>
          </p:nvCxnSpPr>
          <p:spPr>
            <a:xfrm>
              <a:off x="7074831" y="3518236"/>
              <a:ext cx="946221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9" name="组合 98">
            <a:extLst>
              <a:ext uri="{FF2B5EF4-FFF2-40B4-BE49-F238E27FC236}">
                <a16:creationId xmlns:a16="http://schemas.microsoft.com/office/drawing/2014/main" id="{CB4DF69F-FC35-A548-9101-358C4DBB1217}"/>
              </a:ext>
            </a:extLst>
          </p:cNvPr>
          <p:cNvGrpSpPr/>
          <p:nvPr/>
        </p:nvGrpSpPr>
        <p:grpSpPr>
          <a:xfrm>
            <a:off x="854479" y="5065449"/>
            <a:ext cx="312821" cy="563637"/>
            <a:chOff x="854479" y="5065449"/>
            <a:chExt cx="312821" cy="563637"/>
          </a:xfrm>
        </p:grpSpPr>
        <p:sp>
          <p:nvSpPr>
            <p:cNvPr id="100" name="椭圆 99">
              <a:extLst>
                <a:ext uri="{FF2B5EF4-FFF2-40B4-BE49-F238E27FC236}">
                  <a16:creationId xmlns:a16="http://schemas.microsoft.com/office/drawing/2014/main" id="{CF146768-3968-7440-81A5-1018D9FDCC9A}"/>
                </a:ext>
              </a:extLst>
            </p:cNvPr>
            <p:cNvSpPr/>
            <p:nvPr/>
          </p:nvSpPr>
          <p:spPr>
            <a:xfrm>
              <a:off x="854479" y="5304233"/>
              <a:ext cx="312821" cy="324853"/>
            </a:xfrm>
            <a:prstGeom prst="ellipse">
              <a:avLst/>
            </a:prstGeom>
            <a:solidFill>
              <a:srgbClr val="7030A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1" name="直接箭头连接符 213">
              <a:extLst>
                <a:ext uri="{FF2B5EF4-FFF2-40B4-BE49-F238E27FC236}">
                  <a16:creationId xmlns:a16="http://schemas.microsoft.com/office/drawing/2014/main" id="{C687FECD-5DDD-F249-92C8-54A486714CD7}"/>
                </a:ext>
              </a:extLst>
            </p:cNvPr>
            <p:cNvCxnSpPr>
              <a:stCxn id="175" idx="4"/>
              <a:endCxn id="100" idx="0"/>
            </p:cNvCxnSpPr>
            <p:nvPr/>
          </p:nvCxnSpPr>
          <p:spPr>
            <a:xfrm>
              <a:off x="1010890" y="5065449"/>
              <a:ext cx="0" cy="23878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" name="组合 101">
            <a:extLst>
              <a:ext uri="{FF2B5EF4-FFF2-40B4-BE49-F238E27FC236}">
                <a16:creationId xmlns:a16="http://schemas.microsoft.com/office/drawing/2014/main" id="{C26A74EB-2016-0849-86AD-06312FE31672}"/>
              </a:ext>
            </a:extLst>
          </p:cNvPr>
          <p:cNvGrpSpPr/>
          <p:nvPr/>
        </p:nvGrpSpPr>
        <p:grpSpPr>
          <a:xfrm>
            <a:off x="558834" y="5629086"/>
            <a:ext cx="894359" cy="779587"/>
            <a:chOff x="558834" y="5629086"/>
            <a:chExt cx="894359" cy="779587"/>
          </a:xfrm>
        </p:grpSpPr>
        <p:sp>
          <p:nvSpPr>
            <p:cNvPr id="103" name="圆角矩形 102">
              <a:extLst>
                <a:ext uri="{FF2B5EF4-FFF2-40B4-BE49-F238E27FC236}">
                  <a16:creationId xmlns:a16="http://schemas.microsoft.com/office/drawing/2014/main" id="{A918D0A8-C994-DD48-BFA4-ADC3DAB20E83}"/>
                </a:ext>
              </a:extLst>
            </p:cNvPr>
            <p:cNvSpPr/>
            <p:nvPr/>
          </p:nvSpPr>
          <p:spPr>
            <a:xfrm>
              <a:off x="558834" y="5843189"/>
              <a:ext cx="894359" cy="565484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chemeClr val="tx1"/>
                  </a:solidFill>
                </a:rPr>
                <a:t>Bush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cxnSp>
          <p:nvCxnSpPr>
            <p:cNvPr id="104" name="直接箭头连接符 216">
              <a:extLst>
                <a:ext uri="{FF2B5EF4-FFF2-40B4-BE49-F238E27FC236}">
                  <a16:creationId xmlns:a16="http://schemas.microsoft.com/office/drawing/2014/main" id="{E89D44AF-8569-704F-9B9D-0BB025FBA5B8}"/>
                </a:ext>
              </a:extLst>
            </p:cNvPr>
            <p:cNvCxnSpPr>
              <a:stCxn id="100" idx="4"/>
              <a:endCxn id="103" idx="0"/>
            </p:cNvCxnSpPr>
            <p:nvPr/>
          </p:nvCxnSpPr>
          <p:spPr>
            <a:xfrm flipH="1">
              <a:off x="1006014" y="5629086"/>
              <a:ext cx="4876" cy="214103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" name="组合 104">
            <a:extLst>
              <a:ext uri="{FF2B5EF4-FFF2-40B4-BE49-F238E27FC236}">
                <a16:creationId xmlns:a16="http://schemas.microsoft.com/office/drawing/2014/main" id="{2C017BD2-F19A-EE49-9D97-36B9594521C3}"/>
              </a:ext>
            </a:extLst>
          </p:cNvPr>
          <p:cNvGrpSpPr/>
          <p:nvPr/>
        </p:nvGrpSpPr>
        <p:grpSpPr>
          <a:xfrm>
            <a:off x="1996251" y="5065449"/>
            <a:ext cx="312821" cy="563637"/>
            <a:chOff x="1996251" y="5065449"/>
            <a:chExt cx="312821" cy="563637"/>
          </a:xfrm>
        </p:grpSpPr>
        <p:sp>
          <p:nvSpPr>
            <p:cNvPr id="106" name="椭圆 105">
              <a:extLst>
                <a:ext uri="{FF2B5EF4-FFF2-40B4-BE49-F238E27FC236}">
                  <a16:creationId xmlns:a16="http://schemas.microsoft.com/office/drawing/2014/main" id="{4277FFD6-B22B-C74B-BF51-4472B183A1EC}"/>
                </a:ext>
              </a:extLst>
            </p:cNvPr>
            <p:cNvSpPr/>
            <p:nvPr/>
          </p:nvSpPr>
          <p:spPr>
            <a:xfrm>
              <a:off x="1996251" y="5304233"/>
              <a:ext cx="312821" cy="324853"/>
            </a:xfrm>
            <a:prstGeom prst="ellipse">
              <a:avLst/>
            </a:prstGeom>
            <a:solidFill>
              <a:srgbClr val="7030A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7" name="直接箭头连接符 219">
              <a:extLst>
                <a:ext uri="{FF2B5EF4-FFF2-40B4-BE49-F238E27FC236}">
                  <a16:creationId xmlns:a16="http://schemas.microsoft.com/office/drawing/2014/main" id="{235C3740-6283-F44D-8B83-557F223D88DD}"/>
                </a:ext>
              </a:extLst>
            </p:cNvPr>
            <p:cNvCxnSpPr>
              <a:stCxn id="178" idx="4"/>
              <a:endCxn id="106" idx="0"/>
            </p:cNvCxnSpPr>
            <p:nvPr/>
          </p:nvCxnSpPr>
          <p:spPr>
            <a:xfrm>
              <a:off x="2152662" y="5065449"/>
              <a:ext cx="0" cy="23878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" name="组合 107">
            <a:extLst>
              <a:ext uri="{FF2B5EF4-FFF2-40B4-BE49-F238E27FC236}">
                <a16:creationId xmlns:a16="http://schemas.microsoft.com/office/drawing/2014/main" id="{01475875-520B-D745-9D52-3A0DD808B61C}"/>
              </a:ext>
            </a:extLst>
          </p:cNvPr>
          <p:cNvGrpSpPr/>
          <p:nvPr/>
        </p:nvGrpSpPr>
        <p:grpSpPr>
          <a:xfrm>
            <a:off x="1719525" y="5629086"/>
            <a:ext cx="866274" cy="779587"/>
            <a:chOff x="1719525" y="5629086"/>
            <a:chExt cx="866274" cy="779587"/>
          </a:xfrm>
        </p:grpSpPr>
        <p:sp>
          <p:nvSpPr>
            <p:cNvPr id="109" name="圆角矩形 108">
              <a:extLst>
                <a:ext uri="{FF2B5EF4-FFF2-40B4-BE49-F238E27FC236}">
                  <a16:creationId xmlns:a16="http://schemas.microsoft.com/office/drawing/2014/main" id="{734BF862-C67A-3B42-9FDC-55334F854E52}"/>
                </a:ext>
              </a:extLst>
            </p:cNvPr>
            <p:cNvSpPr/>
            <p:nvPr/>
          </p:nvSpPr>
          <p:spPr>
            <a:xfrm>
              <a:off x="1719525" y="5843189"/>
              <a:ext cx="866274" cy="565484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chemeClr val="tx1"/>
                  </a:solidFill>
                </a:rPr>
                <a:t>held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cxnSp>
          <p:nvCxnSpPr>
            <p:cNvPr id="110" name="直接箭头连接符 222">
              <a:extLst>
                <a:ext uri="{FF2B5EF4-FFF2-40B4-BE49-F238E27FC236}">
                  <a16:creationId xmlns:a16="http://schemas.microsoft.com/office/drawing/2014/main" id="{0BA1B9BF-6099-E144-B85D-D5747A2365AC}"/>
                </a:ext>
              </a:extLst>
            </p:cNvPr>
            <p:cNvCxnSpPr>
              <a:stCxn id="106" idx="4"/>
              <a:endCxn id="109" idx="0"/>
            </p:cNvCxnSpPr>
            <p:nvPr/>
          </p:nvCxnSpPr>
          <p:spPr>
            <a:xfrm>
              <a:off x="2152662" y="5629086"/>
              <a:ext cx="0" cy="214103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" name="组合 110">
            <a:extLst>
              <a:ext uri="{FF2B5EF4-FFF2-40B4-BE49-F238E27FC236}">
                <a16:creationId xmlns:a16="http://schemas.microsoft.com/office/drawing/2014/main" id="{F23137B2-D6D6-D14B-A359-06A1F7222A95}"/>
              </a:ext>
            </a:extLst>
          </p:cNvPr>
          <p:cNvGrpSpPr/>
          <p:nvPr/>
        </p:nvGrpSpPr>
        <p:grpSpPr>
          <a:xfrm>
            <a:off x="2996146" y="5065449"/>
            <a:ext cx="312821" cy="563637"/>
            <a:chOff x="2996146" y="5065449"/>
            <a:chExt cx="312821" cy="563637"/>
          </a:xfrm>
        </p:grpSpPr>
        <p:sp>
          <p:nvSpPr>
            <p:cNvPr id="112" name="椭圆 111">
              <a:extLst>
                <a:ext uri="{FF2B5EF4-FFF2-40B4-BE49-F238E27FC236}">
                  <a16:creationId xmlns:a16="http://schemas.microsoft.com/office/drawing/2014/main" id="{D2EEC23C-1B92-6846-86F9-06B37BDF0448}"/>
                </a:ext>
              </a:extLst>
            </p:cNvPr>
            <p:cNvSpPr/>
            <p:nvPr/>
          </p:nvSpPr>
          <p:spPr>
            <a:xfrm>
              <a:off x="2996146" y="5304233"/>
              <a:ext cx="312821" cy="324853"/>
            </a:xfrm>
            <a:prstGeom prst="ellipse">
              <a:avLst/>
            </a:prstGeom>
            <a:solidFill>
              <a:srgbClr val="7030A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3" name="直接箭头连接符 225">
              <a:extLst>
                <a:ext uri="{FF2B5EF4-FFF2-40B4-BE49-F238E27FC236}">
                  <a16:creationId xmlns:a16="http://schemas.microsoft.com/office/drawing/2014/main" id="{190F18CB-ECBF-CE4E-9024-7708DC687C20}"/>
                </a:ext>
              </a:extLst>
            </p:cNvPr>
            <p:cNvCxnSpPr>
              <a:stCxn id="184" idx="4"/>
              <a:endCxn id="112" idx="0"/>
            </p:cNvCxnSpPr>
            <p:nvPr/>
          </p:nvCxnSpPr>
          <p:spPr>
            <a:xfrm>
              <a:off x="3152557" y="5065449"/>
              <a:ext cx="0" cy="23878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4" name="组合 113">
            <a:extLst>
              <a:ext uri="{FF2B5EF4-FFF2-40B4-BE49-F238E27FC236}">
                <a16:creationId xmlns:a16="http://schemas.microsoft.com/office/drawing/2014/main" id="{0D6CE0BC-54F4-544D-9A04-FAC36C6E2831}"/>
              </a:ext>
            </a:extLst>
          </p:cNvPr>
          <p:cNvGrpSpPr/>
          <p:nvPr/>
        </p:nvGrpSpPr>
        <p:grpSpPr>
          <a:xfrm>
            <a:off x="2782380" y="5629086"/>
            <a:ext cx="740355" cy="779587"/>
            <a:chOff x="2782380" y="5629086"/>
            <a:chExt cx="740355" cy="779587"/>
          </a:xfrm>
        </p:grpSpPr>
        <p:sp>
          <p:nvSpPr>
            <p:cNvPr id="115" name="圆角矩形 114">
              <a:extLst>
                <a:ext uri="{FF2B5EF4-FFF2-40B4-BE49-F238E27FC236}">
                  <a16:creationId xmlns:a16="http://schemas.microsoft.com/office/drawing/2014/main" id="{1ADE2993-C6F2-4C4F-A83F-99E41C2EF916}"/>
                </a:ext>
              </a:extLst>
            </p:cNvPr>
            <p:cNvSpPr/>
            <p:nvPr/>
          </p:nvSpPr>
          <p:spPr>
            <a:xfrm>
              <a:off x="2782380" y="5843189"/>
              <a:ext cx="740355" cy="565484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chemeClr val="tx1"/>
                  </a:solidFill>
                </a:rPr>
                <a:t>a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cxnSp>
          <p:nvCxnSpPr>
            <p:cNvPr id="116" name="直接箭头连接符 228">
              <a:extLst>
                <a:ext uri="{FF2B5EF4-FFF2-40B4-BE49-F238E27FC236}">
                  <a16:creationId xmlns:a16="http://schemas.microsoft.com/office/drawing/2014/main" id="{FF4BB024-707B-264B-8A93-B54FA7A753AE}"/>
                </a:ext>
              </a:extLst>
            </p:cNvPr>
            <p:cNvCxnSpPr>
              <a:stCxn id="112" idx="4"/>
              <a:endCxn id="115" idx="0"/>
            </p:cNvCxnSpPr>
            <p:nvPr/>
          </p:nvCxnSpPr>
          <p:spPr>
            <a:xfrm>
              <a:off x="3152557" y="5629086"/>
              <a:ext cx="1" cy="214103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7" name="组合 116">
            <a:extLst>
              <a:ext uri="{FF2B5EF4-FFF2-40B4-BE49-F238E27FC236}">
                <a16:creationId xmlns:a16="http://schemas.microsoft.com/office/drawing/2014/main" id="{85873BF0-E721-3442-ABC7-CBBEC6F0EDE8}"/>
              </a:ext>
            </a:extLst>
          </p:cNvPr>
          <p:cNvGrpSpPr/>
          <p:nvPr/>
        </p:nvGrpSpPr>
        <p:grpSpPr>
          <a:xfrm>
            <a:off x="4089790" y="5065449"/>
            <a:ext cx="312821" cy="563637"/>
            <a:chOff x="4089790" y="5065449"/>
            <a:chExt cx="312821" cy="563637"/>
          </a:xfrm>
        </p:grpSpPr>
        <p:sp>
          <p:nvSpPr>
            <p:cNvPr id="118" name="椭圆 117">
              <a:extLst>
                <a:ext uri="{FF2B5EF4-FFF2-40B4-BE49-F238E27FC236}">
                  <a16:creationId xmlns:a16="http://schemas.microsoft.com/office/drawing/2014/main" id="{E4870222-0A7A-E94C-8544-E78CF0278CF0}"/>
                </a:ext>
              </a:extLst>
            </p:cNvPr>
            <p:cNvSpPr/>
            <p:nvPr/>
          </p:nvSpPr>
          <p:spPr>
            <a:xfrm>
              <a:off x="4089790" y="5304233"/>
              <a:ext cx="312821" cy="324853"/>
            </a:xfrm>
            <a:prstGeom prst="ellipse">
              <a:avLst/>
            </a:prstGeom>
            <a:solidFill>
              <a:srgbClr val="7030A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9" name="直接箭头连接符 231">
              <a:extLst>
                <a:ext uri="{FF2B5EF4-FFF2-40B4-BE49-F238E27FC236}">
                  <a16:creationId xmlns:a16="http://schemas.microsoft.com/office/drawing/2014/main" id="{8274849D-B286-2540-8D3A-C5419FE1C467}"/>
                </a:ext>
              </a:extLst>
            </p:cNvPr>
            <p:cNvCxnSpPr>
              <a:stCxn id="189" idx="4"/>
              <a:endCxn id="118" idx="0"/>
            </p:cNvCxnSpPr>
            <p:nvPr/>
          </p:nvCxnSpPr>
          <p:spPr>
            <a:xfrm>
              <a:off x="4246201" y="5065449"/>
              <a:ext cx="0" cy="23878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0" name="组合 119">
            <a:extLst>
              <a:ext uri="{FF2B5EF4-FFF2-40B4-BE49-F238E27FC236}">
                <a16:creationId xmlns:a16="http://schemas.microsoft.com/office/drawing/2014/main" id="{C1887D88-AA30-F141-9372-5A1411C84C7E}"/>
              </a:ext>
            </a:extLst>
          </p:cNvPr>
          <p:cNvGrpSpPr/>
          <p:nvPr/>
        </p:nvGrpSpPr>
        <p:grpSpPr>
          <a:xfrm>
            <a:off x="3734859" y="5629086"/>
            <a:ext cx="1022684" cy="795775"/>
            <a:chOff x="3734859" y="5629086"/>
            <a:chExt cx="1022684" cy="795775"/>
          </a:xfrm>
        </p:grpSpPr>
        <p:sp>
          <p:nvSpPr>
            <p:cNvPr id="121" name="圆角矩形 120">
              <a:extLst>
                <a:ext uri="{FF2B5EF4-FFF2-40B4-BE49-F238E27FC236}">
                  <a16:creationId xmlns:a16="http://schemas.microsoft.com/office/drawing/2014/main" id="{FCACE25D-08A5-3D4A-86FD-43DF4BCC6D40}"/>
                </a:ext>
              </a:extLst>
            </p:cNvPr>
            <p:cNvSpPr/>
            <p:nvPr/>
          </p:nvSpPr>
          <p:spPr>
            <a:xfrm>
              <a:off x="3734859" y="5859377"/>
              <a:ext cx="1022684" cy="565484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chemeClr val="tx1"/>
                  </a:solidFill>
                </a:rPr>
                <a:t>talk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cxnSp>
          <p:nvCxnSpPr>
            <p:cNvPr id="122" name="直接箭头连接符 234">
              <a:extLst>
                <a:ext uri="{FF2B5EF4-FFF2-40B4-BE49-F238E27FC236}">
                  <a16:creationId xmlns:a16="http://schemas.microsoft.com/office/drawing/2014/main" id="{ADBC2059-7D83-5B4E-A44D-3F88ADDA07C2}"/>
                </a:ext>
              </a:extLst>
            </p:cNvPr>
            <p:cNvCxnSpPr>
              <a:stCxn id="118" idx="4"/>
              <a:endCxn id="121" idx="0"/>
            </p:cNvCxnSpPr>
            <p:nvPr/>
          </p:nvCxnSpPr>
          <p:spPr>
            <a:xfrm>
              <a:off x="4246201" y="5629086"/>
              <a:ext cx="0" cy="230291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" name="组合 122">
            <a:extLst>
              <a:ext uri="{FF2B5EF4-FFF2-40B4-BE49-F238E27FC236}">
                <a16:creationId xmlns:a16="http://schemas.microsoft.com/office/drawing/2014/main" id="{4F8DFC72-F2E2-5B4C-9896-6CC426278F67}"/>
              </a:ext>
            </a:extLst>
          </p:cNvPr>
          <p:cNvGrpSpPr/>
          <p:nvPr/>
        </p:nvGrpSpPr>
        <p:grpSpPr>
          <a:xfrm>
            <a:off x="5327331" y="5065449"/>
            <a:ext cx="312821" cy="563637"/>
            <a:chOff x="5327331" y="5065449"/>
            <a:chExt cx="312821" cy="563637"/>
          </a:xfrm>
        </p:grpSpPr>
        <p:sp>
          <p:nvSpPr>
            <p:cNvPr id="124" name="椭圆 123">
              <a:extLst>
                <a:ext uri="{FF2B5EF4-FFF2-40B4-BE49-F238E27FC236}">
                  <a16:creationId xmlns:a16="http://schemas.microsoft.com/office/drawing/2014/main" id="{3BCC01DC-8223-9A44-B8E2-F4CA309B7D5E}"/>
                </a:ext>
              </a:extLst>
            </p:cNvPr>
            <p:cNvSpPr/>
            <p:nvPr/>
          </p:nvSpPr>
          <p:spPr>
            <a:xfrm>
              <a:off x="5327331" y="5304233"/>
              <a:ext cx="312821" cy="324853"/>
            </a:xfrm>
            <a:prstGeom prst="ellipse">
              <a:avLst/>
            </a:prstGeom>
            <a:solidFill>
              <a:srgbClr val="7030A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25" name="直接箭头连接符 237">
              <a:extLst>
                <a:ext uri="{FF2B5EF4-FFF2-40B4-BE49-F238E27FC236}">
                  <a16:creationId xmlns:a16="http://schemas.microsoft.com/office/drawing/2014/main" id="{59BC7D5B-2E91-E94C-B620-88974862A2A8}"/>
                </a:ext>
              </a:extLst>
            </p:cNvPr>
            <p:cNvCxnSpPr>
              <a:stCxn id="194" idx="4"/>
              <a:endCxn id="124" idx="0"/>
            </p:cNvCxnSpPr>
            <p:nvPr/>
          </p:nvCxnSpPr>
          <p:spPr>
            <a:xfrm>
              <a:off x="5483742" y="5065449"/>
              <a:ext cx="0" cy="23878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6" name="组合 125">
            <a:extLst>
              <a:ext uri="{FF2B5EF4-FFF2-40B4-BE49-F238E27FC236}">
                <a16:creationId xmlns:a16="http://schemas.microsoft.com/office/drawing/2014/main" id="{AA2CAFF0-BACD-C84C-B952-90F3E2B40177}"/>
              </a:ext>
            </a:extLst>
          </p:cNvPr>
          <p:cNvGrpSpPr/>
          <p:nvPr/>
        </p:nvGrpSpPr>
        <p:grpSpPr>
          <a:xfrm>
            <a:off x="4972400" y="5629086"/>
            <a:ext cx="1022684" cy="785813"/>
            <a:chOff x="4972400" y="5629086"/>
            <a:chExt cx="1022684" cy="785813"/>
          </a:xfrm>
        </p:grpSpPr>
        <p:sp>
          <p:nvSpPr>
            <p:cNvPr id="127" name="圆角矩形 126">
              <a:extLst>
                <a:ext uri="{FF2B5EF4-FFF2-40B4-BE49-F238E27FC236}">
                  <a16:creationId xmlns:a16="http://schemas.microsoft.com/office/drawing/2014/main" id="{A640DF9E-858D-A646-BD1C-0BCD53228D04}"/>
                </a:ext>
              </a:extLst>
            </p:cNvPr>
            <p:cNvSpPr/>
            <p:nvPr/>
          </p:nvSpPr>
          <p:spPr>
            <a:xfrm>
              <a:off x="4972400" y="5849415"/>
              <a:ext cx="1022684" cy="565484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chemeClr val="tx1"/>
                  </a:solidFill>
                </a:rPr>
                <a:t>with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cxnSp>
          <p:nvCxnSpPr>
            <p:cNvPr id="128" name="直接箭头连接符 240">
              <a:extLst>
                <a:ext uri="{FF2B5EF4-FFF2-40B4-BE49-F238E27FC236}">
                  <a16:creationId xmlns:a16="http://schemas.microsoft.com/office/drawing/2014/main" id="{1D3BDB84-8193-8143-B129-73C8EBD4731E}"/>
                </a:ext>
              </a:extLst>
            </p:cNvPr>
            <p:cNvCxnSpPr>
              <a:stCxn id="124" idx="4"/>
              <a:endCxn id="127" idx="0"/>
            </p:cNvCxnSpPr>
            <p:nvPr/>
          </p:nvCxnSpPr>
          <p:spPr>
            <a:xfrm>
              <a:off x="5483742" y="5629086"/>
              <a:ext cx="0" cy="220329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CE1FEE3C-3370-9944-98D5-ECFC4BECAABC}"/>
              </a:ext>
            </a:extLst>
          </p:cNvPr>
          <p:cNvGrpSpPr/>
          <p:nvPr/>
        </p:nvGrpSpPr>
        <p:grpSpPr>
          <a:xfrm>
            <a:off x="6619636" y="5065449"/>
            <a:ext cx="312821" cy="563637"/>
            <a:chOff x="6619636" y="5065449"/>
            <a:chExt cx="312821" cy="563637"/>
          </a:xfrm>
        </p:grpSpPr>
        <p:sp>
          <p:nvSpPr>
            <p:cNvPr id="130" name="椭圆 129">
              <a:extLst>
                <a:ext uri="{FF2B5EF4-FFF2-40B4-BE49-F238E27FC236}">
                  <a16:creationId xmlns:a16="http://schemas.microsoft.com/office/drawing/2014/main" id="{429C488C-56F1-824F-8863-EE18221FB2C2}"/>
                </a:ext>
              </a:extLst>
            </p:cNvPr>
            <p:cNvSpPr/>
            <p:nvPr/>
          </p:nvSpPr>
          <p:spPr>
            <a:xfrm>
              <a:off x="6619636" y="5304233"/>
              <a:ext cx="312821" cy="324853"/>
            </a:xfrm>
            <a:prstGeom prst="ellipse">
              <a:avLst/>
            </a:prstGeom>
            <a:solidFill>
              <a:srgbClr val="7030A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1" name="直接箭头连接符 243">
              <a:extLst>
                <a:ext uri="{FF2B5EF4-FFF2-40B4-BE49-F238E27FC236}">
                  <a16:creationId xmlns:a16="http://schemas.microsoft.com/office/drawing/2014/main" id="{2F39572C-6488-1540-B6AF-51146183F957}"/>
                </a:ext>
              </a:extLst>
            </p:cNvPr>
            <p:cNvCxnSpPr>
              <a:stCxn id="199" idx="4"/>
              <a:endCxn id="130" idx="0"/>
            </p:cNvCxnSpPr>
            <p:nvPr/>
          </p:nvCxnSpPr>
          <p:spPr>
            <a:xfrm>
              <a:off x="6776047" y="5065449"/>
              <a:ext cx="0" cy="23878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2" name="组合 131">
            <a:extLst>
              <a:ext uri="{FF2B5EF4-FFF2-40B4-BE49-F238E27FC236}">
                <a16:creationId xmlns:a16="http://schemas.microsoft.com/office/drawing/2014/main" id="{2574E455-C4CF-7940-B1BC-9E75E1EA65B1}"/>
              </a:ext>
            </a:extLst>
          </p:cNvPr>
          <p:cNvGrpSpPr/>
          <p:nvPr/>
        </p:nvGrpSpPr>
        <p:grpSpPr>
          <a:xfrm>
            <a:off x="6180350" y="5629086"/>
            <a:ext cx="1183103" cy="781666"/>
            <a:chOff x="6180350" y="5629086"/>
            <a:chExt cx="1183103" cy="781666"/>
          </a:xfrm>
        </p:grpSpPr>
        <p:sp>
          <p:nvSpPr>
            <p:cNvPr id="133" name="圆角矩形 132">
              <a:extLst>
                <a:ext uri="{FF2B5EF4-FFF2-40B4-BE49-F238E27FC236}">
                  <a16:creationId xmlns:a16="http://schemas.microsoft.com/office/drawing/2014/main" id="{420D9B66-6A6B-C74F-ABC6-ECDF958D447D}"/>
                </a:ext>
              </a:extLst>
            </p:cNvPr>
            <p:cNvSpPr/>
            <p:nvPr/>
          </p:nvSpPr>
          <p:spPr>
            <a:xfrm>
              <a:off x="6180350" y="5845268"/>
              <a:ext cx="1183103" cy="565484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chemeClr val="tx1"/>
                  </a:solidFill>
                </a:rPr>
                <a:t>Sharon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cxnSp>
          <p:nvCxnSpPr>
            <p:cNvPr id="134" name="直接箭头连接符 246">
              <a:extLst>
                <a:ext uri="{FF2B5EF4-FFF2-40B4-BE49-F238E27FC236}">
                  <a16:creationId xmlns:a16="http://schemas.microsoft.com/office/drawing/2014/main" id="{7E3DFF93-B406-4A42-B4EA-6844A9AD2ECF}"/>
                </a:ext>
              </a:extLst>
            </p:cNvPr>
            <p:cNvCxnSpPr>
              <a:stCxn id="130" idx="4"/>
              <a:endCxn id="133" idx="0"/>
            </p:cNvCxnSpPr>
            <p:nvPr/>
          </p:nvCxnSpPr>
          <p:spPr>
            <a:xfrm flipH="1">
              <a:off x="6771902" y="5629086"/>
              <a:ext cx="4145" cy="216182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5" name="组合 134">
            <a:extLst>
              <a:ext uri="{FF2B5EF4-FFF2-40B4-BE49-F238E27FC236}">
                <a16:creationId xmlns:a16="http://schemas.microsoft.com/office/drawing/2014/main" id="{4195EF09-37BF-8C49-B149-401EABF5171D}"/>
              </a:ext>
            </a:extLst>
          </p:cNvPr>
          <p:cNvGrpSpPr/>
          <p:nvPr/>
        </p:nvGrpSpPr>
        <p:grpSpPr>
          <a:xfrm>
            <a:off x="7978941" y="5065449"/>
            <a:ext cx="312821" cy="563637"/>
            <a:chOff x="7978941" y="5065449"/>
            <a:chExt cx="312821" cy="563637"/>
          </a:xfrm>
        </p:grpSpPr>
        <p:sp>
          <p:nvSpPr>
            <p:cNvPr id="136" name="椭圆 135">
              <a:extLst>
                <a:ext uri="{FF2B5EF4-FFF2-40B4-BE49-F238E27FC236}">
                  <a16:creationId xmlns:a16="http://schemas.microsoft.com/office/drawing/2014/main" id="{DCE67F7A-B86C-4843-AAA8-FD8431DB1B47}"/>
                </a:ext>
              </a:extLst>
            </p:cNvPr>
            <p:cNvSpPr/>
            <p:nvPr/>
          </p:nvSpPr>
          <p:spPr>
            <a:xfrm>
              <a:off x="7978941" y="5304233"/>
              <a:ext cx="312821" cy="324853"/>
            </a:xfrm>
            <a:prstGeom prst="ellipse">
              <a:avLst/>
            </a:prstGeom>
            <a:solidFill>
              <a:srgbClr val="7030A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7" name="直接箭头连接符 249">
              <a:extLst>
                <a:ext uri="{FF2B5EF4-FFF2-40B4-BE49-F238E27FC236}">
                  <a16:creationId xmlns:a16="http://schemas.microsoft.com/office/drawing/2014/main" id="{486DD5E0-28DD-1248-B114-38BEECE92953}"/>
                </a:ext>
              </a:extLst>
            </p:cNvPr>
            <p:cNvCxnSpPr>
              <a:stCxn id="204" idx="4"/>
              <a:endCxn id="136" idx="0"/>
            </p:cNvCxnSpPr>
            <p:nvPr/>
          </p:nvCxnSpPr>
          <p:spPr>
            <a:xfrm>
              <a:off x="8135352" y="5065449"/>
              <a:ext cx="0" cy="23878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8" name="组合 137">
            <a:extLst>
              <a:ext uri="{FF2B5EF4-FFF2-40B4-BE49-F238E27FC236}">
                <a16:creationId xmlns:a16="http://schemas.microsoft.com/office/drawing/2014/main" id="{41F76B5F-9EA2-0C41-A096-3DED45E577EF}"/>
              </a:ext>
            </a:extLst>
          </p:cNvPr>
          <p:cNvGrpSpPr/>
          <p:nvPr/>
        </p:nvGrpSpPr>
        <p:grpSpPr>
          <a:xfrm>
            <a:off x="7543801" y="5629086"/>
            <a:ext cx="1183103" cy="783741"/>
            <a:chOff x="7543801" y="5629086"/>
            <a:chExt cx="1183103" cy="783741"/>
          </a:xfrm>
        </p:grpSpPr>
        <p:sp>
          <p:nvSpPr>
            <p:cNvPr id="139" name="圆角矩形 138">
              <a:extLst>
                <a:ext uri="{FF2B5EF4-FFF2-40B4-BE49-F238E27FC236}">
                  <a16:creationId xmlns:a16="http://schemas.microsoft.com/office/drawing/2014/main" id="{43F8780F-B3F6-E947-B909-F00CBCAC5170}"/>
                </a:ext>
              </a:extLst>
            </p:cNvPr>
            <p:cNvSpPr/>
            <p:nvPr/>
          </p:nvSpPr>
          <p:spPr>
            <a:xfrm>
              <a:off x="7543801" y="5847343"/>
              <a:ext cx="1183103" cy="565484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chemeClr val="tx1"/>
                  </a:solidFill>
                </a:rPr>
                <a:t>&lt;/s&gt;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cxnSp>
          <p:nvCxnSpPr>
            <p:cNvPr id="140" name="直接箭头连接符 252">
              <a:extLst>
                <a:ext uri="{FF2B5EF4-FFF2-40B4-BE49-F238E27FC236}">
                  <a16:creationId xmlns:a16="http://schemas.microsoft.com/office/drawing/2014/main" id="{6FA389DC-8B5A-A34A-B657-97F06B7AE386}"/>
                </a:ext>
              </a:extLst>
            </p:cNvPr>
            <p:cNvCxnSpPr>
              <a:stCxn id="136" idx="4"/>
              <a:endCxn id="139" idx="0"/>
            </p:cNvCxnSpPr>
            <p:nvPr/>
          </p:nvCxnSpPr>
          <p:spPr>
            <a:xfrm>
              <a:off x="8135352" y="5629086"/>
              <a:ext cx="1" cy="218257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1" name="组合 140">
            <a:extLst>
              <a:ext uri="{FF2B5EF4-FFF2-40B4-BE49-F238E27FC236}">
                <a16:creationId xmlns:a16="http://schemas.microsoft.com/office/drawing/2014/main" id="{904F39B8-BFB7-7143-AF42-DC874B46EC20}"/>
              </a:ext>
            </a:extLst>
          </p:cNvPr>
          <p:cNvGrpSpPr/>
          <p:nvPr/>
        </p:nvGrpSpPr>
        <p:grpSpPr>
          <a:xfrm>
            <a:off x="6673297" y="2878545"/>
            <a:ext cx="1361791" cy="1229010"/>
            <a:chOff x="6673297" y="2878545"/>
            <a:chExt cx="1361791" cy="1229010"/>
          </a:xfrm>
        </p:grpSpPr>
        <p:grpSp>
          <p:nvGrpSpPr>
            <p:cNvPr id="142" name="组合 141">
              <a:extLst>
                <a:ext uri="{FF2B5EF4-FFF2-40B4-BE49-F238E27FC236}">
                  <a16:creationId xmlns:a16="http://schemas.microsoft.com/office/drawing/2014/main" id="{59ED8199-B87A-8746-B4FC-B49DC7028C9D}"/>
                </a:ext>
              </a:extLst>
            </p:cNvPr>
            <p:cNvGrpSpPr/>
            <p:nvPr/>
          </p:nvGrpSpPr>
          <p:grpSpPr>
            <a:xfrm>
              <a:off x="6776046" y="3782702"/>
              <a:ext cx="1259042" cy="324853"/>
              <a:chOff x="6776046" y="3782702"/>
              <a:chExt cx="1259042" cy="324853"/>
            </a:xfrm>
          </p:grpSpPr>
          <p:sp>
            <p:nvSpPr>
              <p:cNvPr id="144" name="椭圆 143">
                <a:extLst>
                  <a:ext uri="{FF2B5EF4-FFF2-40B4-BE49-F238E27FC236}">
                    <a16:creationId xmlns:a16="http://schemas.microsoft.com/office/drawing/2014/main" id="{364EBC29-7371-994F-91BE-1EB6312765BF}"/>
                  </a:ext>
                </a:extLst>
              </p:cNvPr>
              <p:cNvSpPr/>
              <p:nvPr/>
            </p:nvSpPr>
            <p:spPr>
              <a:xfrm>
                <a:off x="6776046" y="3782702"/>
                <a:ext cx="312821" cy="324853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45" name="直接箭头连接符 257">
                <a:extLst>
                  <a:ext uri="{FF2B5EF4-FFF2-40B4-BE49-F238E27FC236}">
                    <a16:creationId xmlns:a16="http://schemas.microsoft.com/office/drawing/2014/main" id="{D3F2B9AA-F25D-4945-A0BD-51115BB28305}"/>
                  </a:ext>
                </a:extLst>
              </p:cNvPr>
              <p:cNvCxnSpPr>
                <a:stCxn id="147" idx="2"/>
                <a:endCxn id="144" idx="6"/>
              </p:cNvCxnSpPr>
              <p:nvPr/>
            </p:nvCxnSpPr>
            <p:spPr>
              <a:xfrm flipH="1">
                <a:off x="7088867" y="3945129"/>
                <a:ext cx="946221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3" name="弧形 255">
              <a:extLst>
                <a:ext uri="{FF2B5EF4-FFF2-40B4-BE49-F238E27FC236}">
                  <a16:creationId xmlns:a16="http://schemas.microsoft.com/office/drawing/2014/main" id="{7C0B20AC-F945-6440-AEAE-743C3410904F}"/>
                </a:ext>
              </a:extLst>
            </p:cNvPr>
            <p:cNvSpPr/>
            <p:nvPr/>
          </p:nvSpPr>
          <p:spPr>
            <a:xfrm>
              <a:off x="6673297" y="2878545"/>
              <a:ext cx="762223" cy="954046"/>
            </a:xfrm>
            <a:prstGeom prst="arc">
              <a:avLst>
                <a:gd name="adj1" fmla="val 16114078"/>
                <a:gd name="adj2" fmla="val 5399996"/>
              </a:avLst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458D3DB4-2935-7C44-AC03-B6982B3D2631}"/>
              </a:ext>
            </a:extLst>
          </p:cNvPr>
          <p:cNvGrpSpPr/>
          <p:nvPr/>
        </p:nvGrpSpPr>
        <p:grpSpPr>
          <a:xfrm>
            <a:off x="7954441" y="2878545"/>
            <a:ext cx="762223" cy="1229010"/>
            <a:chOff x="7954441" y="2878545"/>
            <a:chExt cx="762223" cy="1229010"/>
          </a:xfrm>
        </p:grpSpPr>
        <p:sp>
          <p:nvSpPr>
            <p:cNvPr id="147" name="椭圆 146">
              <a:extLst>
                <a:ext uri="{FF2B5EF4-FFF2-40B4-BE49-F238E27FC236}">
                  <a16:creationId xmlns:a16="http://schemas.microsoft.com/office/drawing/2014/main" id="{1B32E17B-4EB5-954D-85D4-F4F4FF620EDA}"/>
                </a:ext>
              </a:extLst>
            </p:cNvPr>
            <p:cNvSpPr/>
            <p:nvPr/>
          </p:nvSpPr>
          <p:spPr>
            <a:xfrm>
              <a:off x="8035088" y="3782702"/>
              <a:ext cx="312821" cy="324853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8" name="弧形 260">
              <a:extLst>
                <a:ext uri="{FF2B5EF4-FFF2-40B4-BE49-F238E27FC236}">
                  <a16:creationId xmlns:a16="http://schemas.microsoft.com/office/drawing/2014/main" id="{A83F7C24-506E-9F4A-AD1D-6C9832DF993E}"/>
                </a:ext>
              </a:extLst>
            </p:cNvPr>
            <p:cNvSpPr/>
            <p:nvPr/>
          </p:nvSpPr>
          <p:spPr>
            <a:xfrm>
              <a:off x="7954441" y="2878545"/>
              <a:ext cx="762223" cy="954046"/>
            </a:xfrm>
            <a:prstGeom prst="arc">
              <a:avLst>
                <a:gd name="adj1" fmla="val 16114078"/>
                <a:gd name="adj2" fmla="val 5399996"/>
              </a:avLst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9" name="组合 148">
            <a:extLst>
              <a:ext uri="{FF2B5EF4-FFF2-40B4-BE49-F238E27FC236}">
                <a16:creationId xmlns:a16="http://schemas.microsoft.com/office/drawing/2014/main" id="{D1F16668-F9C9-3147-904B-7DFAF67F6E4A}"/>
              </a:ext>
            </a:extLst>
          </p:cNvPr>
          <p:cNvGrpSpPr/>
          <p:nvPr/>
        </p:nvGrpSpPr>
        <p:grpSpPr>
          <a:xfrm>
            <a:off x="5429673" y="2878545"/>
            <a:ext cx="1346373" cy="1229010"/>
            <a:chOff x="5429673" y="2878545"/>
            <a:chExt cx="1346373" cy="1229010"/>
          </a:xfrm>
        </p:grpSpPr>
        <p:grpSp>
          <p:nvGrpSpPr>
            <p:cNvPr id="150" name="组合 149">
              <a:extLst>
                <a:ext uri="{FF2B5EF4-FFF2-40B4-BE49-F238E27FC236}">
                  <a16:creationId xmlns:a16="http://schemas.microsoft.com/office/drawing/2014/main" id="{616DF876-471D-1747-97B3-01BB6AF89D24}"/>
                </a:ext>
              </a:extLst>
            </p:cNvPr>
            <p:cNvGrpSpPr/>
            <p:nvPr/>
          </p:nvGrpSpPr>
          <p:grpSpPr>
            <a:xfrm>
              <a:off x="5526632" y="3782702"/>
              <a:ext cx="1249414" cy="324853"/>
              <a:chOff x="5526632" y="3782702"/>
              <a:chExt cx="1249414" cy="324853"/>
            </a:xfrm>
          </p:grpSpPr>
          <p:sp>
            <p:nvSpPr>
              <p:cNvPr id="152" name="椭圆 151">
                <a:extLst>
                  <a:ext uri="{FF2B5EF4-FFF2-40B4-BE49-F238E27FC236}">
                    <a16:creationId xmlns:a16="http://schemas.microsoft.com/office/drawing/2014/main" id="{DF3D0AB7-4403-EB46-B3DD-6DA7790EFCD7}"/>
                  </a:ext>
                </a:extLst>
              </p:cNvPr>
              <p:cNvSpPr/>
              <p:nvPr/>
            </p:nvSpPr>
            <p:spPr>
              <a:xfrm>
                <a:off x="5526632" y="3782702"/>
                <a:ext cx="312821" cy="324853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53" name="直接箭头连接符 265">
                <a:extLst>
                  <a:ext uri="{FF2B5EF4-FFF2-40B4-BE49-F238E27FC236}">
                    <a16:creationId xmlns:a16="http://schemas.microsoft.com/office/drawing/2014/main" id="{AE995343-144A-5840-8636-C12E0D5F53B8}"/>
                  </a:ext>
                </a:extLst>
              </p:cNvPr>
              <p:cNvCxnSpPr>
                <a:stCxn id="144" idx="2"/>
                <a:endCxn id="152" idx="6"/>
              </p:cNvCxnSpPr>
              <p:nvPr/>
            </p:nvCxnSpPr>
            <p:spPr>
              <a:xfrm flipH="1">
                <a:off x="5839453" y="3945129"/>
                <a:ext cx="936593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1" name="弧形 263">
              <a:extLst>
                <a:ext uri="{FF2B5EF4-FFF2-40B4-BE49-F238E27FC236}">
                  <a16:creationId xmlns:a16="http://schemas.microsoft.com/office/drawing/2014/main" id="{8EAC1D9F-E1A2-DD42-8ED5-FCC6AFA48CC6}"/>
                </a:ext>
              </a:extLst>
            </p:cNvPr>
            <p:cNvSpPr/>
            <p:nvPr/>
          </p:nvSpPr>
          <p:spPr>
            <a:xfrm>
              <a:off x="5429673" y="2878545"/>
              <a:ext cx="762223" cy="954046"/>
            </a:xfrm>
            <a:prstGeom prst="arc">
              <a:avLst>
                <a:gd name="adj1" fmla="val 16114078"/>
                <a:gd name="adj2" fmla="val 5399996"/>
              </a:avLst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4" name="组合 153">
            <a:extLst>
              <a:ext uri="{FF2B5EF4-FFF2-40B4-BE49-F238E27FC236}">
                <a16:creationId xmlns:a16="http://schemas.microsoft.com/office/drawing/2014/main" id="{511F6DAC-D95A-4C4D-B267-76B4A53DFACA}"/>
              </a:ext>
            </a:extLst>
          </p:cNvPr>
          <p:cNvGrpSpPr/>
          <p:nvPr/>
        </p:nvGrpSpPr>
        <p:grpSpPr>
          <a:xfrm>
            <a:off x="4190888" y="2878545"/>
            <a:ext cx="1335744" cy="1229010"/>
            <a:chOff x="4190888" y="2878545"/>
            <a:chExt cx="1335744" cy="1229010"/>
          </a:xfrm>
        </p:grpSpPr>
        <p:grpSp>
          <p:nvGrpSpPr>
            <p:cNvPr id="155" name="组合 154">
              <a:extLst>
                <a:ext uri="{FF2B5EF4-FFF2-40B4-BE49-F238E27FC236}">
                  <a16:creationId xmlns:a16="http://schemas.microsoft.com/office/drawing/2014/main" id="{465C73FD-9782-A94C-B17B-C636FD6E72D6}"/>
                </a:ext>
              </a:extLst>
            </p:cNvPr>
            <p:cNvGrpSpPr/>
            <p:nvPr/>
          </p:nvGrpSpPr>
          <p:grpSpPr>
            <a:xfrm>
              <a:off x="4277218" y="3782702"/>
              <a:ext cx="1249414" cy="324853"/>
              <a:chOff x="4277218" y="3782702"/>
              <a:chExt cx="1249414" cy="324853"/>
            </a:xfrm>
          </p:grpSpPr>
          <p:sp>
            <p:nvSpPr>
              <p:cNvPr id="157" name="椭圆 156">
                <a:extLst>
                  <a:ext uri="{FF2B5EF4-FFF2-40B4-BE49-F238E27FC236}">
                    <a16:creationId xmlns:a16="http://schemas.microsoft.com/office/drawing/2014/main" id="{2DD0AB8D-63D0-B940-87E7-81DB31911FCA}"/>
                  </a:ext>
                </a:extLst>
              </p:cNvPr>
              <p:cNvSpPr/>
              <p:nvPr/>
            </p:nvSpPr>
            <p:spPr>
              <a:xfrm>
                <a:off x="4277218" y="3782702"/>
                <a:ext cx="312821" cy="324853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58" name="直接箭头连接符 270">
                <a:extLst>
                  <a:ext uri="{FF2B5EF4-FFF2-40B4-BE49-F238E27FC236}">
                    <a16:creationId xmlns:a16="http://schemas.microsoft.com/office/drawing/2014/main" id="{DA3FFC32-BE68-C94E-ABDB-EC0D03C64401}"/>
                  </a:ext>
                </a:extLst>
              </p:cNvPr>
              <p:cNvCxnSpPr>
                <a:stCxn id="152" idx="2"/>
                <a:endCxn id="157" idx="6"/>
              </p:cNvCxnSpPr>
              <p:nvPr/>
            </p:nvCxnSpPr>
            <p:spPr>
              <a:xfrm flipH="1">
                <a:off x="4590039" y="3945129"/>
                <a:ext cx="936593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6" name="弧形 268">
              <a:extLst>
                <a:ext uri="{FF2B5EF4-FFF2-40B4-BE49-F238E27FC236}">
                  <a16:creationId xmlns:a16="http://schemas.microsoft.com/office/drawing/2014/main" id="{18F8BE36-B3CB-5F41-8A99-F4299F2C742C}"/>
                </a:ext>
              </a:extLst>
            </p:cNvPr>
            <p:cNvSpPr/>
            <p:nvPr/>
          </p:nvSpPr>
          <p:spPr>
            <a:xfrm>
              <a:off x="4190888" y="2878545"/>
              <a:ext cx="762223" cy="954046"/>
            </a:xfrm>
            <a:prstGeom prst="arc">
              <a:avLst>
                <a:gd name="adj1" fmla="val 16114078"/>
                <a:gd name="adj2" fmla="val 5399996"/>
              </a:avLst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9" name="组合 158">
            <a:extLst>
              <a:ext uri="{FF2B5EF4-FFF2-40B4-BE49-F238E27FC236}">
                <a16:creationId xmlns:a16="http://schemas.microsoft.com/office/drawing/2014/main" id="{798EC27A-7AA8-B949-B99F-AE14E5A96332}"/>
              </a:ext>
            </a:extLst>
          </p:cNvPr>
          <p:cNvGrpSpPr/>
          <p:nvPr/>
        </p:nvGrpSpPr>
        <p:grpSpPr>
          <a:xfrm>
            <a:off x="2915562" y="2878545"/>
            <a:ext cx="1361656" cy="1229010"/>
            <a:chOff x="2915562" y="2878545"/>
            <a:chExt cx="1361656" cy="1229010"/>
          </a:xfrm>
        </p:grpSpPr>
        <p:grpSp>
          <p:nvGrpSpPr>
            <p:cNvPr id="160" name="组合 159">
              <a:extLst>
                <a:ext uri="{FF2B5EF4-FFF2-40B4-BE49-F238E27FC236}">
                  <a16:creationId xmlns:a16="http://schemas.microsoft.com/office/drawing/2014/main" id="{BA6255BF-6178-EA46-BE58-CD3D95120F8A}"/>
                </a:ext>
              </a:extLst>
            </p:cNvPr>
            <p:cNvGrpSpPr/>
            <p:nvPr/>
          </p:nvGrpSpPr>
          <p:grpSpPr>
            <a:xfrm>
              <a:off x="3021306" y="3782702"/>
              <a:ext cx="1255912" cy="324853"/>
              <a:chOff x="3021306" y="3782702"/>
              <a:chExt cx="1255912" cy="324853"/>
            </a:xfrm>
          </p:grpSpPr>
          <p:sp>
            <p:nvSpPr>
              <p:cNvPr id="162" name="椭圆 161">
                <a:extLst>
                  <a:ext uri="{FF2B5EF4-FFF2-40B4-BE49-F238E27FC236}">
                    <a16:creationId xmlns:a16="http://schemas.microsoft.com/office/drawing/2014/main" id="{78611F4A-D6DE-B549-B28F-476923E7432F}"/>
                  </a:ext>
                </a:extLst>
              </p:cNvPr>
              <p:cNvSpPr/>
              <p:nvPr/>
            </p:nvSpPr>
            <p:spPr>
              <a:xfrm>
                <a:off x="3021306" y="3782702"/>
                <a:ext cx="312821" cy="324853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63" name="直接箭头连接符 275">
                <a:extLst>
                  <a:ext uri="{FF2B5EF4-FFF2-40B4-BE49-F238E27FC236}">
                    <a16:creationId xmlns:a16="http://schemas.microsoft.com/office/drawing/2014/main" id="{843149C7-0CE1-A54E-8F47-656EAD3A0BDF}"/>
                  </a:ext>
                </a:extLst>
              </p:cNvPr>
              <p:cNvCxnSpPr>
                <a:stCxn id="157" idx="2"/>
                <a:endCxn id="162" idx="6"/>
              </p:cNvCxnSpPr>
              <p:nvPr/>
            </p:nvCxnSpPr>
            <p:spPr>
              <a:xfrm flipH="1">
                <a:off x="3334127" y="3945129"/>
                <a:ext cx="943091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1" name="弧形 273">
              <a:extLst>
                <a:ext uri="{FF2B5EF4-FFF2-40B4-BE49-F238E27FC236}">
                  <a16:creationId xmlns:a16="http://schemas.microsoft.com/office/drawing/2014/main" id="{ED163813-F1BA-894A-A02A-6C02E2C761D4}"/>
                </a:ext>
              </a:extLst>
            </p:cNvPr>
            <p:cNvSpPr/>
            <p:nvPr/>
          </p:nvSpPr>
          <p:spPr>
            <a:xfrm>
              <a:off x="2915562" y="2878545"/>
              <a:ext cx="762223" cy="954046"/>
            </a:xfrm>
            <a:prstGeom prst="arc">
              <a:avLst>
                <a:gd name="adj1" fmla="val 16114078"/>
                <a:gd name="adj2" fmla="val 5399996"/>
              </a:avLst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4" name="组合 163">
            <a:extLst>
              <a:ext uri="{FF2B5EF4-FFF2-40B4-BE49-F238E27FC236}">
                <a16:creationId xmlns:a16="http://schemas.microsoft.com/office/drawing/2014/main" id="{38686F2A-3848-704A-8EC3-3BAAC69111DA}"/>
              </a:ext>
            </a:extLst>
          </p:cNvPr>
          <p:cNvGrpSpPr/>
          <p:nvPr/>
        </p:nvGrpSpPr>
        <p:grpSpPr>
          <a:xfrm>
            <a:off x="1831747" y="2878545"/>
            <a:ext cx="1189559" cy="1229010"/>
            <a:chOff x="1831747" y="2878545"/>
            <a:chExt cx="1189559" cy="1229010"/>
          </a:xfrm>
        </p:grpSpPr>
        <p:grpSp>
          <p:nvGrpSpPr>
            <p:cNvPr id="165" name="组合 164">
              <a:extLst>
                <a:ext uri="{FF2B5EF4-FFF2-40B4-BE49-F238E27FC236}">
                  <a16:creationId xmlns:a16="http://schemas.microsoft.com/office/drawing/2014/main" id="{91BB740C-6226-C74D-8BED-8CC50FAA443B}"/>
                </a:ext>
              </a:extLst>
            </p:cNvPr>
            <p:cNvGrpSpPr/>
            <p:nvPr/>
          </p:nvGrpSpPr>
          <p:grpSpPr>
            <a:xfrm>
              <a:off x="1921030" y="3782702"/>
              <a:ext cx="1100276" cy="324853"/>
              <a:chOff x="1921030" y="3782702"/>
              <a:chExt cx="1100276" cy="324853"/>
            </a:xfrm>
          </p:grpSpPr>
          <p:sp>
            <p:nvSpPr>
              <p:cNvPr id="167" name="椭圆 166">
                <a:extLst>
                  <a:ext uri="{FF2B5EF4-FFF2-40B4-BE49-F238E27FC236}">
                    <a16:creationId xmlns:a16="http://schemas.microsoft.com/office/drawing/2014/main" id="{8B7B7EEC-94A3-F44E-B714-A859070D56B6}"/>
                  </a:ext>
                </a:extLst>
              </p:cNvPr>
              <p:cNvSpPr/>
              <p:nvPr/>
            </p:nvSpPr>
            <p:spPr>
              <a:xfrm>
                <a:off x="1921030" y="3782702"/>
                <a:ext cx="312821" cy="324853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68" name="直接箭头连接符 280">
                <a:extLst>
                  <a:ext uri="{FF2B5EF4-FFF2-40B4-BE49-F238E27FC236}">
                    <a16:creationId xmlns:a16="http://schemas.microsoft.com/office/drawing/2014/main" id="{22963166-888B-1C46-AD67-967CB315DE36}"/>
                  </a:ext>
                </a:extLst>
              </p:cNvPr>
              <p:cNvCxnSpPr>
                <a:stCxn id="162" idx="2"/>
                <a:endCxn id="167" idx="6"/>
              </p:cNvCxnSpPr>
              <p:nvPr/>
            </p:nvCxnSpPr>
            <p:spPr>
              <a:xfrm flipH="1">
                <a:off x="2233851" y="3945129"/>
                <a:ext cx="787455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6" name="弧形 278">
              <a:extLst>
                <a:ext uri="{FF2B5EF4-FFF2-40B4-BE49-F238E27FC236}">
                  <a16:creationId xmlns:a16="http://schemas.microsoft.com/office/drawing/2014/main" id="{2118A274-7073-E244-AE32-8A12A2F82486}"/>
                </a:ext>
              </a:extLst>
            </p:cNvPr>
            <p:cNvSpPr/>
            <p:nvPr/>
          </p:nvSpPr>
          <p:spPr>
            <a:xfrm>
              <a:off x="1831747" y="2878545"/>
              <a:ext cx="762223" cy="954046"/>
            </a:xfrm>
            <a:prstGeom prst="arc">
              <a:avLst>
                <a:gd name="adj1" fmla="val 16114078"/>
                <a:gd name="adj2" fmla="val 5399996"/>
              </a:avLst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9" name="组合 168">
            <a:extLst>
              <a:ext uri="{FF2B5EF4-FFF2-40B4-BE49-F238E27FC236}">
                <a16:creationId xmlns:a16="http://schemas.microsoft.com/office/drawing/2014/main" id="{6B007C65-DCF9-4E4B-AEEA-3218F01E728E}"/>
              </a:ext>
            </a:extLst>
          </p:cNvPr>
          <p:cNvGrpSpPr/>
          <p:nvPr/>
        </p:nvGrpSpPr>
        <p:grpSpPr>
          <a:xfrm>
            <a:off x="809980" y="2878545"/>
            <a:ext cx="1111050" cy="1229010"/>
            <a:chOff x="809980" y="2878545"/>
            <a:chExt cx="1111050" cy="1229010"/>
          </a:xfrm>
        </p:grpSpPr>
        <p:grpSp>
          <p:nvGrpSpPr>
            <p:cNvPr id="170" name="组合 169">
              <a:extLst>
                <a:ext uri="{FF2B5EF4-FFF2-40B4-BE49-F238E27FC236}">
                  <a16:creationId xmlns:a16="http://schemas.microsoft.com/office/drawing/2014/main" id="{14634B01-4CA6-AA40-B456-47CFF48D86DE}"/>
                </a:ext>
              </a:extLst>
            </p:cNvPr>
            <p:cNvGrpSpPr/>
            <p:nvPr/>
          </p:nvGrpSpPr>
          <p:grpSpPr>
            <a:xfrm>
              <a:off x="863638" y="3782702"/>
              <a:ext cx="1057392" cy="324853"/>
              <a:chOff x="863638" y="3782702"/>
              <a:chExt cx="1057392" cy="324853"/>
            </a:xfrm>
          </p:grpSpPr>
          <p:sp>
            <p:nvSpPr>
              <p:cNvPr id="172" name="椭圆 171">
                <a:extLst>
                  <a:ext uri="{FF2B5EF4-FFF2-40B4-BE49-F238E27FC236}">
                    <a16:creationId xmlns:a16="http://schemas.microsoft.com/office/drawing/2014/main" id="{CC7D04E7-AC8F-844D-A119-7DA8B0BA04FF}"/>
                  </a:ext>
                </a:extLst>
              </p:cNvPr>
              <p:cNvSpPr/>
              <p:nvPr/>
            </p:nvSpPr>
            <p:spPr>
              <a:xfrm>
                <a:off x="863638" y="3782702"/>
                <a:ext cx="312821" cy="324853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73" name="直接箭头连接符 285">
                <a:extLst>
                  <a:ext uri="{FF2B5EF4-FFF2-40B4-BE49-F238E27FC236}">
                    <a16:creationId xmlns:a16="http://schemas.microsoft.com/office/drawing/2014/main" id="{232BC55F-9FBE-294D-BA0E-889155140DE6}"/>
                  </a:ext>
                </a:extLst>
              </p:cNvPr>
              <p:cNvCxnSpPr>
                <a:stCxn id="167" idx="2"/>
                <a:endCxn id="172" idx="6"/>
              </p:cNvCxnSpPr>
              <p:nvPr/>
            </p:nvCxnSpPr>
            <p:spPr>
              <a:xfrm flipH="1">
                <a:off x="1176459" y="3945129"/>
                <a:ext cx="744571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1" name="弧形 283">
              <a:extLst>
                <a:ext uri="{FF2B5EF4-FFF2-40B4-BE49-F238E27FC236}">
                  <a16:creationId xmlns:a16="http://schemas.microsoft.com/office/drawing/2014/main" id="{DA3819A8-3008-B145-AD6B-7B99166E3829}"/>
                </a:ext>
              </a:extLst>
            </p:cNvPr>
            <p:cNvSpPr/>
            <p:nvPr/>
          </p:nvSpPr>
          <p:spPr>
            <a:xfrm>
              <a:off x="809980" y="2878545"/>
              <a:ext cx="762223" cy="954046"/>
            </a:xfrm>
            <a:prstGeom prst="arc">
              <a:avLst>
                <a:gd name="adj1" fmla="val 16114078"/>
                <a:gd name="adj2" fmla="val 5399996"/>
              </a:avLst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4" name="组合 173">
            <a:extLst>
              <a:ext uri="{FF2B5EF4-FFF2-40B4-BE49-F238E27FC236}">
                <a16:creationId xmlns:a16="http://schemas.microsoft.com/office/drawing/2014/main" id="{E844E0DF-0675-E047-974D-C14B1C6C1950}"/>
              </a:ext>
            </a:extLst>
          </p:cNvPr>
          <p:cNvGrpSpPr/>
          <p:nvPr/>
        </p:nvGrpSpPr>
        <p:grpSpPr>
          <a:xfrm>
            <a:off x="854479" y="4238517"/>
            <a:ext cx="312821" cy="826932"/>
            <a:chOff x="854479" y="4238517"/>
            <a:chExt cx="312821" cy="826932"/>
          </a:xfrm>
        </p:grpSpPr>
        <p:sp>
          <p:nvSpPr>
            <p:cNvPr id="175" name="椭圆 174">
              <a:extLst>
                <a:ext uri="{FF2B5EF4-FFF2-40B4-BE49-F238E27FC236}">
                  <a16:creationId xmlns:a16="http://schemas.microsoft.com/office/drawing/2014/main" id="{A2807A60-649A-6F45-BAB0-CAD279A1A711}"/>
                </a:ext>
              </a:extLst>
            </p:cNvPr>
            <p:cNvSpPr/>
            <p:nvPr/>
          </p:nvSpPr>
          <p:spPr>
            <a:xfrm>
              <a:off x="854479" y="4740596"/>
              <a:ext cx="312821" cy="324853"/>
            </a:xfrm>
            <a:prstGeom prst="ellipse">
              <a:avLst/>
            </a:prstGeom>
            <a:solidFill>
              <a:srgbClr val="FF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76" name="直接箭头连接符 288">
              <a:extLst>
                <a:ext uri="{FF2B5EF4-FFF2-40B4-BE49-F238E27FC236}">
                  <a16:creationId xmlns:a16="http://schemas.microsoft.com/office/drawing/2014/main" id="{3E80B428-1182-3145-B2C1-9B30FD98730F}"/>
                </a:ext>
              </a:extLst>
            </p:cNvPr>
            <p:cNvCxnSpPr>
              <a:stCxn id="49" idx="2"/>
              <a:endCxn id="175" idx="0"/>
            </p:cNvCxnSpPr>
            <p:nvPr/>
          </p:nvCxnSpPr>
          <p:spPr>
            <a:xfrm flipH="1">
              <a:off x="1010890" y="4238517"/>
              <a:ext cx="17810" cy="502079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7" name="组合 176">
            <a:extLst>
              <a:ext uri="{FF2B5EF4-FFF2-40B4-BE49-F238E27FC236}">
                <a16:creationId xmlns:a16="http://schemas.microsoft.com/office/drawing/2014/main" id="{F77E645D-7AC5-1D44-9359-026B4919CE91}"/>
              </a:ext>
            </a:extLst>
          </p:cNvPr>
          <p:cNvGrpSpPr/>
          <p:nvPr/>
        </p:nvGrpSpPr>
        <p:grpSpPr>
          <a:xfrm>
            <a:off x="1167300" y="4238517"/>
            <a:ext cx="4493214" cy="1228143"/>
            <a:chOff x="1167300" y="4238517"/>
            <a:chExt cx="4493214" cy="1228143"/>
          </a:xfrm>
        </p:grpSpPr>
        <p:sp>
          <p:nvSpPr>
            <p:cNvPr id="178" name="椭圆 177">
              <a:extLst>
                <a:ext uri="{FF2B5EF4-FFF2-40B4-BE49-F238E27FC236}">
                  <a16:creationId xmlns:a16="http://schemas.microsoft.com/office/drawing/2014/main" id="{2EDD93D1-1315-7343-A9B5-7DF5786C7774}"/>
                </a:ext>
              </a:extLst>
            </p:cNvPr>
            <p:cNvSpPr/>
            <p:nvPr/>
          </p:nvSpPr>
          <p:spPr>
            <a:xfrm>
              <a:off x="1996251" y="4740596"/>
              <a:ext cx="312821" cy="324853"/>
            </a:xfrm>
            <a:prstGeom prst="ellipse">
              <a:avLst/>
            </a:prstGeom>
            <a:solidFill>
              <a:srgbClr val="FF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79" name="直接箭头连接符 291">
              <a:extLst>
                <a:ext uri="{FF2B5EF4-FFF2-40B4-BE49-F238E27FC236}">
                  <a16:creationId xmlns:a16="http://schemas.microsoft.com/office/drawing/2014/main" id="{05E41ADE-0A7A-6D47-8067-1E2BB8FB2C3C}"/>
                </a:ext>
              </a:extLst>
            </p:cNvPr>
            <p:cNvCxnSpPr>
              <a:stCxn id="175" idx="6"/>
              <a:endCxn id="178" idx="2"/>
            </p:cNvCxnSpPr>
            <p:nvPr/>
          </p:nvCxnSpPr>
          <p:spPr>
            <a:xfrm>
              <a:off x="1167300" y="4903023"/>
              <a:ext cx="828951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直接箭头连接符 292">
              <a:extLst>
                <a:ext uri="{FF2B5EF4-FFF2-40B4-BE49-F238E27FC236}">
                  <a16:creationId xmlns:a16="http://schemas.microsoft.com/office/drawing/2014/main" id="{99999F66-6F5A-AF4F-A040-4A682A2AFBD0}"/>
                </a:ext>
              </a:extLst>
            </p:cNvPr>
            <p:cNvCxnSpPr>
              <a:stCxn id="100" idx="6"/>
              <a:endCxn id="178" idx="3"/>
            </p:cNvCxnSpPr>
            <p:nvPr/>
          </p:nvCxnSpPr>
          <p:spPr>
            <a:xfrm flipV="1">
              <a:off x="1167300" y="5017875"/>
              <a:ext cx="874763" cy="44878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直接箭头连接符 293">
              <a:extLst>
                <a:ext uri="{FF2B5EF4-FFF2-40B4-BE49-F238E27FC236}">
                  <a16:creationId xmlns:a16="http://schemas.microsoft.com/office/drawing/2014/main" id="{025E4334-AB96-EC48-8AE5-92B7F98F8487}"/>
                </a:ext>
              </a:extLst>
            </p:cNvPr>
            <p:cNvCxnSpPr>
              <a:stCxn id="44" idx="2"/>
              <a:endCxn id="178" idx="0"/>
            </p:cNvCxnSpPr>
            <p:nvPr/>
          </p:nvCxnSpPr>
          <p:spPr>
            <a:xfrm flipH="1">
              <a:off x="2152662" y="4238517"/>
              <a:ext cx="2285347" cy="502079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直接箭头连接符 294">
              <a:extLst>
                <a:ext uri="{FF2B5EF4-FFF2-40B4-BE49-F238E27FC236}">
                  <a16:creationId xmlns:a16="http://schemas.microsoft.com/office/drawing/2014/main" id="{9E4B974F-E28D-2043-B95C-1908F11393B9}"/>
                </a:ext>
              </a:extLst>
            </p:cNvPr>
            <p:cNvCxnSpPr>
              <a:stCxn id="45" idx="2"/>
              <a:endCxn id="178" idx="7"/>
            </p:cNvCxnSpPr>
            <p:nvPr/>
          </p:nvCxnSpPr>
          <p:spPr>
            <a:xfrm flipH="1">
              <a:off x="2263260" y="4238517"/>
              <a:ext cx="3397254" cy="549653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3" name="组合 182">
            <a:extLst>
              <a:ext uri="{FF2B5EF4-FFF2-40B4-BE49-F238E27FC236}">
                <a16:creationId xmlns:a16="http://schemas.microsoft.com/office/drawing/2014/main" id="{FBE77B93-F2E4-A948-9FDF-6AFA6B38CAA1}"/>
              </a:ext>
            </a:extLst>
          </p:cNvPr>
          <p:cNvGrpSpPr/>
          <p:nvPr/>
        </p:nvGrpSpPr>
        <p:grpSpPr>
          <a:xfrm>
            <a:off x="2309072" y="4238517"/>
            <a:ext cx="4623384" cy="1228143"/>
            <a:chOff x="2309072" y="4238517"/>
            <a:chExt cx="4623384" cy="1228143"/>
          </a:xfrm>
        </p:grpSpPr>
        <p:sp>
          <p:nvSpPr>
            <p:cNvPr id="184" name="椭圆 183">
              <a:extLst>
                <a:ext uri="{FF2B5EF4-FFF2-40B4-BE49-F238E27FC236}">
                  <a16:creationId xmlns:a16="http://schemas.microsoft.com/office/drawing/2014/main" id="{FF3840D7-21A2-B046-8F17-5E5E76054DAC}"/>
                </a:ext>
              </a:extLst>
            </p:cNvPr>
            <p:cNvSpPr/>
            <p:nvPr/>
          </p:nvSpPr>
          <p:spPr>
            <a:xfrm>
              <a:off x="2996146" y="4740596"/>
              <a:ext cx="312821" cy="324853"/>
            </a:xfrm>
            <a:prstGeom prst="ellipse">
              <a:avLst/>
            </a:prstGeom>
            <a:solidFill>
              <a:srgbClr val="FF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85" name="直接箭头连接符 297">
              <a:extLst>
                <a:ext uri="{FF2B5EF4-FFF2-40B4-BE49-F238E27FC236}">
                  <a16:creationId xmlns:a16="http://schemas.microsoft.com/office/drawing/2014/main" id="{8874D646-0F5F-C74C-A1FE-7684DBE7BAD4}"/>
                </a:ext>
              </a:extLst>
            </p:cNvPr>
            <p:cNvCxnSpPr>
              <a:stCxn id="178" idx="6"/>
              <a:endCxn id="184" idx="2"/>
            </p:cNvCxnSpPr>
            <p:nvPr/>
          </p:nvCxnSpPr>
          <p:spPr>
            <a:xfrm>
              <a:off x="2309072" y="4903023"/>
              <a:ext cx="687074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直接箭头连接符 298">
              <a:extLst>
                <a:ext uri="{FF2B5EF4-FFF2-40B4-BE49-F238E27FC236}">
                  <a16:creationId xmlns:a16="http://schemas.microsoft.com/office/drawing/2014/main" id="{C6FA8F9B-FE25-1743-8C88-0A6933401EC9}"/>
                </a:ext>
              </a:extLst>
            </p:cNvPr>
            <p:cNvCxnSpPr>
              <a:stCxn id="106" idx="6"/>
              <a:endCxn id="184" idx="3"/>
            </p:cNvCxnSpPr>
            <p:nvPr/>
          </p:nvCxnSpPr>
          <p:spPr>
            <a:xfrm flipV="1">
              <a:off x="2309072" y="5017875"/>
              <a:ext cx="732886" cy="44878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直接箭头连接符 299">
              <a:extLst>
                <a:ext uri="{FF2B5EF4-FFF2-40B4-BE49-F238E27FC236}">
                  <a16:creationId xmlns:a16="http://schemas.microsoft.com/office/drawing/2014/main" id="{F8A20EF0-89B8-194D-A100-3F4AAE25BE07}"/>
                </a:ext>
              </a:extLst>
            </p:cNvPr>
            <p:cNvCxnSpPr>
              <a:stCxn id="46" idx="2"/>
              <a:endCxn id="184" idx="7"/>
            </p:cNvCxnSpPr>
            <p:nvPr/>
          </p:nvCxnSpPr>
          <p:spPr>
            <a:xfrm flipH="1">
              <a:off x="3263155" y="4238517"/>
              <a:ext cx="3669301" cy="549653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8" name="组合 187">
            <a:extLst>
              <a:ext uri="{FF2B5EF4-FFF2-40B4-BE49-F238E27FC236}">
                <a16:creationId xmlns:a16="http://schemas.microsoft.com/office/drawing/2014/main" id="{CD7B3994-FF8D-8E4A-A2AD-3F7F1EAE3251}"/>
              </a:ext>
            </a:extLst>
          </p:cNvPr>
          <p:cNvGrpSpPr/>
          <p:nvPr/>
        </p:nvGrpSpPr>
        <p:grpSpPr>
          <a:xfrm>
            <a:off x="3308967" y="4238517"/>
            <a:ext cx="3623489" cy="1228143"/>
            <a:chOff x="3308967" y="4238517"/>
            <a:chExt cx="3623489" cy="1228143"/>
          </a:xfrm>
        </p:grpSpPr>
        <p:sp>
          <p:nvSpPr>
            <p:cNvPr id="189" name="椭圆 188">
              <a:extLst>
                <a:ext uri="{FF2B5EF4-FFF2-40B4-BE49-F238E27FC236}">
                  <a16:creationId xmlns:a16="http://schemas.microsoft.com/office/drawing/2014/main" id="{3AFBE829-15D3-FD41-877F-BD1C3D4C553E}"/>
                </a:ext>
              </a:extLst>
            </p:cNvPr>
            <p:cNvSpPr/>
            <p:nvPr/>
          </p:nvSpPr>
          <p:spPr>
            <a:xfrm>
              <a:off x="4089790" y="4740596"/>
              <a:ext cx="312821" cy="324853"/>
            </a:xfrm>
            <a:prstGeom prst="ellipse">
              <a:avLst/>
            </a:prstGeom>
            <a:solidFill>
              <a:srgbClr val="FF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90" name="直接箭头连接符 302">
              <a:extLst>
                <a:ext uri="{FF2B5EF4-FFF2-40B4-BE49-F238E27FC236}">
                  <a16:creationId xmlns:a16="http://schemas.microsoft.com/office/drawing/2014/main" id="{1308D561-ABF2-6742-8293-3161DBBC0725}"/>
                </a:ext>
              </a:extLst>
            </p:cNvPr>
            <p:cNvCxnSpPr>
              <a:stCxn id="184" idx="6"/>
              <a:endCxn id="189" idx="2"/>
            </p:cNvCxnSpPr>
            <p:nvPr/>
          </p:nvCxnSpPr>
          <p:spPr>
            <a:xfrm>
              <a:off x="3308967" y="4903023"/>
              <a:ext cx="780823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直接箭头连接符 303">
              <a:extLst>
                <a:ext uri="{FF2B5EF4-FFF2-40B4-BE49-F238E27FC236}">
                  <a16:creationId xmlns:a16="http://schemas.microsoft.com/office/drawing/2014/main" id="{04EC9040-9060-D441-897C-AE5D852F4C81}"/>
                </a:ext>
              </a:extLst>
            </p:cNvPr>
            <p:cNvCxnSpPr>
              <a:stCxn id="112" idx="6"/>
              <a:endCxn id="189" idx="3"/>
            </p:cNvCxnSpPr>
            <p:nvPr/>
          </p:nvCxnSpPr>
          <p:spPr>
            <a:xfrm flipV="1">
              <a:off x="3308967" y="5017875"/>
              <a:ext cx="826635" cy="44878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直接箭头连接符 304">
              <a:extLst>
                <a:ext uri="{FF2B5EF4-FFF2-40B4-BE49-F238E27FC236}">
                  <a16:creationId xmlns:a16="http://schemas.microsoft.com/office/drawing/2014/main" id="{09182672-13CF-2F43-A3D0-BD8D4AED13F4}"/>
                </a:ext>
              </a:extLst>
            </p:cNvPr>
            <p:cNvCxnSpPr>
              <a:stCxn id="46" idx="2"/>
              <a:endCxn id="189" idx="7"/>
            </p:cNvCxnSpPr>
            <p:nvPr/>
          </p:nvCxnSpPr>
          <p:spPr>
            <a:xfrm flipH="1">
              <a:off x="4356799" y="4238517"/>
              <a:ext cx="2575657" cy="549653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3" name="组合 192">
            <a:extLst>
              <a:ext uri="{FF2B5EF4-FFF2-40B4-BE49-F238E27FC236}">
                <a16:creationId xmlns:a16="http://schemas.microsoft.com/office/drawing/2014/main" id="{7CBF8806-93C7-5842-84B5-4D8F84C2DB9D}"/>
              </a:ext>
            </a:extLst>
          </p:cNvPr>
          <p:cNvGrpSpPr/>
          <p:nvPr/>
        </p:nvGrpSpPr>
        <p:grpSpPr>
          <a:xfrm>
            <a:off x="2082199" y="4238517"/>
            <a:ext cx="3557953" cy="1228143"/>
            <a:chOff x="2082199" y="4238517"/>
            <a:chExt cx="3557953" cy="1228143"/>
          </a:xfrm>
        </p:grpSpPr>
        <p:sp>
          <p:nvSpPr>
            <p:cNvPr id="194" name="椭圆 193">
              <a:extLst>
                <a:ext uri="{FF2B5EF4-FFF2-40B4-BE49-F238E27FC236}">
                  <a16:creationId xmlns:a16="http://schemas.microsoft.com/office/drawing/2014/main" id="{CC6E2C0D-C995-2243-B894-522371BA5A00}"/>
                </a:ext>
              </a:extLst>
            </p:cNvPr>
            <p:cNvSpPr/>
            <p:nvPr/>
          </p:nvSpPr>
          <p:spPr>
            <a:xfrm>
              <a:off x="5327331" y="4740596"/>
              <a:ext cx="312821" cy="324853"/>
            </a:xfrm>
            <a:prstGeom prst="ellipse">
              <a:avLst/>
            </a:prstGeom>
            <a:solidFill>
              <a:srgbClr val="FF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95" name="直接箭头连接符 307">
              <a:extLst>
                <a:ext uri="{FF2B5EF4-FFF2-40B4-BE49-F238E27FC236}">
                  <a16:creationId xmlns:a16="http://schemas.microsoft.com/office/drawing/2014/main" id="{0F792DE2-AEAD-C840-BCF1-74825DD7A052}"/>
                </a:ext>
              </a:extLst>
            </p:cNvPr>
            <p:cNvCxnSpPr>
              <a:stCxn id="189" idx="6"/>
              <a:endCxn id="194" idx="2"/>
            </p:cNvCxnSpPr>
            <p:nvPr/>
          </p:nvCxnSpPr>
          <p:spPr>
            <a:xfrm>
              <a:off x="4402611" y="4903023"/>
              <a:ext cx="92472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直接箭头连接符 308">
              <a:extLst>
                <a:ext uri="{FF2B5EF4-FFF2-40B4-BE49-F238E27FC236}">
                  <a16:creationId xmlns:a16="http://schemas.microsoft.com/office/drawing/2014/main" id="{089BD5EC-714C-584A-9EDB-2ED87332E73F}"/>
                </a:ext>
              </a:extLst>
            </p:cNvPr>
            <p:cNvCxnSpPr>
              <a:stCxn id="118" idx="6"/>
              <a:endCxn id="194" idx="3"/>
            </p:cNvCxnSpPr>
            <p:nvPr/>
          </p:nvCxnSpPr>
          <p:spPr>
            <a:xfrm flipV="1">
              <a:off x="4402611" y="5017875"/>
              <a:ext cx="970532" cy="44878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直接箭头连接符 309">
              <a:extLst>
                <a:ext uri="{FF2B5EF4-FFF2-40B4-BE49-F238E27FC236}">
                  <a16:creationId xmlns:a16="http://schemas.microsoft.com/office/drawing/2014/main" id="{68BE4D48-52F6-6D47-8F80-EB6C7F6C45C9}"/>
                </a:ext>
              </a:extLst>
            </p:cNvPr>
            <p:cNvCxnSpPr>
              <a:stCxn id="48" idx="2"/>
              <a:endCxn id="194" idx="1"/>
            </p:cNvCxnSpPr>
            <p:nvPr/>
          </p:nvCxnSpPr>
          <p:spPr>
            <a:xfrm>
              <a:off x="2082199" y="4238517"/>
              <a:ext cx="3290944" cy="549653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8" name="组合 197">
            <a:extLst>
              <a:ext uri="{FF2B5EF4-FFF2-40B4-BE49-F238E27FC236}">
                <a16:creationId xmlns:a16="http://schemas.microsoft.com/office/drawing/2014/main" id="{C1378ADA-0853-E24C-B28D-08FA4D757311}"/>
              </a:ext>
            </a:extLst>
          </p:cNvPr>
          <p:cNvGrpSpPr/>
          <p:nvPr/>
        </p:nvGrpSpPr>
        <p:grpSpPr>
          <a:xfrm>
            <a:off x="3187041" y="4238517"/>
            <a:ext cx="3745416" cy="1228143"/>
            <a:chOff x="3187041" y="4238517"/>
            <a:chExt cx="3745416" cy="1228143"/>
          </a:xfrm>
        </p:grpSpPr>
        <p:sp>
          <p:nvSpPr>
            <p:cNvPr id="199" name="椭圆 198">
              <a:extLst>
                <a:ext uri="{FF2B5EF4-FFF2-40B4-BE49-F238E27FC236}">
                  <a16:creationId xmlns:a16="http://schemas.microsoft.com/office/drawing/2014/main" id="{E7ACA968-5652-4142-88FF-44DFC6D07646}"/>
                </a:ext>
              </a:extLst>
            </p:cNvPr>
            <p:cNvSpPr/>
            <p:nvPr/>
          </p:nvSpPr>
          <p:spPr>
            <a:xfrm>
              <a:off x="6619636" y="4740596"/>
              <a:ext cx="312821" cy="324853"/>
            </a:xfrm>
            <a:prstGeom prst="ellipse">
              <a:avLst/>
            </a:prstGeom>
            <a:solidFill>
              <a:srgbClr val="FF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00" name="直接箭头连接符 312">
              <a:extLst>
                <a:ext uri="{FF2B5EF4-FFF2-40B4-BE49-F238E27FC236}">
                  <a16:creationId xmlns:a16="http://schemas.microsoft.com/office/drawing/2014/main" id="{01F0F256-5FFE-1647-BB11-714AE06BA9F9}"/>
                </a:ext>
              </a:extLst>
            </p:cNvPr>
            <p:cNvCxnSpPr>
              <a:stCxn id="194" idx="6"/>
              <a:endCxn id="199" idx="2"/>
            </p:cNvCxnSpPr>
            <p:nvPr/>
          </p:nvCxnSpPr>
          <p:spPr>
            <a:xfrm>
              <a:off x="5640152" y="4903023"/>
              <a:ext cx="979484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直接箭头连接符 313">
              <a:extLst>
                <a:ext uri="{FF2B5EF4-FFF2-40B4-BE49-F238E27FC236}">
                  <a16:creationId xmlns:a16="http://schemas.microsoft.com/office/drawing/2014/main" id="{08093F37-C57F-E241-A646-8FD311D83A4F}"/>
                </a:ext>
              </a:extLst>
            </p:cNvPr>
            <p:cNvCxnSpPr>
              <a:stCxn id="124" idx="6"/>
              <a:endCxn id="199" idx="3"/>
            </p:cNvCxnSpPr>
            <p:nvPr/>
          </p:nvCxnSpPr>
          <p:spPr>
            <a:xfrm flipV="1">
              <a:off x="5640152" y="5017875"/>
              <a:ext cx="1025296" cy="44878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直接箭头连接符 314">
              <a:extLst>
                <a:ext uri="{FF2B5EF4-FFF2-40B4-BE49-F238E27FC236}">
                  <a16:creationId xmlns:a16="http://schemas.microsoft.com/office/drawing/2014/main" id="{23E9D1FD-1467-424D-82A6-F3F5AB762215}"/>
                </a:ext>
              </a:extLst>
            </p:cNvPr>
            <p:cNvCxnSpPr>
              <a:stCxn id="43" idx="2"/>
              <a:endCxn id="199" idx="1"/>
            </p:cNvCxnSpPr>
            <p:nvPr/>
          </p:nvCxnSpPr>
          <p:spPr>
            <a:xfrm>
              <a:off x="3187041" y="4238517"/>
              <a:ext cx="3478407" cy="549653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3" name="组合 202">
            <a:extLst>
              <a:ext uri="{FF2B5EF4-FFF2-40B4-BE49-F238E27FC236}">
                <a16:creationId xmlns:a16="http://schemas.microsoft.com/office/drawing/2014/main" id="{D742509D-AE5E-2B41-91C5-E7A8860F8EE4}"/>
              </a:ext>
            </a:extLst>
          </p:cNvPr>
          <p:cNvGrpSpPr/>
          <p:nvPr/>
        </p:nvGrpSpPr>
        <p:grpSpPr>
          <a:xfrm>
            <a:off x="6932457" y="4238517"/>
            <a:ext cx="1359305" cy="1228143"/>
            <a:chOff x="6932457" y="4238517"/>
            <a:chExt cx="1359305" cy="1228143"/>
          </a:xfrm>
        </p:grpSpPr>
        <p:sp>
          <p:nvSpPr>
            <p:cNvPr id="204" name="椭圆 203">
              <a:extLst>
                <a:ext uri="{FF2B5EF4-FFF2-40B4-BE49-F238E27FC236}">
                  <a16:creationId xmlns:a16="http://schemas.microsoft.com/office/drawing/2014/main" id="{1494BF9A-C253-E847-BF9F-2BD4E32F84FD}"/>
                </a:ext>
              </a:extLst>
            </p:cNvPr>
            <p:cNvSpPr/>
            <p:nvPr/>
          </p:nvSpPr>
          <p:spPr>
            <a:xfrm>
              <a:off x="7978941" y="4740596"/>
              <a:ext cx="312821" cy="324853"/>
            </a:xfrm>
            <a:prstGeom prst="ellipse">
              <a:avLst/>
            </a:prstGeom>
            <a:solidFill>
              <a:srgbClr val="FF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05" name="直接箭头连接符 317">
              <a:extLst>
                <a:ext uri="{FF2B5EF4-FFF2-40B4-BE49-F238E27FC236}">
                  <a16:creationId xmlns:a16="http://schemas.microsoft.com/office/drawing/2014/main" id="{E285A4F5-24D2-1F47-B3F1-C4941DFEAAB2}"/>
                </a:ext>
              </a:extLst>
            </p:cNvPr>
            <p:cNvCxnSpPr>
              <a:endCxn id="204" idx="2"/>
            </p:cNvCxnSpPr>
            <p:nvPr/>
          </p:nvCxnSpPr>
          <p:spPr>
            <a:xfrm flipV="1">
              <a:off x="6932457" y="4903023"/>
              <a:ext cx="1046484" cy="616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直接箭头连接符 318">
              <a:extLst>
                <a:ext uri="{FF2B5EF4-FFF2-40B4-BE49-F238E27FC236}">
                  <a16:creationId xmlns:a16="http://schemas.microsoft.com/office/drawing/2014/main" id="{0C01124E-89AB-D345-AE46-DD6C602A8D9D}"/>
                </a:ext>
              </a:extLst>
            </p:cNvPr>
            <p:cNvCxnSpPr>
              <a:stCxn id="130" idx="6"/>
              <a:endCxn id="204" idx="3"/>
            </p:cNvCxnSpPr>
            <p:nvPr/>
          </p:nvCxnSpPr>
          <p:spPr>
            <a:xfrm flipV="1">
              <a:off x="6932457" y="5017875"/>
              <a:ext cx="1092296" cy="44878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直接箭头连接符 319">
              <a:extLst>
                <a:ext uri="{FF2B5EF4-FFF2-40B4-BE49-F238E27FC236}">
                  <a16:creationId xmlns:a16="http://schemas.microsoft.com/office/drawing/2014/main" id="{5EF72B18-CDBB-7C4A-98A9-FA5372582F3A}"/>
                </a:ext>
              </a:extLst>
            </p:cNvPr>
            <p:cNvCxnSpPr>
              <a:stCxn id="47" idx="2"/>
              <a:endCxn id="204" idx="0"/>
            </p:cNvCxnSpPr>
            <p:nvPr/>
          </p:nvCxnSpPr>
          <p:spPr>
            <a:xfrm flipH="1">
              <a:off x="8135352" y="4238517"/>
              <a:ext cx="38666" cy="502079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8" name="文本框 207">
            <a:extLst>
              <a:ext uri="{FF2B5EF4-FFF2-40B4-BE49-F238E27FC236}">
                <a16:creationId xmlns:a16="http://schemas.microsoft.com/office/drawing/2014/main" id="{B43C56BF-D798-E842-9EE8-E3075CA25D34}"/>
              </a:ext>
            </a:extLst>
          </p:cNvPr>
          <p:cNvSpPr txBox="1"/>
          <p:nvPr/>
        </p:nvSpPr>
        <p:spPr>
          <a:xfrm>
            <a:off x="6484101" y="6428484"/>
            <a:ext cx="2557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65000"/>
                  </a:schemeClr>
                </a:solidFill>
              </a:rPr>
              <a:t>(Bahdanau et al., 2015)</a:t>
            </a:r>
            <a:endParaRPr lang="zh-CN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8DFCAD1-21D2-CA41-B7DC-54074D38E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B766A-4963-7A49-A18C-ACF97C694D53}" type="slidenum">
              <a:rPr kumimoji="1" lang="zh-CN" altLang="en-US" smtClean="0"/>
              <a:t>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71305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97FF43-2A6F-D341-9143-AA3EF2301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994"/>
            <a:ext cx="9144000" cy="1014940"/>
          </a:xfrm>
          <a:solidFill>
            <a:srgbClr val="7030A0"/>
          </a:solidFill>
        </p:spPr>
        <p:txBody>
          <a:bodyPr/>
          <a:lstStyle/>
          <a:p>
            <a:pPr algn="ctr"/>
            <a:r>
              <a:rPr kumimoji="1" lang="zh-CN" altLang="en-US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自动翻译知识资源面临的挑战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4A19055B-9530-3A4E-92C4-A94C3152D928}"/>
              </a:ext>
            </a:extLst>
          </p:cNvPr>
          <p:cNvSpPr/>
          <p:nvPr/>
        </p:nvSpPr>
        <p:spPr>
          <a:xfrm>
            <a:off x="134470" y="1426730"/>
            <a:ext cx="2886323" cy="5180762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C52D1A07-AA07-E542-A87B-46061AE6BB77}"/>
              </a:ext>
            </a:extLst>
          </p:cNvPr>
          <p:cNvSpPr txBox="1"/>
          <p:nvPr/>
        </p:nvSpPr>
        <p:spPr>
          <a:xfrm>
            <a:off x="39760" y="2029906"/>
            <a:ext cx="3053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b="1" dirty="0">
                <a:solidFill>
                  <a:srgbClr val="3A226D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结构化信息导致的</a:t>
            </a:r>
            <a:endParaRPr kumimoji="1" lang="en-US" altLang="zh-CN" sz="2400" b="1" dirty="0">
              <a:solidFill>
                <a:srgbClr val="3A226D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/>
            <a:r>
              <a:rPr kumimoji="1" lang="zh-CN" altLang="en-US" sz="2400" b="1" dirty="0">
                <a:solidFill>
                  <a:srgbClr val="3A226D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模型设计挑战</a:t>
            </a: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8C898302-169B-4344-B249-76CB2E853D89}"/>
              </a:ext>
            </a:extLst>
          </p:cNvPr>
          <p:cNvSpPr/>
          <p:nvPr/>
        </p:nvSpPr>
        <p:spPr>
          <a:xfrm>
            <a:off x="1284453" y="1531054"/>
            <a:ext cx="399537" cy="399537"/>
          </a:xfrm>
          <a:prstGeom prst="ellipse">
            <a:avLst/>
          </a:prstGeom>
          <a:solidFill>
            <a:srgbClr val="3A22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>
                <a:latin typeface="Times New Roman" panose="02020603050405020304" pitchFamily="18" charset="0"/>
                <a:ea typeface="STFangsong" charset="-122"/>
                <a:cs typeface="Times New Roman" panose="02020603050405020304" pitchFamily="18" charset="0"/>
              </a:rPr>
              <a:t>1</a:t>
            </a:r>
            <a:endParaRPr kumimoji="1" lang="zh-CN" altLang="en-US" b="1" dirty="0">
              <a:latin typeface="Times New Roman" panose="02020603050405020304" pitchFamily="18" charset="0"/>
              <a:ea typeface="STFangsong" charset="-122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B80A22AA-2E6B-4442-A50F-29D34AA47C75}"/>
              </a:ext>
            </a:extLst>
          </p:cNvPr>
          <p:cNvSpPr txBox="1"/>
          <p:nvPr/>
        </p:nvSpPr>
        <p:spPr>
          <a:xfrm>
            <a:off x="310102" y="5628793"/>
            <a:ext cx="24887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000" dirty="0">
                <a:latin typeface="KaiTi" panose="02010609060101010101" pitchFamily="49" charset="-122"/>
                <a:ea typeface="KaiTi" panose="02010609060101010101" pitchFamily="49" charset="-122"/>
              </a:rPr>
              <a:t>如何表示和处理知识资源中的结构化信息？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1C265CDF-3965-3B45-85C4-1BEECAC954A9}"/>
              </a:ext>
            </a:extLst>
          </p:cNvPr>
          <p:cNvSpPr txBox="1"/>
          <p:nvPr/>
        </p:nvSpPr>
        <p:spPr>
          <a:xfrm>
            <a:off x="382346" y="5047533"/>
            <a:ext cx="23282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8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难</a:t>
            </a:r>
            <a:r>
              <a:rPr kumimoji="1"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表示</a:t>
            </a: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706AB74F-2A2D-BE4B-91BB-00B719513DE5}"/>
              </a:ext>
            </a:extLst>
          </p:cNvPr>
          <p:cNvGrpSpPr/>
          <p:nvPr/>
        </p:nvGrpSpPr>
        <p:grpSpPr>
          <a:xfrm>
            <a:off x="6047439" y="1442780"/>
            <a:ext cx="3053300" cy="5180762"/>
            <a:chOff x="3049322" y="1054193"/>
            <a:chExt cx="3053300" cy="5180762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5D9BD832-A2DC-8C49-93A0-8EEBD69E587B}"/>
                </a:ext>
              </a:extLst>
            </p:cNvPr>
            <p:cNvSpPr/>
            <p:nvPr/>
          </p:nvSpPr>
          <p:spPr>
            <a:xfrm>
              <a:off x="3132811" y="1054193"/>
              <a:ext cx="2886323" cy="5180762"/>
            </a:xfrm>
            <a:prstGeom prst="rect">
              <a:avLst/>
            </a:prstGeom>
            <a:solidFill>
              <a:srgbClr val="EFEF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79AB2AA6-E2B1-F847-98D5-50D9826DE933}"/>
                </a:ext>
              </a:extLst>
            </p:cNvPr>
            <p:cNvSpPr txBox="1"/>
            <p:nvPr/>
          </p:nvSpPr>
          <p:spPr>
            <a:xfrm>
              <a:off x="3049322" y="1657369"/>
              <a:ext cx="30533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2400" b="1" dirty="0">
                  <a:solidFill>
                    <a:srgbClr val="3A226D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表示机制差异导致的</a:t>
              </a:r>
              <a:endParaRPr kumimoji="1" lang="en-US" altLang="zh-CN" sz="2400" b="1" dirty="0">
                <a:solidFill>
                  <a:srgbClr val="3A226D"/>
                </a:solidFill>
                <a:latin typeface="SimHei" panose="02010609060101010101" pitchFamily="49" charset="-122"/>
                <a:ea typeface="SimHei" panose="02010609060101010101" pitchFamily="49" charset="-122"/>
              </a:endParaRPr>
            </a:p>
            <a:p>
              <a:pPr algn="ctr"/>
              <a:r>
                <a:rPr kumimoji="1" lang="zh-CN" altLang="en-US" sz="2400" b="1" dirty="0">
                  <a:solidFill>
                    <a:srgbClr val="3A226D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知识融合挑战</a:t>
              </a:r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04EC34D0-62D2-0242-8CA4-8D768F6A1914}"/>
                </a:ext>
              </a:extLst>
            </p:cNvPr>
            <p:cNvSpPr/>
            <p:nvPr/>
          </p:nvSpPr>
          <p:spPr>
            <a:xfrm>
              <a:off x="4376203" y="1158516"/>
              <a:ext cx="399537" cy="399537"/>
            </a:xfrm>
            <a:prstGeom prst="ellipse">
              <a:avLst/>
            </a:prstGeom>
            <a:solidFill>
              <a:srgbClr val="3A2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b="1" dirty="0">
                  <a:latin typeface="Times New Roman" panose="02020603050405020304" pitchFamily="18" charset="0"/>
                  <a:ea typeface="STFangsong" charset="-122"/>
                  <a:cs typeface="Times New Roman" panose="02020603050405020304" pitchFamily="18" charset="0"/>
                </a:rPr>
                <a:t>3</a:t>
              </a:r>
              <a:endParaRPr kumimoji="1" lang="zh-CN" altLang="en-US" b="1" dirty="0">
                <a:latin typeface="Times New Roman" panose="02020603050405020304" pitchFamily="18" charset="0"/>
                <a:ea typeface="STFangsong" charset="-122"/>
                <a:cs typeface="Times New Roman" panose="02020603050405020304" pitchFamily="18" charset="0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CFEE69B4-0127-9548-9C23-0B575D443107}"/>
                </a:ext>
              </a:extLst>
            </p:cNvPr>
            <p:cNvSpPr txBox="1"/>
            <p:nvPr/>
          </p:nvSpPr>
          <p:spPr>
            <a:xfrm>
              <a:off x="3327621" y="5256256"/>
              <a:ext cx="248875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2000" dirty="0">
                  <a:latin typeface="KaiTi" panose="02010609060101010101" pitchFamily="49" charset="-122"/>
                  <a:ea typeface="KaiTi" panose="02010609060101010101" pitchFamily="49" charset="-122"/>
                </a:rPr>
                <a:t>如何将人类的先验知识融入神经网络中</a:t>
              </a:r>
              <a:r>
                <a:rPr kumimoji="1" lang="zh-CN" altLang="en-US" sz="2000" dirty="0">
                  <a:latin typeface="SimHei" panose="02010609060101010101" pitchFamily="49" charset="-122"/>
                  <a:ea typeface="SimHei" panose="02010609060101010101" pitchFamily="49" charset="-122"/>
                </a:rPr>
                <a:t>？</a:t>
              </a:r>
            </a:p>
          </p:txBody>
        </p:sp>
        <p:pic>
          <p:nvPicPr>
            <p:cNvPr id="32" name="图片 31">
              <a:extLst>
                <a:ext uri="{FF2B5EF4-FFF2-40B4-BE49-F238E27FC236}">
                  <a16:creationId xmlns:a16="http://schemas.microsoft.com/office/drawing/2014/main" id="{BE2615B0-77DD-0F41-A666-086F709578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36585" y="2614151"/>
              <a:ext cx="2643251" cy="2060845"/>
            </a:xfrm>
            <a:prstGeom prst="rect">
              <a:avLst/>
            </a:prstGeom>
          </p:spPr>
        </p:pic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F8281DD1-BE88-214F-B912-6FAA912786D8}"/>
                </a:ext>
              </a:extLst>
            </p:cNvPr>
            <p:cNvSpPr txBox="1"/>
            <p:nvPr/>
          </p:nvSpPr>
          <p:spPr>
            <a:xfrm>
              <a:off x="3608219" y="4677585"/>
              <a:ext cx="204774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2800" dirty="0">
                  <a:solidFill>
                    <a:srgbClr val="FF000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缺</a:t>
              </a:r>
              <a:r>
                <a:rPr kumimoji="1" lang="zh-CN" altLang="en-US" sz="2400" dirty="0">
                  <a:latin typeface="SimHei" panose="02010609060101010101" pitchFamily="49" charset="-122"/>
                  <a:ea typeface="SimHei" panose="02010609060101010101" pitchFamily="49" charset="-122"/>
                </a:rPr>
                <a:t>知识</a:t>
              </a:r>
              <a:endParaRPr kumimoji="1" lang="zh-CN" altLang="en-US" sz="2400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CED34031-F3CB-F447-824B-508DC1680BFC}"/>
              </a:ext>
            </a:extLst>
          </p:cNvPr>
          <p:cNvGrpSpPr/>
          <p:nvPr/>
        </p:nvGrpSpPr>
        <p:grpSpPr>
          <a:xfrm>
            <a:off x="3044374" y="1426729"/>
            <a:ext cx="3053300" cy="5180762"/>
            <a:chOff x="6062866" y="1054193"/>
            <a:chExt cx="3053300" cy="5180762"/>
          </a:xfrm>
        </p:grpSpPr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F238AAE5-6710-E541-91E4-CC98C78266D6}"/>
                </a:ext>
              </a:extLst>
            </p:cNvPr>
            <p:cNvSpPr/>
            <p:nvPr/>
          </p:nvSpPr>
          <p:spPr>
            <a:xfrm>
              <a:off x="6146355" y="1054193"/>
              <a:ext cx="2886323" cy="5180762"/>
            </a:xfrm>
            <a:prstGeom prst="rect">
              <a:avLst/>
            </a:prstGeom>
            <a:solidFill>
              <a:srgbClr val="EFEF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79C2A98E-BBE8-8242-B521-F7FC78BF36BE}"/>
                </a:ext>
              </a:extLst>
            </p:cNvPr>
            <p:cNvSpPr txBox="1"/>
            <p:nvPr/>
          </p:nvSpPr>
          <p:spPr>
            <a:xfrm>
              <a:off x="6062866" y="1657369"/>
              <a:ext cx="30533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2400" b="1" dirty="0">
                  <a:solidFill>
                    <a:srgbClr val="3A226D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训练数据稀缺导致的</a:t>
              </a:r>
              <a:endParaRPr kumimoji="1" lang="en-US" altLang="zh-CN" sz="2400" b="1" dirty="0">
                <a:solidFill>
                  <a:srgbClr val="3A226D"/>
                </a:solidFill>
                <a:latin typeface="SimHei" panose="02010609060101010101" pitchFamily="49" charset="-122"/>
                <a:ea typeface="SimHei" panose="02010609060101010101" pitchFamily="49" charset="-122"/>
              </a:endParaRPr>
            </a:p>
            <a:p>
              <a:pPr algn="ctr"/>
              <a:r>
                <a:rPr kumimoji="1" lang="zh-CN" altLang="en-US" sz="2400" b="1" dirty="0">
                  <a:solidFill>
                    <a:srgbClr val="3A226D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参数估计挑战</a:t>
              </a:r>
            </a:p>
          </p:txBody>
        </p:sp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A77D5B08-198B-5446-94F8-D228D8FB5571}"/>
                </a:ext>
              </a:extLst>
            </p:cNvPr>
            <p:cNvSpPr/>
            <p:nvPr/>
          </p:nvSpPr>
          <p:spPr>
            <a:xfrm>
              <a:off x="7389747" y="1158516"/>
              <a:ext cx="399537" cy="399537"/>
            </a:xfrm>
            <a:prstGeom prst="ellipse">
              <a:avLst/>
            </a:prstGeom>
            <a:solidFill>
              <a:srgbClr val="3A2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b="1" dirty="0">
                  <a:latin typeface="Times New Roman" panose="02020603050405020304" pitchFamily="18" charset="0"/>
                  <a:ea typeface="STFangsong" charset="-122"/>
                  <a:cs typeface="Times New Roman" panose="02020603050405020304" pitchFamily="18" charset="0"/>
                </a:rPr>
                <a:t>2</a:t>
              </a:r>
              <a:endParaRPr kumimoji="1" lang="zh-CN" altLang="en-US" b="1" dirty="0">
                <a:latin typeface="Times New Roman" panose="02020603050405020304" pitchFamily="18" charset="0"/>
                <a:ea typeface="STFangsong" charset="-122"/>
                <a:cs typeface="Times New Roman" panose="02020603050405020304" pitchFamily="18" charset="0"/>
              </a:endParaRP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794CA575-D592-474F-92C0-1A8FF61C2F59}"/>
                </a:ext>
              </a:extLst>
            </p:cNvPr>
            <p:cNvSpPr txBox="1"/>
            <p:nvPr/>
          </p:nvSpPr>
          <p:spPr>
            <a:xfrm>
              <a:off x="6345136" y="5256256"/>
              <a:ext cx="248875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2000" dirty="0">
                  <a:latin typeface="KaiTi" panose="02010609060101010101" pitchFamily="49" charset="-122"/>
                  <a:ea typeface="KaiTi" panose="02010609060101010101" pitchFamily="49" charset="-122"/>
                </a:rPr>
                <a:t>如何在资源不足的条件下有效训练模型？</a:t>
              </a:r>
            </a:p>
          </p:txBody>
        </p:sp>
        <p:pic>
          <p:nvPicPr>
            <p:cNvPr id="39" name="图片 38">
              <a:extLst>
                <a:ext uri="{FF2B5EF4-FFF2-40B4-BE49-F238E27FC236}">
                  <a16:creationId xmlns:a16="http://schemas.microsoft.com/office/drawing/2014/main" id="{97FBE1D7-9DC5-7E45-AE82-6DE240323E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93417" y="2587682"/>
              <a:ext cx="2592195" cy="2083014"/>
            </a:xfrm>
            <a:prstGeom prst="rect">
              <a:avLst/>
            </a:prstGeom>
          </p:spPr>
        </p:pic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99E5BED2-AB1C-1544-854C-73ABC2BBADF2}"/>
                </a:ext>
              </a:extLst>
            </p:cNvPr>
            <p:cNvSpPr txBox="1"/>
            <p:nvPr/>
          </p:nvSpPr>
          <p:spPr>
            <a:xfrm>
              <a:off x="6565643" y="4677585"/>
              <a:ext cx="204774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2800" dirty="0">
                  <a:solidFill>
                    <a:srgbClr val="FF000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低</a:t>
              </a:r>
              <a:r>
                <a:rPr kumimoji="1" lang="zh-CN" altLang="en-US" sz="2400" dirty="0">
                  <a:latin typeface="SimHei" panose="02010609060101010101" pitchFamily="49" charset="-122"/>
                  <a:ea typeface="SimHei" panose="02010609060101010101" pitchFamily="49" charset="-122"/>
                </a:rPr>
                <a:t>资源</a:t>
              </a:r>
            </a:p>
          </p:txBody>
        </p:sp>
      </p:grpSp>
      <p:pic>
        <p:nvPicPr>
          <p:cNvPr id="42" name="图片 41">
            <a:extLst>
              <a:ext uri="{FF2B5EF4-FFF2-40B4-BE49-F238E27FC236}">
                <a16:creationId xmlns:a16="http://schemas.microsoft.com/office/drawing/2014/main" id="{2985952D-FA21-4847-9803-B79A3BEF35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791" y="2918943"/>
            <a:ext cx="2617809" cy="2124289"/>
          </a:xfrm>
          <a:prstGeom prst="rect">
            <a:avLst/>
          </a:prstGeom>
        </p:spPr>
      </p:pic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BC18EDF1-14F0-494C-AAFE-228E03709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B766A-4963-7A49-A18C-ACF97C694D53}" type="slidenum">
              <a:rPr kumimoji="1" lang="zh-CN" altLang="en-US" smtClean="0"/>
              <a:t>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57231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97FF43-2A6F-D341-9143-AA3EF2301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994"/>
            <a:ext cx="9144000" cy="1014940"/>
          </a:xfrm>
          <a:solidFill>
            <a:srgbClr val="7030A0"/>
          </a:solidFill>
        </p:spPr>
        <p:txBody>
          <a:bodyPr/>
          <a:lstStyle/>
          <a:p>
            <a:pPr algn="ctr"/>
            <a:r>
              <a:rPr kumimoji="1" lang="zh-CN" altLang="en-US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技术挑战一：难表示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67F198C-8C44-3749-B564-D810C4770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867" y="1295401"/>
            <a:ext cx="8297333" cy="765614"/>
          </a:xfrm>
        </p:spPr>
        <p:txBody>
          <a:bodyPr/>
          <a:lstStyle/>
          <a:p>
            <a:r>
              <a:rPr kumimoji="1" lang="zh-CN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模型设计困难：难以表示和处理结构化信息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7E7ED53-65C1-4347-BCF8-D0A2BA6567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9328" y="2061014"/>
            <a:ext cx="5834339" cy="3796737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0F9ADD81-1BB4-824A-AD55-6EAE55156E2A}"/>
              </a:ext>
            </a:extLst>
          </p:cNvPr>
          <p:cNvSpPr txBox="1"/>
          <p:nvPr/>
        </p:nvSpPr>
        <p:spPr>
          <a:xfrm>
            <a:off x="1400830" y="6056027"/>
            <a:ext cx="60113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HTML</a:t>
            </a:r>
            <a:r>
              <a:rPr kumimoji="1"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标记为机器翻译过程引入结构化约束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75D1379-376A-8F4D-839C-5439B75CD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B766A-4963-7A49-A18C-ACF97C694D53}" type="slidenum">
              <a:rPr kumimoji="1" lang="zh-CN" altLang="en-US" smtClean="0"/>
              <a:t>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58732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97FF43-2A6F-D341-9143-AA3EF2301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994"/>
            <a:ext cx="9144000" cy="1014940"/>
          </a:xfrm>
          <a:solidFill>
            <a:srgbClr val="7030A0"/>
          </a:solidFill>
        </p:spPr>
        <p:txBody>
          <a:bodyPr/>
          <a:lstStyle/>
          <a:p>
            <a:pPr algn="ctr"/>
            <a:r>
              <a:rPr kumimoji="1" lang="zh-CN" altLang="en-US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技术挑战一：难表示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67F198C-8C44-3749-B564-D810C4770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867" y="1295401"/>
            <a:ext cx="8297333" cy="765614"/>
          </a:xfrm>
        </p:spPr>
        <p:txBody>
          <a:bodyPr/>
          <a:lstStyle/>
          <a:p>
            <a:r>
              <a:rPr kumimoji="1" lang="zh-CN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模型设计困难：难以表示和处理结构化信息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F9ADD81-1BB4-824A-AD55-6EAE55156E2A}"/>
              </a:ext>
            </a:extLst>
          </p:cNvPr>
          <p:cNvSpPr txBox="1"/>
          <p:nvPr/>
        </p:nvSpPr>
        <p:spPr>
          <a:xfrm>
            <a:off x="1235175" y="6094136"/>
            <a:ext cx="6673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科技文献中的结构化信息更加丰富也更难处理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81F0520-39C2-6C4E-8426-07D0290AE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B766A-4963-7A49-A18C-ACF97C694D53}" type="slidenum">
              <a:rPr kumimoji="1" lang="zh-CN" altLang="en-US" smtClean="0"/>
              <a:t>8</a:t>
            </a:fld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5F4609E-6EF3-1748-B0A1-CF4C18E0CC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98"/>
          <a:stretch/>
        </p:blipFill>
        <p:spPr>
          <a:xfrm>
            <a:off x="1603072" y="2112335"/>
            <a:ext cx="5937855" cy="380266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40745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97FF43-2A6F-D341-9143-AA3EF2301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994"/>
            <a:ext cx="9144000" cy="1014940"/>
          </a:xfrm>
          <a:solidFill>
            <a:srgbClr val="7030A0"/>
          </a:solidFill>
        </p:spPr>
        <p:txBody>
          <a:bodyPr/>
          <a:lstStyle/>
          <a:p>
            <a:pPr algn="ctr"/>
            <a:r>
              <a:rPr kumimoji="1" lang="zh-CN" altLang="en-US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技术挑战一：难表示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67F198C-8C44-3749-B564-D810C4770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867" y="1295401"/>
            <a:ext cx="8297333" cy="765614"/>
          </a:xfrm>
        </p:spPr>
        <p:txBody>
          <a:bodyPr/>
          <a:lstStyle/>
          <a:p>
            <a:r>
              <a:rPr kumimoji="1" lang="zh-CN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模型设计困难：难以表示和处理结构化信息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F9ADD81-1BB4-824A-AD55-6EAE55156E2A}"/>
              </a:ext>
            </a:extLst>
          </p:cNvPr>
          <p:cNvSpPr txBox="1"/>
          <p:nvPr/>
        </p:nvSpPr>
        <p:spPr>
          <a:xfrm>
            <a:off x="1235175" y="6094136"/>
            <a:ext cx="6673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科技文献中的结构化信息更加丰富也更难处理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81F0520-39C2-6C4E-8426-07D0290AE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B766A-4963-7A49-A18C-ACF97C694D53}" type="slidenum">
              <a:rPr kumimoji="1" lang="zh-CN" altLang="en-US" smtClean="0"/>
              <a:t>9</a:t>
            </a:fld>
            <a:endParaRPr kumimoji="1"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17BF7FA-1D64-164E-8CCA-1163258F95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590" y="2134959"/>
            <a:ext cx="7685517" cy="373727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2658862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97FF43-2A6F-D341-9143-AA3EF2301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994"/>
            <a:ext cx="9144000" cy="1014940"/>
          </a:xfrm>
          <a:solidFill>
            <a:srgbClr val="7030A0"/>
          </a:solidFill>
        </p:spPr>
        <p:txBody>
          <a:bodyPr/>
          <a:lstStyle/>
          <a:p>
            <a:pPr algn="ctr"/>
            <a:r>
              <a:rPr kumimoji="1" lang="zh-CN" altLang="en-US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研究工作一：深度隐状态模型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67F198C-8C44-3749-B564-D810C4770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333" y="1329267"/>
            <a:ext cx="8415867" cy="5156200"/>
          </a:xfrm>
        </p:spPr>
        <p:txBody>
          <a:bodyPr/>
          <a:lstStyle/>
          <a:p>
            <a:r>
              <a:rPr kumimoji="1" lang="zh-CN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思路：引入短语对齐作为隐状态以处理结构化约束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A0ECE87-2360-E04F-89AF-00FFCD7909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1999" y="1997544"/>
            <a:ext cx="6680201" cy="4386784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1ECB21D5-9756-704E-A46C-EFFAD8A7D661}"/>
              </a:ext>
            </a:extLst>
          </p:cNvPr>
          <p:cNvSpPr txBox="1"/>
          <p:nvPr/>
        </p:nvSpPr>
        <p:spPr>
          <a:xfrm>
            <a:off x="338669" y="2286000"/>
            <a:ext cx="1396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结构化输入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EBEAA2D-CAFE-E247-9D62-B101398CA61A}"/>
              </a:ext>
            </a:extLst>
          </p:cNvPr>
          <p:cNvSpPr txBox="1"/>
          <p:nvPr/>
        </p:nvSpPr>
        <p:spPr>
          <a:xfrm>
            <a:off x="338669" y="5698066"/>
            <a:ext cx="1396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结构化输出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5386B4F-E196-114B-AE37-3348CE9BE0B7}"/>
              </a:ext>
            </a:extLst>
          </p:cNvPr>
          <p:cNvSpPr txBox="1"/>
          <p:nvPr/>
        </p:nvSpPr>
        <p:spPr>
          <a:xfrm>
            <a:off x="338669" y="4682066"/>
            <a:ext cx="1634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非结构化输出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2D5F271-7F4B-C04D-B939-02C28BA51A47}"/>
              </a:ext>
            </a:extLst>
          </p:cNvPr>
          <p:cNvSpPr txBox="1"/>
          <p:nvPr/>
        </p:nvSpPr>
        <p:spPr>
          <a:xfrm>
            <a:off x="338669" y="3612065"/>
            <a:ext cx="16086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非结构化输入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497227B-2CA9-CC4F-B8D9-99225E038766}"/>
              </a:ext>
            </a:extLst>
          </p:cNvPr>
          <p:cNvSpPr txBox="1"/>
          <p:nvPr/>
        </p:nvSpPr>
        <p:spPr>
          <a:xfrm>
            <a:off x="6484101" y="6428484"/>
            <a:ext cx="2321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>
                <a:solidFill>
                  <a:schemeClr val="bg1">
                    <a:lumMod val="65000"/>
                  </a:schemeClr>
                </a:solidFill>
              </a:rPr>
              <a:t>(Zhang et al., 2019)</a:t>
            </a:r>
            <a:endParaRPr lang="zh-CN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灯片编号占位符 9">
            <a:extLst>
              <a:ext uri="{FF2B5EF4-FFF2-40B4-BE49-F238E27FC236}">
                <a16:creationId xmlns:a16="http://schemas.microsoft.com/office/drawing/2014/main" id="{C0417B9D-1F88-1C40-A551-10035837B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B766A-4963-7A49-A18C-ACF97C694D53}" type="slidenum">
              <a:rPr kumimoji="1" lang="zh-CN" altLang="en-US" smtClean="0"/>
              <a:t>10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85855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97FF43-2A6F-D341-9143-AA3EF2301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994"/>
            <a:ext cx="9144000" cy="1014940"/>
          </a:xfrm>
          <a:solidFill>
            <a:srgbClr val="7030A0"/>
          </a:solidFill>
        </p:spPr>
        <p:txBody>
          <a:bodyPr/>
          <a:lstStyle/>
          <a:p>
            <a:pPr algn="ctr"/>
            <a:r>
              <a:rPr kumimoji="1" lang="zh-CN" altLang="en-US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研究工作一：深度隐状态模型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67F198C-8C44-3749-B564-D810C4770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333" y="1329267"/>
            <a:ext cx="8415867" cy="5156200"/>
          </a:xfrm>
        </p:spPr>
        <p:txBody>
          <a:bodyPr/>
          <a:lstStyle/>
          <a:p>
            <a:r>
              <a:rPr kumimoji="1" lang="zh-CN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方法：结构化约束的神经机器翻译移进归约解码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497227B-2CA9-CC4F-B8D9-99225E038766}"/>
              </a:ext>
            </a:extLst>
          </p:cNvPr>
          <p:cNvSpPr txBox="1"/>
          <p:nvPr/>
        </p:nvSpPr>
        <p:spPr>
          <a:xfrm>
            <a:off x="6484101" y="6428484"/>
            <a:ext cx="2321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>
                <a:solidFill>
                  <a:schemeClr val="bg1">
                    <a:lumMod val="65000"/>
                  </a:schemeClr>
                </a:solidFill>
              </a:rPr>
              <a:t>(Zhang et al., 2019)</a:t>
            </a:r>
            <a:endParaRPr lang="zh-CN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2ACE12DA-5C15-A34B-901C-A7963D2720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066" y="1921933"/>
            <a:ext cx="6753218" cy="4506551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168C792-AE36-A347-9C80-BE447A809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B766A-4963-7A49-A18C-ACF97C694D53}" type="slidenum">
              <a:rPr kumimoji="1" lang="zh-CN" altLang="en-US" smtClean="0"/>
              <a:t>11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806854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97FF43-2A6F-D341-9143-AA3EF2301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994"/>
            <a:ext cx="9144000" cy="1014940"/>
          </a:xfrm>
          <a:solidFill>
            <a:srgbClr val="7030A0"/>
          </a:solidFill>
        </p:spPr>
        <p:txBody>
          <a:bodyPr/>
          <a:lstStyle/>
          <a:p>
            <a:pPr algn="ctr"/>
            <a:r>
              <a:rPr kumimoji="1" lang="zh-CN" altLang="en-US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研究工作一：深度隐状态模型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67F198C-8C44-3749-B564-D810C4770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510" y="1152609"/>
            <a:ext cx="8415867" cy="5156200"/>
          </a:xfrm>
        </p:spPr>
        <p:txBody>
          <a:bodyPr/>
          <a:lstStyle/>
          <a:p>
            <a:r>
              <a:rPr kumimoji="1" lang="zh-CN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效果：在完全满足结构化约束的条件下不损失质量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497227B-2CA9-CC4F-B8D9-99225E038766}"/>
              </a:ext>
            </a:extLst>
          </p:cNvPr>
          <p:cNvSpPr txBox="1"/>
          <p:nvPr/>
        </p:nvSpPr>
        <p:spPr>
          <a:xfrm>
            <a:off x="6484101" y="6428484"/>
            <a:ext cx="2321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>
                <a:solidFill>
                  <a:schemeClr val="bg1">
                    <a:lumMod val="65000"/>
                  </a:schemeClr>
                </a:solidFill>
              </a:rPr>
              <a:t>(Zhang et al., 2019)</a:t>
            </a:r>
            <a:endParaRPr lang="zh-CN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5403BD89-471C-2F40-A7A5-CBEAEB47B22F}"/>
              </a:ext>
            </a:extLst>
          </p:cNvPr>
          <p:cNvGrpSpPr/>
          <p:nvPr/>
        </p:nvGrpSpPr>
        <p:grpSpPr>
          <a:xfrm>
            <a:off x="1715677" y="1701800"/>
            <a:ext cx="5760390" cy="4726684"/>
            <a:chOff x="1847138" y="1908735"/>
            <a:chExt cx="4921307" cy="4056286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E17E2428-E6C5-504C-8726-0451991228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192" b="33741"/>
            <a:stretch/>
          </p:blipFill>
          <p:spPr>
            <a:xfrm>
              <a:off x="1847138" y="1908735"/>
              <a:ext cx="4921307" cy="3228873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957239CC-31FD-474F-98B7-86A3A0B2DE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47138" y="5137608"/>
              <a:ext cx="4921307" cy="827413"/>
            </a:xfrm>
            <a:prstGeom prst="rect">
              <a:avLst/>
            </a:prstGeom>
          </p:spPr>
        </p:pic>
      </p:grp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3CBEE01-ABA3-5F41-9013-2DB6582FC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B766A-4963-7A49-A18C-ACF97C694D53}" type="slidenum">
              <a:rPr kumimoji="1" lang="zh-CN" altLang="en-US" smtClean="0"/>
              <a:t>12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825509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97FF43-2A6F-D341-9143-AA3EF2301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994"/>
            <a:ext cx="9144000" cy="1014940"/>
          </a:xfrm>
          <a:solidFill>
            <a:srgbClr val="7030A0"/>
          </a:solidFill>
        </p:spPr>
        <p:txBody>
          <a:bodyPr/>
          <a:lstStyle/>
          <a:p>
            <a:pPr algn="ctr"/>
            <a:r>
              <a:rPr kumimoji="1" lang="zh-CN" altLang="en-US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技术挑战二：低资源</a:t>
            </a:r>
          </a:p>
        </p:txBody>
      </p:sp>
      <p:sp>
        <p:nvSpPr>
          <p:cNvPr id="4" name="内容占位符 6">
            <a:extLst>
              <a:ext uri="{FF2B5EF4-FFF2-40B4-BE49-F238E27FC236}">
                <a16:creationId xmlns:a16="http://schemas.microsoft.com/office/drawing/2014/main" id="{59BD875B-3465-D845-8387-796E1154CA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927" y="1178868"/>
            <a:ext cx="8330711" cy="619348"/>
          </a:xfrm>
        </p:spPr>
        <p:txBody>
          <a:bodyPr>
            <a:normAutofit/>
          </a:bodyPr>
          <a:lstStyle/>
          <a:p>
            <a:r>
              <a:rPr lang="zh-CN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训练数据稀缺：难以在低资源条件下有效估计参数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057E988E-317F-3C4C-99F4-253B2FEAD143}"/>
              </a:ext>
            </a:extLst>
          </p:cNvPr>
          <p:cNvGrpSpPr/>
          <p:nvPr/>
        </p:nvGrpSpPr>
        <p:grpSpPr>
          <a:xfrm>
            <a:off x="1799352" y="1614234"/>
            <a:ext cx="5293852" cy="4254564"/>
            <a:chOff x="1593306" y="1686320"/>
            <a:chExt cx="5293852" cy="4254564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785DCD35-0B47-5E48-83A5-5F0D85D76D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33192" y="5709930"/>
              <a:ext cx="319809" cy="229428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20F19560-D6E6-0A48-9993-0A456489B7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11646" y="5686052"/>
              <a:ext cx="350158" cy="253306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2D3756D4-BAA5-C143-8388-37FC10C335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12168" y="5701195"/>
              <a:ext cx="334111" cy="239689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9DC0D37B-15E5-F345-9A3F-568EA038B03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11310" y="5709930"/>
              <a:ext cx="319808" cy="229428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A9C4947F-5027-5A48-9A77-A1ED1FD4761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272473" y="5701195"/>
              <a:ext cx="433024" cy="238163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704BC755-DB60-194E-AFC0-A63FF7B1F81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593306" y="1686320"/>
              <a:ext cx="5293852" cy="4014875"/>
            </a:xfrm>
            <a:prstGeom prst="rect">
              <a:avLst/>
            </a:prstGeom>
          </p:spPr>
        </p:pic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A9A0FFBF-A1F4-1A4B-B2DB-310F82DA8BC0}"/>
              </a:ext>
            </a:extLst>
          </p:cNvPr>
          <p:cNvGrpSpPr/>
          <p:nvPr/>
        </p:nvGrpSpPr>
        <p:grpSpPr>
          <a:xfrm>
            <a:off x="936370" y="2466004"/>
            <a:ext cx="7097797" cy="4090715"/>
            <a:chOff x="936370" y="2445543"/>
            <a:chExt cx="7097797" cy="4090715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80420F97-F1E5-5C46-AA3F-F99C4DDEE6D8}"/>
                </a:ext>
              </a:extLst>
            </p:cNvPr>
            <p:cNvSpPr txBox="1"/>
            <p:nvPr/>
          </p:nvSpPr>
          <p:spPr>
            <a:xfrm>
              <a:off x="936370" y="6074593"/>
              <a:ext cx="7097797" cy="461665"/>
            </a:xfrm>
            <a:prstGeom prst="rect">
              <a:avLst/>
            </a:prstGeom>
            <a:noFill/>
            <a:ln w="22225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2400" dirty="0">
                  <a:solidFill>
                    <a:srgbClr val="FF0000"/>
                  </a:solidFill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99%</a:t>
              </a:r>
              <a:r>
                <a:rPr kumimoji="1" lang="zh-CN" altLang="en-US" sz="2400" dirty="0">
                  <a:solidFill>
                    <a:srgbClr val="FF0000"/>
                  </a:solidFill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的语言对无法为深度学习提供充足的标注数据</a:t>
              </a: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079CE714-5214-A045-BDD7-9EAC72FB9008}"/>
                </a:ext>
              </a:extLst>
            </p:cNvPr>
            <p:cNvSpPr/>
            <p:nvPr/>
          </p:nvSpPr>
          <p:spPr>
            <a:xfrm>
              <a:off x="2197673" y="4539713"/>
              <a:ext cx="1120018" cy="973582"/>
            </a:xfrm>
            <a:prstGeom prst="rect">
              <a:avLst/>
            </a:prstGeom>
            <a:solidFill>
              <a:schemeClr val="tx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3600" dirty="0">
                  <a:solidFill>
                    <a:schemeClr val="bg1"/>
                  </a:solidFill>
                </a:rPr>
                <a:t>99%</a:t>
              </a:r>
              <a:endParaRPr kumimoji="1" lang="zh-CN" altLang="en-US" sz="3600" dirty="0">
                <a:solidFill>
                  <a:schemeClr val="bg1"/>
                </a:solidFill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085D8863-F92E-044F-ABE3-0D7F40ECE4FE}"/>
                </a:ext>
              </a:extLst>
            </p:cNvPr>
            <p:cNvSpPr/>
            <p:nvPr/>
          </p:nvSpPr>
          <p:spPr>
            <a:xfrm>
              <a:off x="3317691" y="2445543"/>
              <a:ext cx="3671924" cy="2094170"/>
            </a:xfrm>
            <a:prstGeom prst="rect">
              <a:avLst/>
            </a:prstGeom>
            <a:solidFill>
              <a:schemeClr val="tx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3600" dirty="0">
                  <a:solidFill>
                    <a:schemeClr val="bg1"/>
                  </a:solidFill>
                </a:rPr>
                <a:t>1%</a:t>
              </a:r>
              <a:endParaRPr kumimoji="1" lang="zh-CN" altLang="en-US" sz="3600" dirty="0">
                <a:solidFill>
                  <a:schemeClr val="bg1"/>
                </a:solidFill>
              </a:endParaRPr>
            </a:p>
          </p:txBody>
        </p:sp>
      </p:grp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752DD959-55CF-5A41-AA87-6E418598F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B766A-4963-7A49-A18C-ACF97C694D53}" type="slidenum">
              <a:rPr kumimoji="1" lang="zh-CN" altLang="en-US" smtClean="0"/>
              <a:t>13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60575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97FF43-2A6F-D341-9143-AA3EF2301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994"/>
            <a:ext cx="9144000" cy="1014940"/>
          </a:xfrm>
          <a:solidFill>
            <a:srgbClr val="7030A0"/>
          </a:solidFill>
        </p:spPr>
        <p:txBody>
          <a:bodyPr/>
          <a:lstStyle/>
          <a:p>
            <a:pPr algn="ctr"/>
            <a:r>
              <a:rPr kumimoji="1" lang="zh-CN" altLang="en-US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研究工作二：不确定性度量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67F198C-8C44-3749-B564-D810C4770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939" y="1234911"/>
            <a:ext cx="8382262" cy="5250556"/>
          </a:xfrm>
        </p:spPr>
        <p:txBody>
          <a:bodyPr/>
          <a:lstStyle/>
          <a:p>
            <a:r>
              <a:rPr kumimoji="1" lang="zh-CN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思路：使用模型不确定性度量伪平行数据的质量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1302BD8-70E6-4949-98DB-831C3FAB81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6539" y="1927155"/>
            <a:ext cx="4974456" cy="4449203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41AC55D5-A798-7C42-8EB1-7BBDFB1C66F5}"/>
              </a:ext>
            </a:extLst>
          </p:cNvPr>
          <p:cNvSpPr txBox="1"/>
          <p:nvPr/>
        </p:nvSpPr>
        <p:spPr>
          <a:xfrm>
            <a:off x="6484101" y="6428484"/>
            <a:ext cx="2321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>
                <a:solidFill>
                  <a:schemeClr val="bg1">
                    <a:lumMod val="65000"/>
                  </a:schemeClr>
                </a:solidFill>
              </a:rPr>
              <a:t>(Wang et al., 2019)</a:t>
            </a:r>
            <a:endParaRPr lang="zh-CN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09D0990-964B-2A49-A025-BC03EF080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B766A-4963-7A49-A18C-ACF97C694D53}" type="slidenum">
              <a:rPr kumimoji="1" lang="zh-CN" altLang="en-US" smtClean="0"/>
              <a:t>14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477422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97FF43-2A6F-D341-9143-AA3EF2301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994"/>
            <a:ext cx="9144000" cy="1014940"/>
          </a:xfrm>
          <a:solidFill>
            <a:srgbClr val="7030A0"/>
          </a:solidFill>
        </p:spPr>
        <p:txBody>
          <a:bodyPr/>
          <a:lstStyle/>
          <a:p>
            <a:pPr algn="ctr"/>
            <a:r>
              <a:rPr kumimoji="1" lang="zh-CN" altLang="en-US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研究工作二：不确定性度量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67F198C-8C44-3749-B564-D810C4770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867" y="1338606"/>
            <a:ext cx="8297333" cy="5146861"/>
          </a:xfrm>
        </p:spPr>
        <p:txBody>
          <a:bodyPr/>
          <a:lstStyle/>
          <a:p>
            <a:r>
              <a:rPr kumimoji="1" lang="zh-CN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方法：</a:t>
            </a:r>
            <a:r>
              <a:rPr kumimoji="1" lang="zh-CN" altLang="en-US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基于蒙特卡洛</a:t>
            </a:r>
            <a:r>
              <a:rPr kumimoji="1" lang="en-US" altLang="zh-CN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Dropout</a:t>
            </a:r>
            <a:r>
              <a:rPr kumimoji="1" lang="zh-CN" altLang="en-US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的模型不确定性度量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03CBB2F-E37F-D647-8428-7FA543771B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377" y="2201517"/>
            <a:ext cx="8531956" cy="4019174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28E2596C-442F-E047-A14B-BE879B3E0279}"/>
              </a:ext>
            </a:extLst>
          </p:cNvPr>
          <p:cNvSpPr txBox="1"/>
          <p:nvPr/>
        </p:nvSpPr>
        <p:spPr>
          <a:xfrm>
            <a:off x="6484101" y="6428484"/>
            <a:ext cx="2321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>
                <a:solidFill>
                  <a:schemeClr val="bg1">
                    <a:lumMod val="65000"/>
                  </a:schemeClr>
                </a:solidFill>
              </a:rPr>
              <a:t>(Wang et al., 2019)</a:t>
            </a:r>
            <a:endParaRPr lang="zh-CN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5C9D29C-D1DB-244B-91C4-FA9FDDB84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B766A-4963-7A49-A18C-ACF97C694D53}" type="slidenum">
              <a:rPr kumimoji="1" lang="zh-CN" altLang="en-US" smtClean="0"/>
              <a:t>15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324558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97FF43-2A6F-D341-9143-AA3EF2301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994"/>
            <a:ext cx="9144000" cy="1014940"/>
          </a:xfrm>
          <a:solidFill>
            <a:srgbClr val="7030A0"/>
          </a:solidFill>
        </p:spPr>
        <p:txBody>
          <a:bodyPr/>
          <a:lstStyle/>
          <a:p>
            <a:pPr algn="ctr"/>
            <a:r>
              <a:rPr kumimoji="1" lang="zh-CN" altLang="en-US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研究工作二：不确定性度量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67F198C-8C44-3749-B564-D810C4770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867" y="1329179"/>
            <a:ext cx="8297333" cy="5156288"/>
          </a:xfrm>
        </p:spPr>
        <p:txBody>
          <a:bodyPr/>
          <a:lstStyle/>
          <a:p>
            <a:r>
              <a:rPr kumimoji="1" lang="zh-CN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效果：显著提升了大规模未标注数据的利用能力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9229031-2838-404B-A2CB-23649E640E04}"/>
              </a:ext>
            </a:extLst>
          </p:cNvPr>
          <p:cNvSpPr txBox="1"/>
          <p:nvPr/>
        </p:nvSpPr>
        <p:spPr>
          <a:xfrm>
            <a:off x="6484101" y="6428484"/>
            <a:ext cx="2321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>
                <a:solidFill>
                  <a:schemeClr val="bg1">
                    <a:lumMod val="65000"/>
                  </a:schemeClr>
                </a:solidFill>
              </a:rPr>
              <a:t>(Wang et al., 2019)</a:t>
            </a:r>
            <a:endParaRPr lang="zh-CN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5C7D22A-CCD7-3949-86FA-986D1B5B65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7639" y="1978407"/>
            <a:ext cx="5241635" cy="4507059"/>
          </a:xfrm>
          <a:prstGeom prst="rect">
            <a:avLst/>
          </a:prstGeom>
        </p:spPr>
      </p:pic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7C0C7FB-976A-4E43-95C1-EF2AAE61D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B766A-4963-7A49-A18C-ACF97C694D53}" type="slidenum">
              <a:rPr kumimoji="1" lang="zh-CN" altLang="en-US" smtClean="0"/>
              <a:t>16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209533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97FF43-2A6F-D341-9143-AA3EF2301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994"/>
            <a:ext cx="9144000" cy="1014940"/>
          </a:xfrm>
          <a:solidFill>
            <a:srgbClr val="7030A0"/>
          </a:solidFill>
        </p:spPr>
        <p:txBody>
          <a:bodyPr/>
          <a:lstStyle/>
          <a:p>
            <a:pPr algn="ctr"/>
            <a:r>
              <a:rPr kumimoji="1" lang="zh-CN" altLang="en-US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技术挑战三：缺知识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67F198C-8C44-3749-B564-D810C4770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867" y="1310327"/>
            <a:ext cx="8297333" cy="546754"/>
          </a:xfrm>
        </p:spPr>
        <p:txBody>
          <a:bodyPr/>
          <a:lstStyle/>
          <a:p>
            <a:r>
              <a:rPr kumimoji="1" lang="zh-CN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先验知识匮乏：难以向神经网络加符号先验知识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EF72669-3E66-2548-B1F2-4D3B11C9B036}"/>
              </a:ext>
            </a:extLst>
          </p:cNvPr>
          <p:cNvSpPr/>
          <p:nvPr/>
        </p:nvSpPr>
        <p:spPr>
          <a:xfrm>
            <a:off x="274912" y="3755717"/>
            <a:ext cx="554182" cy="886691"/>
          </a:xfrm>
          <a:prstGeom prst="rect">
            <a:avLst/>
          </a:prstGeom>
          <a:solidFill>
            <a:schemeClr val="bg1">
              <a:lumMod val="50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zh-CN" dirty="0">
                <a:solidFill>
                  <a:schemeClr val="tx1"/>
                </a:solidFill>
              </a:rPr>
              <a:t>0.1</a:t>
            </a:r>
          </a:p>
          <a:p>
            <a:pPr algn="r"/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0.6</a:t>
            </a:r>
          </a:p>
          <a:p>
            <a:pPr algn="r"/>
            <a:r>
              <a:rPr kumimoji="1" lang="en-US" altLang="zh-CN" dirty="0">
                <a:solidFill>
                  <a:schemeClr val="tx1"/>
                </a:solidFill>
              </a:rPr>
              <a:t>-0.3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916F6E8-F65C-7A4B-B7DD-D6FBC0A4E694}"/>
              </a:ext>
            </a:extLst>
          </p:cNvPr>
          <p:cNvSpPr/>
          <p:nvPr/>
        </p:nvSpPr>
        <p:spPr>
          <a:xfrm>
            <a:off x="274912" y="4961574"/>
            <a:ext cx="554182" cy="886691"/>
          </a:xfrm>
          <a:prstGeom prst="rect">
            <a:avLst/>
          </a:prstGeom>
          <a:solidFill>
            <a:schemeClr val="bg1">
              <a:lumMod val="50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zh-CN" dirty="0">
                <a:solidFill>
                  <a:schemeClr val="tx1"/>
                </a:solidFill>
              </a:rPr>
              <a:t>-0.2</a:t>
            </a:r>
          </a:p>
          <a:p>
            <a:pPr algn="r"/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0.7</a:t>
            </a:r>
          </a:p>
          <a:p>
            <a:pPr algn="r"/>
            <a:r>
              <a:rPr kumimoji="1" lang="en-US" altLang="zh-CN" dirty="0">
                <a:solidFill>
                  <a:schemeClr val="tx1"/>
                </a:solidFill>
              </a:rPr>
              <a:t>-0.8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5614A9C-7A28-2746-838F-AED5776666F4}"/>
              </a:ext>
            </a:extLst>
          </p:cNvPr>
          <p:cNvSpPr/>
          <p:nvPr/>
        </p:nvSpPr>
        <p:spPr>
          <a:xfrm>
            <a:off x="1085627" y="3755718"/>
            <a:ext cx="554182" cy="886691"/>
          </a:xfrm>
          <a:prstGeom prst="rect">
            <a:avLst/>
          </a:prstGeom>
          <a:solidFill>
            <a:schemeClr val="bg1">
              <a:lumMod val="50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zh-CN" dirty="0">
                <a:solidFill>
                  <a:schemeClr val="tx1"/>
                </a:solidFill>
              </a:rPr>
              <a:t>0.2</a:t>
            </a:r>
          </a:p>
          <a:p>
            <a:pPr algn="r"/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0.6</a:t>
            </a:r>
          </a:p>
          <a:p>
            <a:pPr algn="r"/>
            <a:r>
              <a:rPr kumimoji="1" lang="en-US" altLang="zh-CN" dirty="0">
                <a:solidFill>
                  <a:schemeClr val="tx1"/>
                </a:solidFill>
              </a:rPr>
              <a:t>-0.1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B19C1B4-DFB3-3545-8DC8-6052C5B6118C}"/>
              </a:ext>
            </a:extLst>
          </p:cNvPr>
          <p:cNvSpPr/>
          <p:nvPr/>
        </p:nvSpPr>
        <p:spPr>
          <a:xfrm>
            <a:off x="1085627" y="4961575"/>
            <a:ext cx="554182" cy="886691"/>
          </a:xfrm>
          <a:prstGeom prst="rect">
            <a:avLst/>
          </a:prstGeom>
          <a:solidFill>
            <a:schemeClr val="bg1">
              <a:lumMod val="50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zh-CN" dirty="0">
                <a:solidFill>
                  <a:schemeClr val="tx1"/>
                </a:solidFill>
              </a:rPr>
              <a:t>0.9</a:t>
            </a:r>
          </a:p>
          <a:p>
            <a:pPr algn="r"/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0.2</a:t>
            </a:r>
          </a:p>
          <a:p>
            <a:pPr algn="r"/>
            <a:r>
              <a:rPr kumimoji="1" lang="en-US" altLang="zh-CN" dirty="0">
                <a:solidFill>
                  <a:schemeClr val="tx1"/>
                </a:solidFill>
              </a:rPr>
              <a:t>0.3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F85B7E61-1146-3543-A723-F227EA19CB4F}"/>
              </a:ext>
            </a:extLst>
          </p:cNvPr>
          <p:cNvSpPr/>
          <p:nvPr/>
        </p:nvSpPr>
        <p:spPr>
          <a:xfrm>
            <a:off x="1898946" y="3755717"/>
            <a:ext cx="554182" cy="886691"/>
          </a:xfrm>
          <a:prstGeom prst="rect">
            <a:avLst/>
          </a:prstGeom>
          <a:solidFill>
            <a:schemeClr val="bg1">
              <a:lumMod val="50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zh-CN" dirty="0">
                <a:solidFill>
                  <a:schemeClr val="tx1"/>
                </a:solidFill>
              </a:rPr>
              <a:t>-0.6</a:t>
            </a:r>
          </a:p>
          <a:p>
            <a:pPr algn="r"/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0.1</a:t>
            </a:r>
          </a:p>
          <a:p>
            <a:pPr algn="r"/>
            <a:r>
              <a:rPr kumimoji="1" lang="en-US" altLang="zh-CN" dirty="0">
                <a:solidFill>
                  <a:schemeClr val="tx1"/>
                </a:solidFill>
              </a:rPr>
              <a:t>-0.4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78FDAB8-60BD-834F-B3ED-61B3D83DCCAF}"/>
              </a:ext>
            </a:extLst>
          </p:cNvPr>
          <p:cNvSpPr/>
          <p:nvPr/>
        </p:nvSpPr>
        <p:spPr>
          <a:xfrm>
            <a:off x="1898946" y="4961574"/>
            <a:ext cx="554182" cy="886691"/>
          </a:xfrm>
          <a:prstGeom prst="rect">
            <a:avLst/>
          </a:prstGeom>
          <a:solidFill>
            <a:schemeClr val="bg1">
              <a:lumMod val="50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zh-CN" dirty="0">
                <a:solidFill>
                  <a:schemeClr val="tx1"/>
                </a:solidFill>
              </a:rPr>
              <a:t>-0.4</a:t>
            </a:r>
          </a:p>
          <a:p>
            <a:pPr algn="r"/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0.3</a:t>
            </a:r>
          </a:p>
          <a:p>
            <a:pPr algn="r"/>
            <a:r>
              <a:rPr kumimoji="1" lang="en-US" altLang="zh-CN" dirty="0">
                <a:solidFill>
                  <a:schemeClr val="tx1"/>
                </a:solidFill>
              </a:rPr>
              <a:t>0.9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E91E26E-13B4-5C45-8E08-1D5D0DD8810C}"/>
              </a:ext>
            </a:extLst>
          </p:cNvPr>
          <p:cNvSpPr/>
          <p:nvPr/>
        </p:nvSpPr>
        <p:spPr>
          <a:xfrm>
            <a:off x="2685017" y="3755717"/>
            <a:ext cx="554182" cy="886691"/>
          </a:xfrm>
          <a:prstGeom prst="rect">
            <a:avLst/>
          </a:prstGeom>
          <a:solidFill>
            <a:srgbClr val="00B0F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zh-CN" dirty="0">
                <a:solidFill>
                  <a:schemeClr val="tx1"/>
                </a:solidFill>
              </a:rPr>
              <a:t>-0.1</a:t>
            </a:r>
          </a:p>
          <a:p>
            <a:pPr algn="r"/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0.5</a:t>
            </a:r>
          </a:p>
          <a:p>
            <a:pPr algn="r"/>
            <a:r>
              <a:rPr kumimoji="1" lang="en-US" altLang="zh-CN" dirty="0">
                <a:solidFill>
                  <a:schemeClr val="tx1"/>
                </a:solidFill>
              </a:rPr>
              <a:t>0.6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F060DCA-E82B-604F-87C4-0FED9414AFAC}"/>
              </a:ext>
            </a:extLst>
          </p:cNvPr>
          <p:cNvSpPr/>
          <p:nvPr/>
        </p:nvSpPr>
        <p:spPr>
          <a:xfrm>
            <a:off x="2685017" y="4961574"/>
            <a:ext cx="554182" cy="886691"/>
          </a:xfrm>
          <a:prstGeom prst="rect">
            <a:avLst/>
          </a:prstGeom>
          <a:solidFill>
            <a:srgbClr val="00B0F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zh-CN" dirty="0">
                <a:solidFill>
                  <a:schemeClr val="tx1"/>
                </a:solidFill>
              </a:rPr>
              <a:t>-0.9</a:t>
            </a:r>
          </a:p>
          <a:p>
            <a:pPr algn="r"/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0.8</a:t>
            </a:r>
          </a:p>
          <a:p>
            <a:pPr algn="r"/>
            <a:r>
              <a:rPr kumimoji="1" lang="en-US" altLang="zh-CN" dirty="0">
                <a:solidFill>
                  <a:schemeClr val="tx1"/>
                </a:solidFill>
              </a:rPr>
              <a:t>-0.1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F618D44-F539-8944-8CB5-0EA56D6F8C26}"/>
              </a:ext>
            </a:extLst>
          </p:cNvPr>
          <p:cNvSpPr/>
          <p:nvPr/>
        </p:nvSpPr>
        <p:spPr>
          <a:xfrm>
            <a:off x="3479103" y="4961574"/>
            <a:ext cx="554182" cy="886691"/>
          </a:xfrm>
          <a:prstGeom prst="rect">
            <a:avLst/>
          </a:prstGeom>
          <a:solidFill>
            <a:schemeClr val="accent6">
              <a:lumMod val="75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zh-CN" dirty="0">
                <a:solidFill>
                  <a:schemeClr val="tx1"/>
                </a:solidFill>
              </a:rPr>
              <a:t>0.8</a:t>
            </a:r>
          </a:p>
          <a:p>
            <a:pPr algn="r"/>
            <a:r>
              <a:rPr kumimoji="1" lang="en-US" altLang="zh-CN" dirty="0">
                <a:solidFill>
                  <a:schemeClr val="tx1"/>
                </a:solidFill>
              </a:rPr>
              <a:t>0.7</a:t>
            </a:r>
          </a:p>
          <a:p>
            <a:pPr algn="r"/>
            <a:r>
              <a:rPr kumimoji="1" lang="en-US" altLang="zh-CN" dirty="0">
                <a:solidFill>
                  <a:schemeClr val="tx1"/>
                </a:solidFill>
              </a:rPr>
              <a:t>0.6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36E3FE99-BFC3-9947-9767-BA97DCA3A471}"/>
              </a:ext>
            </a:extLst>
          </p:cNvPr>
          <p:cNvSpPr/>
          <p:nvPr/>
        </p:nvSpPr>
        <p:spPr>
          <a:xfrm>
            <a:off x="3479103" y="3755716"/>
            <a:ext cx="554182" cy="886691"/>
          </a:xfrm>
          <a:prstGeom prst="rect">
            <a:avLst/>
          </a:prstGeom>
          <a:solidFill>
            <a:schemeClr val="accent6">
              <a:lumMod val="75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zh-CN" dirty="0">
                <a:solidFill>
                  <a:schemeClr val="tx1"/>
                </a:solidFill>
              </a:rPr>
              <a:t>-0.3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-0.7</a:t>
            </a:r>
          </a:p>
          <a:p>
            <a:pPr algn="r"/>
            <a:r>
              <a:rPr kumimoji="1" lang="en-US" altLang="zh-CN" dirty="0">
                <a:solidFill>
                  <a:schemeClr val="tx1"/>
                </a:solidFill>
              </a:rPr>
              <a:t>0.2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08779E96-7E67-AD45-99A2-5492A85A77D4}"/>
              </a:ext>
            </a:extLst>
          </p:cNvPr>
          <p:cNvSpPr/>
          <p:nvPr/>
        </p:nvSpPr>
        <p:spPr>
          <a:xfrm>
            <a:off x="4268509" y="3755716"/>
            <a:ext cx="554182" cy="886691"/>
          </a:xfrm>
          <a:prstGeom prst="rect">
            <a:avLst/>
          </a:prstGeom>
          <a:solidFill>
            <a:schemeClr val="accent6">
              <a:lumMod val="75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zh-CN" dirty="0">
                <a:solidFill>
                  <a:schemeClr val="tx1"/>
                </a:solidFill>
              </a:rPr>
              <a:t>0.4</a:t>
            </a:r>
          </a:p>
          <a:p>
            <a:pPr algn="r"/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0.3</a:t>
            </a:r>
          </a:p>
          <a:p>
            <a:pPr algn="r"/>
            <a:r>
              <a:rPr kumimoji="1" lang="en-US" altLang="zh-CN" dirty="0">
                <a:solidFill>
                  <a:schemeClr val="tx1"/>
                </a:solidFill>
              </a:rPr>
              <a:t>0.6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E104B48A-EA6E-544A-BDF8-360CE9C245EE}"/>
              </a:ext>
            </a:extLst>
          </p:cNvPr>
          <p:cNvSpPr/>
          <p:nvPr/>
        </p:nvSpPr>
        <p:spPr>
          <a:xfrm>
            <a:off x="4268509" y="4961573"/>
            <a:ext cx="554182" cy="886691"/>
          </a:xfrm>
          <a:prstGeom prst="rect">
            <a:avLst/>
          </a:prstGeom>
          <a:solidFill>
            <a:schemeClr val="accent6">
              <a:lumMod val="75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zh-CN" dirty="0">
                <a:solidFill>
                  <a:schemeClr val="tx1"/>
                </a:solidFill>
              </a:rPr>
              <a:t>-0.5</a:t>
            </a:r>
          </a:p>
          <a:p>
            <a:pPr algn="r"/>
            <a:r>
              <a:rPr kumimoji="1" lang="en-US" altLang="zh-CN" dirty="0">
                <a:solidFill>
                  <a:schemeClr val="tx1"/>
                </a:solidFill>
              </a:rPr>
              <a:t>0.9</a:t>
            </a:r>
          </a:p>
          <a:p>
            <a:pPr algn="r"/>
            <a:r>
              <a:rPr kumimoji="1" lang="en-US" altLang="zh-CN" dirty="0">
                <a:solidFill>
                  <a:schemeClr val="tx1"/>
                </a:solidFill>
              </a:rPr>
              <a:t>0.8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7BAE644-2BAE-6E49-BAA5-5277D7B14D6A}"/>
              </a:ext>
            </a:extLst>
          </p:cNvPr>
          <p:cNvSpPr/>
          <p:nvPr/>
        </p:nvSpPr>
        <p:spPr>
          <a:xfrm>
            <a:off x="5044644" y="3755715"/>
            <a:ext cx="554182" cy="886691"/>
          </a:xfrm>
          <a:prstGeom prst="rect">
            <a:avLst/>
          </a:prstGeom>
          <a:solidFill>
            <a:schemeClr val="accent6">
              <a:lumMod val="75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zh-CN" dirty="0">
                <a:solidFill>
                  <a:schemeClr val="tx1"/>
                </a:solidFill>
              </a:rPr>
              <a:t>-0.1</a:t>
            </a:r>
          </a:p>
          <a:p>
            <a:pPr algn="r"/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0.1</a:t>
            </a:r>
          </a:p>
          <a:p>
            <a:pPr algn="r"/>
            <a:r>
              <a:rPr kumimoji="1" lang="en-US" altLang="zh-CN" dirty="0">
                <a:solidFill>
                  <a:schemeClr val="tx1"/>
                </a:solidFill>
              </a:rPr>
              <a:t>0.5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45BBE3A-3B73-6542-865B-C737DAE2F317}"/>
              </a:ext>
            </a:extLst>
          </p:cNvPr>
          <p:cNvSpPr/>
          <p:nvPr/>
        </p:nvSpPr>
        <p:spPr>
          <a:xfrm>
            <a:off x="5044644" y="4961572"/>
            <a:ext cx="554182" cy="886691"/>
          </a:xfrm>
          <a:prstGeom prst="rect">
            <a:avLst/>
          </a:prstGeom>
          <a:solidFill>
            <a:schemeClr val="accent6">
              <a:lumMod val="75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zh-CN" dirty="0">
                <a:solidFill>
                  <a:schemeClr val="tx1"/>
                </a:solidFill>
              </a:rPr>
              <a:t>0.2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-0.1</a:t>
            </a:r>
          </a:p>
          <a:p>
            <a:pPr algn="r"/>
            <a:r>
              <a:rPr kumimoji="1" lang="en-US" altLang="zh-CN" dirty="0">
                <a:solidFill>
                  <a:schemeClr val="tx1"/>
                </a:solidFill>
              </a:rPr>
              <a:t>-0.4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2CDA2BD8-0B7B-4B49-976F-AEF3EC33EA59}"/>
              </a:ext>
            </a:extLst>
          </p:cNvPr>
          <p:cNvSpPr/>
          <p:nvPr/>
        </p:nvSpPr>
        <p:spPr>
          <a:xfrm>
            <a:off x="5835651" y="3755716"/>
            <a:ext cx="554182" cy="886691"/>
          </a:xfrm>
          <a:prstGeom prst="rect">
            <a:avLst/>
          </a:prstGeom>
          <a:solidFill>
            <a:schemeClr val="accent6">
              <a:lumMod val="75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zh-CN" dirty="0">
                <a:solidFill>
                  <a:schemeClr val="tx1"/>
                </a:solidFill>
              </a:rPr>
              <a:t>0.7</a:t>
            </a:r>
          </a:p>
          <a:p>
            <a:pPr algn="r"/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0.8</a:t>
            </a:r>
          </a:p>
          <a:p>
            <a:pPr algn="r"/>
            <a:r>
              <a:rPr kumimoji="1" lang="en-US" altLang="zh-CN" dirty="0">
                <a:solidFill>
                  <a:schemeClr val="tx1"/>
                </a:solidFill>
              </a:rPr>
              <a:t>-0.9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B7DF30BE-0DA3-8340-A241-5D2CEC0F0B99}"/>
              </a:ext>
            </a:extLst>
          </p:cNvPr>
          <p:cNvSpPr/>
          <p:nvPr/>
        </p:nvSpPr>
        <p:spPr>
          <a:xfrm>
            <a:off x="5835651" y="4961573"/>
            <a:ext cx="554182" cy="886691"/>
          </a:xfrm>
          <a:prstGeom prst="rect">
            <a:avLst/>
          </a:prstGeom>
          <a:solidFill>
            <a:schemeClr val="accent6">
              <a:lumMod val="75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zh-CN" dirty="0">
                <a:solidFill>
                  <a:schemeClr val="tx1"/>
                </a:solidFill>
              </a:rPr>
              <a:t>-0.2</a:t>
            </a:r>
          </a:p>
          <a:p>
            <a:pPr algn="r"/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0.1</a:t>
            </a:r>
          </a:p>
          <a:p>
            <a:pPr algn="r"/>
            <a:r>
              <a:rPr kumimoji="1" lang="en-US" altLang="zh-CN" dirty="0">
                <a:solidFill>
                  <a:schemeClr val="tx1"/>
                </a:solidFill>
              </a:rPr>
              <a:t>-0.1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3C27A0F-B12B-8A4B-9EB6-AF68D8D1EC17}"/>
              </a:ext>
            </a:extLst>
          </p:cNvPr>
          <p:cNvSpPr/>
          <p:nvPr/>
        </p:nvSpPr>
        <p:spPr>
          <a:xfrm>
            <a:off x="6654827" y="3755715"/>
            <a:ext cx="554182" cy="886691"/>
          </a:xfrm>
          <a:prstGeom prst="rect">
            <a:avLst/>
          </a:prstGeom>
          <a:solidFill>
            <a:schemeClr val="accent6">
              <a:lumMod val="75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zh-CN" dirty="0">
                <a:solidFill>
                  <a:schemeClr val="tx1"/>
                </a:solidFill>
              </a:rPr>
              <a:t>-0.7</a:t>
            </a:r>
          </a:p>
          <a:p>
            <a:pPr algn="r"/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0.1</a:t>
            </a:r>
          </a:p>
          <a:p>
            <a:pPr algn="r"/>
            <a:r>
              <a:rPr kumimoji="1" lang="en-US" altLang="zh-CN" dirty="0">
                <a:solidFill>
                  <a:schemeClr val="tx1"/>
                </a:solidFill>
              </a:rPr>
              <a:t>0.2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2AC71820-FC12-9644-A468-6C0F53B2D1D0}"/>
              </a:ext>
            </a:extLst>
          </p:cNvPr>
          <p:cNvSpPr/>
          <p:nvPr/>
        </p:nvSpPr>
        <p:spPr>
          <a:xfrm>
            <a:off x="6654827" y="4961572"/>
            <a:ext cx="554182" cy="886691"/>
          </a:xfrm>
          <a:prstGeom prst="rect">
            <a:avLst/>
          </a:prstGeom>
          <a:solidFill>
            <a:schemeClr val="accent6">
              <a:lumMod val="75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zh-CN" dirty="0">
                <a:solidFill>
                  <a:schemeClr val="tx1"/>
                </a:solidFill>
              </a:rPr>
              <a:t>0.9</a:t>
            </a:r>
          </a:p>
          <a:p>
            <a:pPr algn="r"/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0.2</a:t>
            </a:r>
          </a:p>
          <a:p>
            <a:pPr algn="r"/>
            <a:r>
              <a:rPr kumimoji="1" lang="en-US" altLang="zh-CN" dirty="0">
                <a:solidFill>
                  <a:schemeClr val="tx1"/>
                </a:solidFill>
              </a:rPr>
              <a:t>-0.1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FCEFE18C-5AF8-7C4B-AF0D-CB3A550CB93D}"/>
              </a:ext>
            </a:extLst>
          </p:cNvPr>
          <p:cNvSpPr/>
          <p:nvPr/>
        </p:nvSpPr>
        <p:spPr>
          <a:xfrm>
            <a:off x="7458088" y="3755715"/>
            <a:ext cx="554182" cy="886691"/>
          </a:xfrm>
          <a:prstGeom prst="rect">
            <a:avLst/>
          </a:prstGeom>
          <a:solidFill>
            <a:schemeClr val="accent6">
              <a:lumMod val="75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zh-CN" dirty="0">
                <a:solidFill>
                  <a:schemeClr val="tx1"/>
                </a:solidFill>
              </a:rPr>
              <a:t>-0.5</a:t>
            </a:r>
          </a:p>
          <a:p>
            <a:pPr algn="r"/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0.8</a:t>
            </a:r>
          </a:p>
          <a:p>
            <a:pPr algn="r"/>
            <a:r>
              <a:rPr kumimoji="1" lang="en-US" altLang="zh-CN" dirty="0">
                <a:solidFill>
                  <a:schemeClr val="tx1"/>
                </a:solidFill>
              </a:rPr>
              <a:t>-0.2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032A54B3-A75E-0E41-8CE0-047D3FEDFD8A}"/>
              </a:ext>
            </a:extLst>
          </p:cNvPr>
          <p:cNvSpPr/>
          <p:nvPr/>
        </p:nvSpPr>
        <p:spPr>
          <a:xfrm>
            <a:off x="7458088" y="4961572"/>
            <a:ext cx="554182" cy="886691"/>
          </a:xfrm>
          <a:prstGeom prst="rect">
            <a:avLst/>
          </a:prstGeom>
          <a:solidFill>
            <a:schemeClr val="accent6">
              <a:lumMod val="75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zh-CN" dirty="0">
                <a:solidFill>
                  <a:schemeClr val="tx1"/>
                </a:solidFill>
              </a:rPr>
              <a:t>-0.3</a:t>
            </a:r>
          </a:p>
          <a:p>
            <a:pPr algn="r"/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0.2</a:t>
            </a:r>
          </a:p>
          <a:p>
            <a:pPr algn="r"/>
            <a:r>
              <a:rPr kumimoji="1" lang="en-US" altLang="zh-CN" dirty="0">
                <a:solidFill>
                  <a:schemeClr val="tx1"/>
                </a:solidFill>
              </a:rPr>
              <a:t>-0.1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A46692E8-9826-CC48-BA80-8CA6582FE850}"/>
              </a:ext>
            </a:extLst>
          </p:cNvPr>
          <p:cNvCxnSpPr>
            <a:cxnSpLocks/>
            <a:stCxn id="5" idx="0"/>
            <a:endCxn id="4" idx="2"/>
          </p:cNvCxnSpPr>
          <p:nvPr/>
        </p:nvCxnSpPr>
        <p:spPr>
          <a:xfrm flipV="1">
            <a:off x="552003" y="4642408"/>
            <a:ext cx="0" cy="319166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876575D2-7BCC-DA45-AF2C-C13D8DF3C4B9}"/>
              </a:ext>
            </a:extLst>
          </p:cNvPr>
          <p:cNvCxnSpPr>
            <a:cxnSpLocks/>
            <a:stCxn id="7" idx="0"/>
            <a:endCxn id="6" idx="2"/>
          </p:cNvCxnSpPr>
          <p:nvPr/>
        </p:nvCxnSpPr>
        <p:spPr>
          <a:xfrm flipV="1">
            <a:off x="1362718" y="4642409"/>
            <a:ext cx="0" cy="319166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238E45A5-3AF3-3943-8E86-3D833478AB28}"/>
              </a:ext>
            </a:extLst>
          </p:cNvPr>
          <p:cNvCxnSpPr>
            <a:cxnSpLocks/>
            <a:stCxn id="9" idx="0"/>
            <a:endCxn id="8" idx="2"/>
          </p:cNvCxnSpPr>
          <p:nvPr/>
        </p:nvCxnSpPr>
        <p:spPr>
          <a:xfrm flipV="1">
            <a:off x="2176037" y="4642408"/>
            <a:ext cx="0" cy="319166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61314054-839D-AA4B-B223-F35717E77622}"/>
              </a:ext>
            </a:extLst>
          </p:cNvPr>
          <p:cNvCxnSpPr>
            <a:cxnSpLocks/>
            <a:stCxn id="4" idx="3"/>
            <a:endCxn id="6" idx="1"/>
          </p:cNvCxnSpPr>
          <p:nvPr/>
        </p:nvCxnSpPr>
        <p:spPr>
          <a:xfrm>
            <a:off x="829094" y="4199063"/>
            <a:ext cx="256533" cy="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箭头连接符 27">
            <a:extLst>
              <a:ext uri="{FF2B5EF4-FFF2-40B4-BE49-F238E27FC236}">
                <a16:creationId xmlns:a16="http://schemas.microsoft.com/office/drawing/2014/main" id="{899AFC62-B328-2A4E-9B8E-CF0E9ADE1974}"/>
              </a:ext>
            </a:extLst>
          </p:cNvPr>
          <p:cNvCxnSpPr>
            <a:cxnSpLocks/>
            <a:stCxn id="6" idx="3"/>
            <a:endCxn id="8" idx="1"/>
          </p:cNvCxnSpPr>
          <p:nvPr/>
        </p:nvCxnSpPr>
        <p:spPr>
          <a:xfrm flipV="1">
            <a:off x="1639809" y="4199063"/>
            <a:ext cx="259137" cy="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E8325F26-1986-3745-81AF-32D91467D163}"/>
              </a:ext>
            </a:extLst>
          </p:cNvPr>
          <p:cNvCxnSpPr>
            <a:cxnSpLocks/>
            <a:stCxn id="8" idx="3"/>
            <a:endCxn id="10" idx="1"/>
          </p:cNvCxnSpPr>
          <p:nvPr/>
        </p:nvCxnSpPr>
        <p:spPr>
          <a:xfrm>
            <a:off x="2453128" y="4199063"/>
            <a:ext cx="231889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9CCC029B-03C8-3544-B497-F89018727452}"/>
              </a:ext>
            </a:extLst>
          </p:cNvPr>
          <p:cNvCxnSpPr>
            <a:cxnSpLocks/>
            <a:stCxn id="10" idx="3"/>
            <a:endCxn id="13" idx="1"/>
          </p:cNvCxnSpPr>
          <p:nvPr/>
        </p:nvCxnSpPr>
        <p:spPr>
          <a:xfrm flipV="1">
            <a:off x="3239199" y="4199062"/>
            <a:ext cx="239904" cy="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0C8A6D34-EAA2-B24F-8EA2-563AC58854DD}"/>
              </a:ext>
            </a:extLst>
          </p:cNvPr>
          <p:cNvCxnSpPr>
            <a:cxnSpLocks/>
            <a:stCxn id="13" idx="3"/>
            <a:endCxn id="14" idx="1"/>
          </p:cNvCxnSpPr>
          <p:nvPr/>
        </p:nvCxnSpPr>
        <p:spPr>
          <a:xfrm>
            <a:off x="4033285" y="4199062"/>
            <a:ext cx="235224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E37BE034-DBED-5E4E-8BCA-84D328D6402F}"/>
              </a:ext>
            </a:extLst>
          </p:cNvPr>
          <p:cNvCxnSpPr>
            <a:cxnSpLocks/>
            <a:stCxn id="14" idx="3"/>
            <a:endCxn id="16" idx="1"/>
          </p:cNvCxnSpPr>
          <p:nvPr/>
        </p:nvCxnSpPr>
        <p:spPr>
          <a:xfrm flipV="1">
            <a:off x="4822691" y="4199061"/>
            <a:ext cx="221953" cy="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E86C8E66-22F1-C546-8B92-7C07E207C8E2}"/>
              </a:ext>
            </a:extLst>
          </p:cNvPr>
          <p:cNvCxnSpPr>
            <a:cxnSpLocks/>
            <a:stCxn id="16" idx="3"/>
            <a:endCxn id="18" idx="1"/>
          </p:cNvCxnSpPr>
          <p:nvPr/>
        </p:nvCxnSpPr>
        <p:spPr>
          <a:xfrm>
            <a:off x="5598826" y="4199061"/>
            <a:ext cx="236825" cy="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830B44A0-DB0C-C84D-9A66-3010AAEF5EF8}"/>
              </a:ext>
            </a:extLst>
          </p:cNvPr>
          <p:cNvCxnSpPr>
            <a:cxnSpLocks/>
            <a:stCxn id="18" idx="3"/>
            <a:endCxn id="20" idx="1"/>
          </p:cNvCxnSpPr>
          <p:nvPr/>
        </p:nvCxnSpPr>
        <p:spPr>
          <a:xfrm flipV="1">
            <a:off x="6389833" y="4199061"/>
            <a:ext cx="264994" cy="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>
            <a:extLst>
              <a:ext uri="{FF2B5EF4-FFF2-40B4-BE49-F238E27FC236}">
                <a16:creationId xmlns:a16="http://schemas.microsoft.com/office/drawing/2014/main" id="{8EF66803-F4D5-C24E-87BF-50738EAA62A1}"/>
              </a:ext>
            </a:extLst>
          </p:cNvPr>
          <p:cNvCxnSpPr>
            <a:cxnSpLocks/>
            <a:stCxn id="20" idx="3"/>
            <a:endCxn id="22" idx="1"/>
          </p:cNvCxnSpPr>
          <p:nvPr/>
        </p:nvCxnSpPr>
        <p:spPr>
          <a:xfrm>
            <a:off x="7209009" y="4199061"/>
            <a:ext cx="249079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43CB720C-0940-5648-87E3-818D3755C87E}"/>
              </a:ext>
            </a:extLst>
          </p:cNvPr>
          <p:cNvCxnSpPr>
            <a:cxnSpLocks/>
            <a:stCxn id="11" idx="0"/>
            <a:endCxn id="10" idx="2"/>
          </p:cNvCxnSpPr>
          <p:nvPr/>
        </p:nvCxnSpPr>
        <p:spPr>
          <a:xfrm flipV="1">
            <a:off x="2962108" y="4642408"/>
            <a:ext cx="0" cy="319166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箭头连接符 36">
            <a:extLst>
              <a:ext uri="{FF2B5EF4-FFF2-40B4-BE49-F238E27FC236}">
                <a16:creationId xmlns:a16="http://schemas.microsoft.com/office/drawing/2014/main" id="{038FEAC3-4095-874F-B52D-A4A4676E6FF7}"/>
              </a:ext>
            </a:extLst>
          </p:cNvPr>
          <p:cNvCxnSpPr>
            <a:cxnSpLocks/>
            <a:stCxn id="12" idx="0"/>
            <a:endCxn id="13" idx="2"/>
          </p:cNvCxnSpPr>
          <p:nvPr/>
        </p:nvCxnSpPr>
        <p:spPr>
          <a:xfrm flipV="1">
            <a:off x="3756194" y="4642407"/>
            <a:ext cx="0" cy="319167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箭头连接符 37">
            <a:extLst>
              <a:ext uri="{FF2B5EF4-FFF2-40B4-BE49-F238E27FC236}">
                <a16:creationId xmlns:a16="http://schemas.microsoft.com/office/drawing/2014/main" id="{77680BC4-573F-7344-9410-4F5637DAB605}"/>
              </a:ext>
            </a:extLst>
          </p:cNvPr>
          <p:cNvCxnSpPr>
            <a:cxnSpLocks/>
            <a:stCxn id="15" idx="0"/>
            <a:endCxn id="14" idx="2"/>
          </p:cNvCxnSpPr>
          <p:nvPr/>
        </p:nvCxnSpPr>
        <p:spPr>
          <a:xfrm flipV="1">
            <a:off x="4545600" y="4642407"/>
            <a:ext cx="0" cy="319166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6A52AB37-CF74-4B47-8E96-365B049CBD94}"/>
              </a:ext>
            </a:extLst>
          </p:cNvPr>
          <p:cNvCxnSpPr>
            <a:cxnSpLocks/>
            <a:stCxn id="17" idx="0"/>
            <a:endCxn id="16" idx="2"/>
          </p:cNvCxnSpPr>
          <p:nvPr/>
        </p:nvCxnSpPr>
        <p:spPr>
          <a:xfrm flipV="1">
            <a:off x="5321735" y="4642406"/>
            <a:ext cx="0" cy="319166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线箭头连接符 39">
            <a:extLst>
              <a:ext uri="{FF2B5EF4-FFF2-40B4-BE49-F238E27FC236}">
                <a16:creationId xmlns:a16="http://schemas.microsoft.com/office/drawing/2014/main" id="{2C6C68F9-3EB2-9A4E-B6C3-BD34F5CD866B}"/>
              </a:ext>
            </a:extLst>
          </p:cNvPr>
          <p:cNvCxnSpPr>
            <a:cxnSpLocks/>
            <a:stCxn id="19" idx="0"/>
            <a:endCxn id="18" idx="2"/>
          </p:cNvCxnSpPr>
          <p:nvPr/>
        </p:nvCxnSpPr>
        <p:spPr>
          <a:xfrm flipV="1">
            <a:off x="6112742" y="4642407"/>
            <a:ext cx="0" cy="319166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线箭头连接符 40">
            <a:extLst>
              <a:ext uri="{FF2B5EF4-FFF2-40B4-BE49-F238E27FC236}">
                <a16:creationId xmlns:a16="http://schemas.microsoft.com/office/drawing/2014/main" id="{B5AC6126-AA97-1C46-BD6D-272C32D9603A}"/>
              </a:ext>
            </a:extLst>
          </p:cNvPr>
          <p:cNvCxnSpPr>
            <a:cxnSpLocks/>
            <a:stCxn id="21" idx="0"/>
            <a:endCxn id="20" idx="2"/>
          </p:cNvCxnSpPr>
          <p:nvPr/>
        </p:nvCxnSpPr>
        <p:spPr>
          <a:xfrm flipV="1">
            <a:off x="6931918" y="4642406"/>
            <a:ext cx="0" cy="319166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线箭头连接符 41">
            <a:extLst>
              <a:ext uri="{FF2B5EF4-FFF2-40B4-BE49-F238E27FC236}">
                <a16:creationId xmlns:a16="http://schemas.microsoft.com/office/drawing/2014/main" id="{64E510FF-2829-C84D-A32F-D704FC7E7069}"/>
              </a:ext>
            </a:extLst>
          </p:cNvPr>
          <p:cNvCxnSpPr>
            <a:cxnSpLocks/>
            <a:stCxn id="23" idx="0"/>
            <a:endCxn id="22" idx="2"/>
          </p:cNvCxnSpPr>
          <p:nvPr/>
        </p:nvCxnSpPr>
        <p:spPr>
          <a:xfrm flipV="1">
            <a:off x="7735179" y="4642406"/>
            <a:ext cx="0" cy="319166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矩形 42">
            <a:extLst>
              <a:ext uri="{FF2B5EF4-FFF2-40B4-BE49-F238E27FC236}">
                <a16:creationId xmlns:a16="http://schemas.microsoft.com/office/drawing/2014/main" id="{00DA5801-16A8-694A-8C8A-38BD524D8347}"/>
              </a:ext>
            </a:extLst>
          </p:cNvPr>
          <p:cNvSpPr/>
          <p:nvPr/>
        </p:nvSpPr>
        <p:spPr>
          <a:xfrm>
            <a:off x="8260154" y="3755715"/>
            <a:ext cx="554182" cy="886691"/>
          </a:xfrm>
          <a:prstGeom prst="rect">
            <a:avLst/>
          </a:prstGeom>
          <a:solidFill>
            <a:schemeClr val="accent6">
              <a:lumMod val="75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zh-CN" dirty="0">
                <a:solidFill>
                  <a:schemeClr val="tx1"/>
                </a:solidFill>
              </a:rPr>
              <a:t>0.8</a:t>
            </a:r>
          </a:p>
          <a:p>
            <a:pPr algn="r"/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0.2</a:t>
            </a:r>
          </a:p>
          <a:p>
            <a:pPr algn="r"/>
            <a:r>
              <a:rPr kumimoji="1" lang="en-US" altLang="zh-CN" dirty="0">
                <a:solidFill>
                  <a:schemeClr val="tx1"/>
                </a:solidFill>
              </a:rPr>
              <a:t>-0.1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B97569CA-19EF-1E43-B03E-D3554FBE2CA1}"/>
              </a:ext>
            </a:extLst>
          </p:cNvPr>
          <p:cNvSpPr/>
          <p:nvPr/>
        </p:nvSpPr>
        <p:spPr>
          <a:xfrm>
            <a:off x="8260154" y="4961572"/>
            <a:ext cx="554182" cy="886691"/>
          </a:xfrm>
          <a:prstGeom prst="rect">
            <a:avLst/>
          </a:prstGeom>
          <a:solidFill>
            <a:schemeClr val="accent6">
              <a:lumMod val="75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zh-CN" dirty="0">
                <a:solidFill>
                  <a:schemeClr val="tx1"/>
                </a:solidFill>
              </a:rPr>
              <a:t>0.8</a:t>
            </a:r>
          </a:p>
          <a:p>
            <a:pPr algn="r"/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0.2</a:t>
            </a:r>
          </a:p>
          <a:p>
            <a:pPr algn="r"/>
            <a:r>
              <a:rPr kumimoji="1" lang="en-US" altLang="zh-CN" dirty="0">
                <a:solidFill>
                  <a:schemeClr val="tx1"/>
                </a:solidFill>
              </a:rPr>
              <a:t>-0.9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cxnSp>
        <p:nvCxnSpPr>
          <p:cNvPr id="45" name="直线箭头连接符 44">
            <a:extLst>
              <a:ext uri="{FF2B5EF4-FFF2-40B4-BE49-F238E27FC236}">
                <a16:creationId xmlns:a16="http://schemas.microsoft.com/office/drawing/2014/main" id="{FEA742A1-9A97-C64D-8F01-DCB916EB5EC4}"/>
              </a:ext>
            </a:extLst>
          </p:cNvPr>
          <p:cNvCxnSpPr>
            <a:cxnSpLocks/>
            <a:stCxn id="44" idx="0"/>
            <a:endCxn id="43" idx="2"/>
          </p:cNvCxnSpPr>
          <p:nvPr/>
        </p:nvCxnSpPr>
        <p:spPr>
          <a:xfrm flipV="1">
            <a:off x="8537245" y="4642406"/>
            <a:ext cx="0" cy="319166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线箭头连接符 45">
            <a:extLst>
              <a:ext uri="{FF2B5EF4-FFF2-40B4-BE49-F238E27FC236}">
                <a16:creationId xmlns:a16="http://schemas.microsoft.com/office/drawing/2014/main" id="{675537B7-995E-0A4C-8DEB-F9156E36535D}"/>
              </a:ext>
            </a:extLst>
          </p:cNvPr>
          <p:cNvCxnSpPr>
            <a:cxnSpLocks/>
            <a:stCxn id="22" idx="3"/>
            <a:endCxn id="43" idx="1"/>
          </p:cNvCxnSpPr>
          <p:nvPr/>
        </p:nvCxnSpPr>
        <p:spPr>
          <a:xfrm>
            <a:off x="8012270" y="4199061"/>
            <a:ext cx="247884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线箭头连接符 46">
            <a:extLst>
              <a:ext uri="{FF2B5EF4-FFF2-40B4-BE49-F238E27FC236}">
                <a16:creationId xmlns:a16="http://schemas.microsoft.com/office/drawing/2014/main" id="{7A27EB1A-9444-5642-9565-ED51F69E3D7C}"/>
              </a:ext>
            </a:extLst>
          </p:cNvPr>
          <p:cNvCxnSpPr>
            <a:cxnSpLocks/>
            <a:stCxn id="23" idx="3"/>
            <a:endCxn id="44" idx="1"/>
          </p:cNvCxnSpPr>
          <p:nvPr/>
        </p:nvCxnSpPr>
        <p:spPr>
          <a:xfrm>
            <a:off x="8012270" y="5404918"/>
            <a:ext cx="247884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线箭头连接符 47">
            <a:extLst>
              <a:ext uri="{FF2B5EF4-FFF2-40B4-BE49-F238E27FC236}">
                <a16:creationId xmlns:a16="http://schemas.microsoft.com/office/drawing/2014/main" id="{9C18247D-404B-FA40-AF9D-7D9C049B84F0}"/>
              </a:ext>
            </a:extLst>
          </p:cNvPr>
          <p:cNvCxnSpPr>
            <a:cxnSpLocks/>
            <a:stCxn id="21" idx="3"/>
            <a:endCxn id="23" idx="1"/>
          </p:cNvCxnSpPr>
          <p:nvPr/>
        </p:nvCxnSpPr>
        <p:spPr>
          <a:xfrm>
            <a:off x="7209009" y="5404918"/>
            <a:ext cx="249079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线箭头连接符 48">
            <a:extLst>
              <a:ext uri="{FF2B5EF4-FFF2-40B4-BE49-F238E27FC236}">
                <a16:creationId xmlns:a16="http://schemas.microsoft.com/office/drawing/2014/main" id="{2E08995F-306A-3849-8574-30BB2EB2B9E4}"/>
              </a:ext>
            </a:extLst>
          </p:cNvPr>
          <p:cNvCxnSpPr>
            <a:cxnSpLocks/>
            <a:stCxn id="19" idx="3"/>
            <a:endCxn id="21" idx="1"/>
          </p:cNvCxnSpPr>
          <p:nvPr/>
        </p:nvCxnSpPr>
        <p:spPr>
          <a:xfrm flipV="1">
            <a:off x="6389833" y="5404918"/>
            <a:ext cx="264994" cy="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线箭头连接符 49">
            <a:extLst>
              <a:ext uri="{FF2B5EF4-FFF2-40B4-BE49-F238E27FC236}">
                <a16:creationId xmlns:a16="http://schemas.microsoft.com/office/drawing/2014/main" id="{DB449F7E-363E-EE44-B84D-C3767EF43EBE}"/>
              </a:ext>
            </a:extLst>
          </p:cNvPr>
          <p:cNvCxnSpPr>
            <a:cxnSpLocks/>
            <a:stCxn id="17" idx="3"/>
            <a:endCxn id="19" idx="1"/>
          </p:cNvCxnSpPr>
          <p:nvPr/>
        </p:nvCxnSpPr>
        <p:spPr>
          <a:xfrm>
            <a:off x="5598826" y="5404918"/>
            <a:ext cx="236825" cy="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线箭头连接符 50">
            <a:extLst>
              <a:ext uri="{FF2B5EF4-FFF2-40B4-BE49-F238E27FC236}">
                <a16:creationId xmlns:a16="http://schemas.microsoft.com/office/drawing/2014/main" id="{6E169616-E45E-EA4D-AC74-CBEC1940E742}"/>
              </a:ext>
            </a:extLst>
          </p:cNvPr>
          <p:cNvCxnSpPr>
            <a:cxnSpLocks/>
            <a:stCxn id="15" idx="3"/>
            <a:endCxn id="17" idx="1"/>
          </p:cNvCxnSpPr>
          <p:nvPr/>
        </p:nvCxnSpPr>
        <p:spPr>
          <a:xfrm flipV="1">
            <a:off x="4822691" y="5404918"/>
            <a:ext cx="221953" cy="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线箭头连接符 51">
            <a:extLst>
              <a:ext uri="{FF2B5EF4-FFF2-40B4-BE49-F238E27FC236}">
                <a16:creationId xmlns:a16="http://schemas.microsoft.com/office/drawing/2014/main" id="{D682B34A-CA79-8E42-AC23-54E91D898B46}"/>
              </a:ext>
            </a:extLst>
          </p:cNvPr>
          <p:cNvCxnSpPr>
            <a:cxnSpLocks/>
            <a:stCxn id="12" idx="3"/>
            <a:endCxn id="15" idx="1"/>
          </p:cNvCxnSpPr>
          <p:nvPr/>
        </p:nvCxnSpPr>
        <p:spPr>
          <a:xfrm flipV="1">
            <a:off x="4033285" y="5404919"/>
            <a:ext cx="235224" cy="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线箭头连接符 52">
            <a:extLst>
              <a:ext uri="{FF2B5EF4-FFF2-40B4-BE49-F238E27FC236}">
                <a16:creationId xmlns:a16="http://schemas.microsoft.com/office/drawing/2014/main" id="{9B1ACC16-153C-B248-8F72-192C8C43F49A}"/>
              </a:ext>
            </a:extLst>
          </p:cNvPr>
          <p:cNvCxnSpPr>
            <a:cxnSpLocks/>
            <a:stCxn id="11" idx="3"/>
            <a:endCxn id="12" idx="1"/>
          </p:cNvCxnSpPr>
          <p:nvPr/>
        </p:nvCxnSpPr>
        <p:spPr>
          <a:xfrm>
            <a:off x="3239199" y="5404920"/>
            <a:ext cx="239904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线箭头连接符 53">
            <a:extLst>
              <a:ext uri="{FF2B5EF4-FFF2-40B4-BE49-F238E27FC236}">
                <a16:creationId xmlns:a16="http://schemas.microsoft.com/office/drawing/2014/main" id="{43DCEE48-C33A-4844-A755-55E9E75ABDCA}"/>
              </a:ext>
            </a:extLst>
          </p:cNvPr>
          <p:cNvCxnSpPr>
            <a:cxnSpLocks/>
            <a:stCxn id="9" idx="3"/>
            <a:endCxn id="11" idx="1"/>
          </p:cNvCxnSpPr>
          <p:nvPr/>
        </p:nvCxnSpPr>
        <p:spPr>
          <a:xfrm>
            <a:off x="2453128" y="5404920"/>
            <a:ext cx="231889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线箭头连接符 54">
            <a:extLst>
              <a:ext uri="{FF2B5EF4-FFF2-40B4-BE49-F238E27FC236}">
                <a16:creationId xmlns:a16="http://schemas.microsoft.com/office/drawing/2014/main" id="{19ECFA8B-CE92-184F-A3E6-69DB731138D3}"/>
              </a:ext>
            </a:extLst>
          </p:cNvPr>
          <p:cNvCxnSpPr>
            <a:cxnSpLocks/>
            <a:stCxn id="5" idx="3"/>
            <a:endCxn id="7" idx="1"/>
          </p:cNvCxnSpPr>
          <p:nvPr/>
        </p:nvCxnSpPr>
        <p:spPr>
          <a:xfrm>
            <a:off x="829094" y="5404920"/>
            <a:ext cx="256533" cy="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线箭头连接符 55">
            <a:extLst>
              <a:ext uri="{FF2B5EF4-FFF2-40B4-BE49-F238E27FC236}">
                <a16:creationId xmlns:a16="http://schemas.microsoft.com/office/drawing/2014/main" id="{8D67EDB8-9C42-5D49-B868-74BD239DC589}"/>
              </a:ext>
            </a:extLst>
          </p:cNvPr>
          <p:cNvCxnSpPr>
            <a:cxnSpLocks/>
            <a:stCxn id="7" idx="3"/>
            <a:endCxn id="9" idx="1"/>
          </p:cNvCxnSpPr>
          <p:nvPr/>
        </p:nvCxnSpPr>
        <p:spPr>
          <a:xfrm flipV="1">
            <a:off x="1639809" y="5404920"/>
            <a:ext cx="259137" cy="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56">
            <a:extLst>
              <a:ext uri="{FF2B5EF4-FFF2-40B4-BE49-F238E27FC236}">
                <a16:creationId xmlns:a16="http://schemas.microsoft.com/office/drawing/2014/main" id="{BA21A096-D635-5B4D-A606-49EBE6355354}"/>
              </a:ext>
            </a:extLst>
          </p:cNvPr>
          <p:cNvSpPr txBox="1"/>
          <p:nvPr/>
        </p:nvSpPr>
        <p:spPr>
          <a:xfrm>
            <a:off x="61645" y="6210665"/>
            <a:ext cx="973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latin typeface="SimHei" panose="02010609060101010101" pitchFamily="49" charset="-122"/>
                <a:ea typeface="SimHei" panose="02010609060101010101" pitchFamily="49" charset="-122"/>
              </a:rPr>
              <a:t>下雨天</a:t>
            </a: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C385BECA-3E61-354D-B90D-E9AE61732089}"/>
              </a:ext>
            </a:extLst>
          </p:cNvPr>
          <p:cNvSpPr txBox="1"/>
          <p:nvPr/>
        </p:nvSpPr>
        <p:spPr>
          <a:xfrm>
            <a:off x="956837" y="6210665"/>
            <a:ext cx="8125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latin typeface="SimHei" panose="02010609060101010101" pitchFamily="49" charset="-122"/>
                <a:ea typeface="SimHei" panose="02010609060101010101" pitchFamily="49" charset="-122"/>
              </a:rPr>
              <a:t>地面</a:t>
            </a:r>
            <a:endParaRPr kumimoji="1" lang="zh-CN" altLang="en-US" sz="24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C331E414-0E0A-C449-B6E1-00A46EC291D0}"/>
              </a:ext>
            </a:extLst>
          </p:cNvPr>
          <p:cNvSpPr txBox="1"/>
          <p:nvPr/>
        </p:nvSpPr>
        <p:spPr>
          <a:xfrm>
            <a:off x="1797087" y="6210665"/>
            <a:ext cx="7488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latin typeface="SimHei" panose="02010609060101010101" pitchFamily="49" charset="-122"/>
                <a:ea typeface="SimHei" panose="02010609060101010101" pitchFamily="49" charset="-122"/>
              </a:rPr>
              <a:t>积水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35470012-57C1-4145-B14C-8F540F228CAB}"/>
              </a:ext>
            </a:extLst>
          </p:cNvPr>
          <p:cNvSpPr txBox="1"/>
          <p:nvPr/>
        </p:nvSpPr>
        <p:spPr>
          <a:xfrm>
            <a:off x="2469247" y="6210665"/>
            <a:ext cx="9857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&lt;EOS&gt;</a:t>
            </a:r>
            <a:endParaRPr kumimoji="1" lang="zh-CN" altLang="en-US" sz="20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4A4EE288-D77B-0448-8DC7-561CBBA241DC}"/>
              </a:ext>
            </a:extLst>
          </p:cNvPr>
          <p:cNvSpPr txBox="1"/>
          <p:nvPr/>
        </p:nvSpPr>
        <p:spPr>
          <a:xfrm>
            <a:off x="3457759" y="6226190"/>
            <a:ext cx="5968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The</a:t>
            </a:r>
            <a:endParaRPr kumimoji="1" lang="zh-CN" altLang="en-US" sz="20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6676539D-D78D-5E42-8D7B-2EB85AC616D1}"/>
              </a:ext>
            </a:extLst>
          </p:cNvPr>
          <p:cNvSpPr txBox="1"/>
          <p:nvPr/>
        </p:nvSpPr>
        <p:spPr>
          <a:xfrm>
            <a:off x="4053327" y="6210665"/>
            <a:ext cx="9845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ground</a:t>
            </a:r>
            <a:endParaRPr kumimoji="1" lang="zh-CN" altLang="en-US" sz="20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6069E64C-755D-1742-94CE-104A65B6FCB7}"/>
              </a:ext>
            </a:extLst>
          </p:cNvPr>
          <p:cNvSpPr txBox="1"/>
          <p:nvPr/>
        </p:nvSpPr>
        <p:spPr>
          <a:xfrm>
            <a:off x="5108451" y="6210665"/>
            <a:ext cx="4265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is</a:t>
            </a:r>
            <a:endParaRPr kumimoji="1" lang="zh-CN" altLang="en-US" sz="20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82870055-77C5-C54A-9371-ABC86AB844C2}"/>
              </a:ext>
            </a:extLst>
          </p:cNvPr>
          <p:cNvSpPr txBox="1"/>
          <p:nvPr/>
        </p:nvSpPr>
        <p:spPr>
          <a:xfrm>
            <a:off x="5802165" y="6210665"/>
            <a:ext cx="621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wet</a:t>
            </a:r>
            <a:endParaRPr kumimoji="1" lang="zh-CN" altLang="en-US" sz="20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415E063E-B693-8943-B073-049A8E6ACE4F}"/>
              </a:ext>
            </a:extLst>
          </p:cNvPr>
          <p:cNvSpPr txBox="1"/>
          <p:nvPr/>
        </p:nvSpPr>
        <p:spPr>
          <a:xfrm>
            <a:off x="6621341" y="6210665"/>
            <a:ext cx="621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i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at</a:t>
            </a:r>
            <a:endParaRPr kumimoji="1" lang="zh-CN" altLang="en-US" sz="2000" i="1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9AC820B6-CEAC-4C40-A46B-0744D75C13C8}"/>
              </a:ext>
            </a:extLst>
          </p:cNvPr>
          <p:cNvSpPr txBox="1"/>
          <p:nvPr/>
        </p:nvSpPr>
        <p:spPr>
          <a:xfrm>
            <a:off x="7324195" y="6210665"/>
            <a:ext cx="8219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rainy</a:t>
            </a:r>
            <a:endParaRPr kumimoji="1" lang="zh-CN" altLang="en-US" sz="20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FD05DDD5-FE9E-5749-8B65-FB3BB07D04CC}"/>
              </a:ext>
            </a:extLst>
          </p:cNvPr>
          <p:cNvSpPr txBox="1"/>
          <p:nvPr/>
        </p:nvSpPr>
        <p:spPr>
          <a:xfrm>
            <a:off x="8160629" y="6210665"/>
            <a:ext cx="753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i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day</a:t>
            </a:r>
            <a:endParaRPr kumimoji="1" lang="zh-CN" altLang="en-US" sz="2000" i="1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3659AFAA-F4AB-164E-887D-29BE04A77757}"/>
              </a:ext>
            </a:extLst>
          </p:cNvPr>
          <p:cNvSpPr txBox="1"/>
          <p:nvPr/>
        </p:nvSpPr>
        <p:spPr>
          <a:xfrm>
            <a:off x="2663673" y="2869024"/>
            <a:ext cx="5968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The</a:t>
            </a:r>
            <a:endParaRPr kumimoji="1" lang="zh-CN" altLang="en-US" sz="20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6BC749A2-2FB2-0A4F-A66F-B669A78F4416}"/>
              </a:ext>
            </a:extLst>
          </p:cNvPr>
          <p:cNvSpPr txBox="1"/>
          <p:nvPr/>
        </p:nvSpPr>
        <p:spPr>
          <a:xfrm>
            <a:off x="3263921" y="2869024"/>
            <a:ext cx="9845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ground</a:t>
            </a:r>
            <a:endParaRPr kumimoji="1" lang="zh-CN" altLang="en-US" sz="20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B7247DE2-1D12-2E46-82AD-B059F4169D02}"/>
              </a:ext>
            </a:extLst>
          </p:cNvPr>
          <p:cNvSpPr txBox="1"/>
          <p:nvPr/>
        </p:nvSpPr>
        <p:spPr>
          <a:xfrm>
            <a:off x="4332316" y="2869024"/>
            <a:ext cx="4265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is</a:t>
            </a:r>
            <a:endParaRPr kumimoji="1" lang="zh-CN" altLang="en-US" sz="20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55633267-6EDA-C242-A3CB-3841691A8674}"/>
              </a:ext>
            </a:extLst>
          </p:cNvPr>
          <p:cNvSpPr txBox="1"/>
          <p:nvPr/>
        </p:nvSpPr>
        <p:spPr>
          <a:xfrm>
            <a:off x="5011158" y="2869024"/>
            <a:ext cx="621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wet</a:t>
            </a:r>
            <a:endParaRPr kumimoji="1" lang="zh-CN" altLang="en-US" sz="20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DFC592D6-85F4-174F-8087-A959801D2E57}"/>
              </a:ext>
            </a:extLst>
          </p:cNvPr>
          <p:cNvSpPr txBox="1"/>
          <p:nvPr/>
        </p:nvSpPr>
        <p:spPr>
          <a:xfrm>
            <a:off x="5802165" y="2869024"/>
            <a:ext cx="621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i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at</a:t>
            </a:r>
            <a:endParaRPr kumimoji="1" lang="zh-CN" altLang="en-US" sz="2000" i="1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34CC88D3-79E7-D546-B3CC-3C70E2082220}"/>
              </a:ext>
            </a:extLst>
          </p:cNvPr>
          <p:cNvSpPr txBox="1"/>
          <p:nvPr/>
        </p:nvSpPr>
        <p:spPr>
          <a:xfrm>
            <a:off x="6520934" y="2869024"/>
            <a:ext cx="8219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rainy</a:t>
            </a:r>
            <a:endParaRPr kumimoji="1" lang="zh-CN" altLang="en-US" sz="20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82ED7CE7-74DA-DE4D-AEC4-AFB8C3D0E586}"/>
              </a:ext>
            </a:extLst>
          </p:cNvPr>
          <p:cNvSpPr txBox="1"/>
          <p:nvPr/>
        </p:nvSpPr>
        <p:spPr>
          <a:xfrm>
            <a:off x="7358563" y="2869024"/>
            <a:ext cx="753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i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day</a:t>
            </a:r>
            <a:endParaRPr kumimoji="1" lang="zh-CN" altLang="en-US" sz="2000" i="1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138137F2-94FD-7346-866A-6585C87C4942}"/>
              </a:ext>
            </a:extLst>
          </p:cNvPr>
          <p:cNvSpPr txBox="1"/>
          <p:nvPr/>
        </p:nvSpPr>
        <p:spPr>
          <a:xfrm>
            <a:off x="8044384" y="2885734"/>
            <a:ext cx="9857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&lt;EOS&gt;</a:t>
            </a:r>
            <a:endParaRPr kumimoji="1" lang="zh-CN" altLang="en-US" sz="20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76" name="直线箭头连接符 75">
            <a:extLst>
              <a:ext uri="{FF2B5EF4-FFF2-40B4-BE49-F238E27FC236}">
                <a16:creationId xmlns:a16="http://schemas.microsoft.com/office/drawing/2014/main" id="{CD959CDE-6EAE-894B-9BC5-CD126F6A983E}"/>
              </a:ext>
            </a:extLst>
          </p:cNvPr>
          <p:cNvCxnSpPr>
            <a:cxnSpLocks/>
            <a:stCxn id="57" idx="0"/>
            <a:endCxn id="5" idx="2"/>
          </p:cNvCxnSpPr>
          <p:nvPr/>
        </p:nvCxnSpPr>
        <p:spPr>
          <a:xfrm flipV="1">
            <a:off x="548227" y="5848265"/>
            <a:ext cx="3776" cy="362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箭头连接符 76">
            <a:extLst>
              <a:ext uri="{FF2B5EF4-FFF2-40B4-BE49-F238E27FC236}">
                <a16:creationId xmlns:a16="http://schemas.microsoft.com/office/drawing/2014/main" id="{C2628D85-BE6E-0E43-AB2B-383831C9F7E2}"/>
              </a:ext>
            </a:extLst>
          </p:cNvPr>
          <p:cNvCxnSpPr>
            <a:cxnSpLocks/>
            <a:stCxn id="58" idx="0"/>
            <a:endCxn id="7" idx="2"/>
          </p:cNvCxnSpPr>
          <p:nvPr/>
        </p:nvCxnSpPr>
        <p:spPr>
          <a:xfrm flipH="1" flipV="1">
            <a:off x="1362718" y="5848266"/>
            <a:ext cx="389" cy="362399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线箭头连接符 77">
            <a:extLst>
              <a:ext uri="{FF2B5EF4-FFF2-40B4-BE49-F238E27FC236}">
                <a16:creationId xmlns:a16="http://schemas.microsoft.com/office/drawing/2014/main" id="{5DB780F7-84E2-E24F-B4FD-F83860CA21A6}"/>
              </a:ext>
            </a:extLst>
          </p:cNvPr>
          <p:cNvCxnSpPr>
            <a:cxnSpLocks/>
            <a:stCxn id="59" idx="0"/>
            <a:endCxn id="9" idx="2"/>
          </p:cNvCxnSpPr>
          <p:nvPr/>
        </p:nvCxnSpPr>
        <p:spPr>
          <a:xfrm flipV="1">
            <a:off x="2171505" y="5848265"/>
            <a:ext cx="4532" cy="362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箭头连接符 78">
            <a:extLst>
              <a:ext uri="{FF2B5EF4-FFF2-40B4-BE49-F238E27FC236}">
                <a16:creationId xmlns:a16="http://schemas.microsoft.com/office/drawing/2014/main" id="{70124A92-0790-7048-B7C2-AC71654FD567}"/>
              </a:ext>
            </a:extLst>
          </p:cNvPr>
          <p:cNvCxnSpPr>
            <a:cxnSpLocks/>
            <a:stCxn id="60" idx="0"/>
            <a:endCxn id="11" idx="2"/>
          </p:cNvCxnSpPr>
          <p:nvPr/>
        </p:nvCxnSpPr>
        <p:spPr>
          <a:xfrm flipH="1" flipV="1">
            <a:off x="2962108" y="5848265"/>
            <a:ext cx="1" cy="362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线箭头连接符 79">
            <a:extLst>
              <a:ext uri="{FF2B5EF4-FFF2-40B4-BE49-F238E27FC236}">
                <a16:creationId xmlns:a16="http://schemas.microsoft.com/office/drawing/2014/main" id="{589E2483-96A4-A643-8FE5-EECC463A5174}"/>
              </a:ext>
            </a:extLst>
          </p:cNvPr>
          <p:cNvCxnSpPr>
            <a:cxnSpLocks/>
            <a:stCxn id="61" idx="0"/>
            <a:endCxn id="12" idx="2"/>
          </p:cNvCxnSpPr>
          <p:nvPr/>
        </p:nvCxnSpPr>
        <p:spPr>
          <a:xfrm flipV="1">
            <a:off x="3756194" y="5848265"/>
            <a:ext cx="0" cy="37792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箭头连接符 80">
            <a:extLst>
              <a:ext uri="{FF2B5EF4-FFF2-40B4-BE49-F238E27FC236}">
                <a16:creationId xmlns:a16="http://schemas.microsoft.com/office/drawing/2014/main" id="{104020D8-7E81-6C49-941D-58AB68EC687F}"/>
              </a:ext>
            </a:extLst>
          </p:cNvPr>
          <p:cNvCxnSpPr>
            <a:cxnSpLocks/>
            <a:stCxn id="62" idx="0"/>
            <a:endCxn id="15" idx="2"/>
          </p:cNvCxnSpPr>
          <p:nvPr/>
        </p:nvCxnSpPr>
        <p:spPr>
          <a:xfrm flipH="1" flipV="1">
            <a:off x="4545600" y="5848264"/>
            <a:ext cx="1" cy="36240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线箭头连接符 81">
            <a:extLst>
              <a:ext uri="{FF2B5EF4-FFF2-40B4-BE49-F238E27FC236}">
                <a16:creationId xmlns:a16="http://schemas.microsoft.com/office/drawing/2014/main" id="{9C4DA2D2-62E2-0A41-AB62-0B9FCFC950CC}"/>
              </a:ext>
            </a:extLst>
          </p:cNvPr>
          <p:cNvCxnSpPr>
            <a:cxnSpLocks/>
            <a:stCxn id="63" idx="0"/>
            <a:endCxn id="17" idx="2"/>
          </p:cNvCxnSpPr>
          <p:nvPr/>
        </p:nvCxnSpPr>
        <p:spPr>
          <a:xfrm flipV="1">
            <a:off x="5321735" y="5848263"/>
            <a:ext cx="0" cy="362402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线箭头连接符 82">
            <a:extLst>
              <a:ext uri="{FF2B5EF4-FFF2-40B4-BE49-F238E27FC236}">
                <a16:creationId xmlns:a16="http://schemas.microsoft.com/office/drawing/2014/main" id="{61D99F87-4F00-E74D-AB1E-C70887C27D48}"/>
              </a:ext>
            </a:extLst>
          </p:cNvPr>
          <p:cNvCxnSpPr>
            <a:cxnSpLocks/>
            <a:stCxn id="64" idx="0"/>
            <a:endCxn id="19" idx="2"/>
          </p:cNvCxnSpPr>
          <p:nvPr/>
        </p:nvCxnSpPr>
        <p:spPr>
          <a:xfrm flipV="1">
            <a:off x="6112742" y="5848264"/>
            <a:ext cx="0" cy="36240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线箭头连接符 83">
            <a:extLst>
              <a:ext uri="{FF2B5EF4-FFF2-40B4-BE49-F238E27FC236}">
                <a16:creationId xmlns:a16="http://schemas.microsoft.com/office/drawing/2014/main" id="{887C14C7-03A7-A44D-B2BA-D2B080669B6A}"/>
              </a:ext>
            </a:extLst>
          </p:cNvPr>
          <p:cNvCxnSpPr>
            <a:cxnSpLocks/>
            <a:stCxn id="65" idx="0"/>
            <a:endCxn id="21" idx="2"/>
          </p:cNvCxnSpPr>
          <p:nvPr/>
        </p:nvCxnSpPr>
        <p:spPr>
          <a:xfrm flipV="1">
            <a:off x="6931918" y="5848263"/>
            <a:ext cx="0" cy="362402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线箭头连接符 84">
            <a:extLst>
              <a:ext uri="{FF2B5EF4-FFF2-40B4-BE49-F238E27FC236}">
                <a16:creationId xmlns:a16="http://schemas.microsoft.com/office/drawing/2014/main" id="{DD20FC47-BB6A-0B43-A973-A221C4BB756D}"/>
              </a:ext>
            </a:extLst>
          </p:cNvPr>
          <p:cNvCxnSpPr>
            <a:cxnSpLocks/>
            <a:stCxn id="66" idx="0"/>
            <a:endCxn id="23" idx="2"/>
          </p:cNvCxnSpPr>
          <p:nvPr/>
        </p:nvCxnSpPr>
        <p:spPr>
          <a:xfrm flipV="1">
            <a:off x="7735179" y="5848263"/>
            <a:ext cx="0" cy="362402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线箭头连接符 85">
            <a:extLst>
              <a:ext uri="{FF2B5EF4-FFF2-40B4-BE49-F238E27FC236}">
                <a16:creationId xmlns:a16="http://schemas.microsoft.com/office/drawing/2014/main" id="{3AEE2785-7849-E94C-A81D-9188893AB9FD}"/>
              </a:ext>
            </a:extLst>
          </p:cNvPr>
          <p:cNvCxnSpPr>
            <a:cxnSpLocks/>
            <a:stCxn id="67" idx="0"/>
            <a:endCxn id="44" idx="2"/>
          </p:cNvCxnSpPr>
          <p:nvPr/>
        </p:nvCxnSpPr>
        <p:spPr>
          <a:xfrm flipH="1" flipV="1">
            <a:off x="8537245" y="5848263"/>
            <a:ext cx="1" cy="362402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线箭头连接符 86">
            <a:extLst>
              <a:ext uri="{FF2B5EF4-FFF2-40B4-BE49-F238E27FC236}">
                <a16:creationId xmlns:a16="http://schemas.microsoft.com/office/drawing/2014/main" id="{830795B3-DF14-A74B-AF65-5DD1AC23C3C5}"/>
              </a:ext>
            </a:extLst>
          </p:cNvPr>
          <p:cNvCxnSpPr>
            <a:cxnSpLocks/>
            <a:stCxn id="10" idx="0"/>
            <a:endCxn id="68" idx="2"/>
          </p:cNvCxnSpPr>
          <p:nvPr/>
        </p:nvCxnSpPr>
        <p:spPr>
          <a:xfrm flipV="1">
            <a:off x="2962108" y="3269134"/>
            <a:ext cx="0" cy="486583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线箭头连接符 87">
            <a:extLst>
              <a:ext uri="{FF2B5EF4-FFF2-40B4-BE49-F238E27FC236}">
                <a16:creationId xmlns:a16="http://schemas.microsoft.com/office/drawing/2014/main" id="{7643513B-F6C4-804E-B86E-34E719202E0B}"/>
              </a:ext>
            </a:extLst>
          </p:cNvPr>
          <p:cNvCxnSpPr>
            <a:cxnSpLocks/>
            <a:stCxn id="13" idx="0"/>
            <a:endCxn id="69" idx="2"/>
          </p:cNvCxnSpPr>
          <p:nvPr/>
        </p:nvCxnSpPr>
        <p:spPr>
          <a:xfrm flipV="1">
            <a:off x="3756194" y="3269134"/>
            <a:ext cx="1" cy="486582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箭头连接符 88">
            <a:extLst>
              <a:ext uri="{FF2B5EF4-FFF2-40B4-BE49-F238E27FC236}">
                <a16:creationId xmlns:a16="http://schemas.microsoft.com/office/drawing/2014/main" id="{AD666EC1-89A6-AB47-88E8-B523F6383B65}"/>
              </a:ext>
            </a:extLst>
          </p:cNvPr>
          <p:cNvCxnSpPr>
            <a:cxnSpLocks/>
            <a:stCxn id="14" idx="0"/>
            <a:endCxn id="70" idx="2"/>
          </p:cNvCxnSpPr>
          <p:nvPr/>
        </p:nvCxnSpPr>
        <p:spPr>
          <a:xfrm flipV="1">
            <a:off x="4545600" y="3269134"/>
            <a:ext cx="0" cy="486582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线箭头连接符 89">
            <a:extLst>
              <a:ext uri="{FF2B5EF4-FFF2-40B4-BE49-F238E27FC236}">
                <a16:creationId xmlns:a16="http://schemas.microsoft.com/office/drawing/2014/main" id="{E24E7ADE-B1E3-D94E-AD67-5727A8F6F143}"/>
              </a:ext>
            </a:extLst>
          </p:cNvPr>
          <p:cNvCxnSpPr>
            <a:cxnSpLocks/>
            <a:stCxn id="16" idx="0"/>
            <a:endCxn id="71" idx="2"/>
          </p:cNvCxnSpPr>
          <p:nvPr/>
        </p:nvCxnSpPr>
        <p:spPr>
          <a:xfrm flipV="1">
            <a:off x="5321735" y="3269134"/>
            <a:ext cx="0" cy="48658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线箭头连接符 90">
            <a:extLst>
              <a:ext uri="{FF2B5EF4-FFF2-40B4-BE49-F238E27FC236}">
                <a16:creationId xmlns:a16="http://schemas.microsoft.com/office/drawing/2014/main" id="{C0118FC0-E231-2E4D-9D55-01E94DC113A6}"/>
              </a:ext>
            </a:extLst>
          </p:cNvPr>
          <p:cNvCxnSpPr>
            <a:cxnSpLocks/>
            <a:stCxn id="18" idx="0"/>
            <a:endCxn id="72" idx="2"/>
          </p:cNvCxnSpPr>
          <p:nvPr/>
        </p:nvCxnSpPr>
        <p:spPr>
          <a:xfrm flipV="1">
            <a:off x="6112742" y="3269134"/>
            <a:ext cx="0" cy="486582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线箭头连接符 91">
            <a:extLst>
              <a:ext uri="{FF2B5EF4-FFF2-40B4-BE49-F238E27FC236}">
                <a16:creationId xmlns:a16="http://schemas.microsoft.com/office/drawing/2014/main" id="{BE8D9206-4F72-5942-9F2C-14D3A3AD573D}"/>
              </a:ext>
            </a:extLst>
          </p:cNvPr>
          <p:cNvCxnSpPr>
            <a:cxnSpLocks/>
            <a:stCxn id="20" idx="0"/>
            <a:endCxn id="73" idx="2"/>
          </p:cNvCxnSpPr>
          <p:nvPr/>
        </p:nvCxnSpPr>
        <p:spPr>
          <a:xfrm flipV="1">
            <a:off x="6931918" y="3269134"/>
            <a:ext cx="0" cy="48658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线箭头连接符 92">
            <a:extLst>
              <a:ext uri="{FF2B5EF4-FFF2-40B4-BE49-F238E27FC236}">
                <a16:creationId xmlns:a16="http://schemas.microsoft.com/office/drawing/2014/main" id="{71A2272C-623E-BD41-8FBC-C663660CEF89}"/>
              </a:ext>
            </a:extLst>
          </p:cNvPr>
          <p:cNvCxnSpPr>
            <a:cxnSpLocks/>
            <a:stCxn id="22" idx="0"/>
            <a:endCxn id="74" idx="2"/>
          </p:cNvCxnSpPr>
          <p:nvPr/>
        </p:nvCxnSpPr>
        <p:spPr>
          <a:xfrm flipV="1">
            <a:off x="7735179" y="3269134"/>
            <a:ext cx="1" cy="48658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线箭头连接符 93">
            <a:extLst>
              <a:ext uri="{FF2B5EF4-FFF2-40B4-BE49-F238E27FC236}">
                <a16:creationId xmlns:a16="http://schemas.microsoft.com/office/drawing/2014/main" id="{AC5AF418-93D1-3C4E-A202-56B95C2B9E8D}"/>
              </a:ext>
            </a:extLst>
          </p:cNvPr>
          <p:cNvCxnSpPr>
            <a:cxnSpLocks/>
            <a:stCxn id="43" idx="0"/>
            <a:endCxn id="75" idx="2"/>
          </p:cNvCxnSpPr>
          <p:nvPr/>
        </p:nvCxnSpPr>
        <p:spPr>
          <a:xfrm flipV="1">
            <a:off x="8537245" y="3285844"/>
            <a:ext cx="1" cy="46987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文本框 94">
            <a:extLst>
              <a:ext uri="{FF2B5EF4-FFF2-40B4-BE49-F238E27FC236}">
                <a16:creationId xmlns:a16="http://schemas.microsoft.com/office/drawing/2014/main" id="{7305F087-5049-3F4E-9D68-5EA9022FE56B}"/>
              </a:ext>
            </a:extLst>
          </p:cNvPr>
          <p:cNvSpPr txBox="1"/>
          <p:nvPr/>
        </p:nvSpPr>
        <p:spPr>
          <a:xfrm>
            <a:off x="295750" y="2815697"/>
            <a:ext cx="1579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dirty="0">
                <a:solidFill>
                  <a:srgbClr val="0432F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翻译模型</a:t>
            </a:r>
            <a:endParaRPr kumimoji="1" lang="zh-CN" altLang="en-US" dirty="0">
              <a:solidFill>
                <a:srgbClr val="0432FF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96" name="矩形 95">
            <a:extLst>
              <a:ext uri="{FF2B5EF4-FFF2-40B4-BE49-F238E27FC236}">
                <a16:creationId xmlns:a16="http://schemas.microsoft.com/office/drawing/2014/main" id="{C4F89EB2-41E6-C845-80A3-F981C9EC690F}"/>
              </a:ext>
            </a:extLst>
          </p:cNvPr>
          <p:cNvSpPr/>
          <p:nvPr/>
        </p:nvSpPr>
        <p:spPr>
          <a:xfrm>
            <a:off x="252118" y="3737620"/>
            <a:ext cx="8562218" cy="21080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5400" dirty="0">
                <a:latin typeface="SimHei" panose="02010609060101010101" pitchFamily="49" charset="-122"/>
                <a:ea typeface="SimHei" panose="02010609060101010101" pitchFamily="49" charset="-122"/>
              </a:rPr>
              <a:t>黑盒</a:t>
            </a:r>
          </a:p>
        </p:txBody>
      </p:sp>
      <p:grpSp>
        <p:nvGrpSpPr>
          <p:cNvPr id="97" name="组合 96">
            <a:extLst>
              <a:ext uri="{FF2B5EF4-FFF2-40B4-BE49-F238E27FC236}">
                <a16:creationId xmlns:a16="http://schemas.microsoft.com/office/drawing/2014/main" id="{FD6D761F-46C5-EF41-BA87-40AB5A1E162D}"/>
              </a:ext>
            </a:extLst>
          </p:cNvPr>
          <p:cNvGrpSpPr/>
          <p:nvPr/>
        </p:nvGrpSpPr>
        <p:grpSpPr>
          <a:xfrm>
            <a:off x="126498" y="1875680"/>
            <a:ext cx="8732941" cy="4733910"/>
            <a:chOff x="126498" y="1781888"/>
            <a:chExt cx="8732941" cy="4733910"/>
          </a:xfrm>
        </p:grpSpPr>
        <p:sp>
          <p:nvSpPr>
            <p:cNvPr id="98" name="文本框 97">
              <a:extLst>
                <a:ext uri="{FF2B5EF4-FFF2-40B4-BE49-F238E27FC236}">
                  <a16:creationId xmlns:a16="http://schemas.microsoft.com/office/drawing/2014/main" id="{A666A017-4DD6-BB46-8083-FFD7647D6092}"/>
                </a:ext>
              </a:extLst>
            </p:cNvPr>
            <p:cNvSpPr txBox="1"/>
            <p:nvPr/>
          </p:nvSpPr>
          <p:spPr>
            <a:xfrm>
              <a:off x="252991" y="1781888"/>
              <a:ext cx="151638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2400" dirty="0">
                  <a:solidFill>
                    <a:srgbClr val="0432FF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先验知识</a:t>
              </a:r>
            </a:p>
          </p:txBody>
        </p:sp>
        <p:sp>
          <p:nvSpPr>
            <p:cNvPr id="99" name="文本框 98">
              <a:extLst>
                <a:ext uri="{FF2B5EF4-FFF2-40B4-BE49-F238E27FC236}">
                  <a16:creationId xmlns:a16="http://schemas.microsoft.com/office/drawing/2014/main" id="{946EE5DB-5D20-EE4E-A792-53CF4DF6FEEA}"/>
                </a:ext>
              </a:extLst>
            </p:cNvPr>
            <p:cNvSpPr txBox="1"/>
            <p:nvPr/>
          </p:nvSpPr>
          <p:spPr>
            <a:xfrm>
              <a:off x="3502437" y="1822779"/>
              <a:ext cx="11509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2400" dirty="0">
                  <a:latin typeface="SimHei" panose="02010609060101010101" pitchFamily="49" charset="-122"/>
                  <a:ea typeface="SimHei" panose="02010609060101010101" pitchFamily="49" charset="-122"/>
                </a:rPr>
                <a:t>下雨天</a:t>
              </a:r>
              <a:endParaRPr kumimoji="1" lang="zh-CN" altLang="en-US" sz="2000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100" name="图片 99">
              <a:extLst>
                <a:ext uri="{FF2B5EF4-FFF2-40B4-BE49-F238E27FC236}">
                  <a16:creationId xmlns:a16="http://schemas.microsoft.com/office/drawing/2014/main" id="{EFA396B8-5E5F-E14A-875B-7F449E7F5F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50384" y="1944250"/>
              <a:ext cx="393609" cy="238551"/>
            </a:xfrm>
            <a:prstGeom prst="rect">
              <a:avLst/>
            </a:prstGeom>
          </p:spPr>
        </p:pic>
        <p:sp>
          <p:nvSpPr>
            <p:cNvPr id="101" name="文本框 100">
              <a:extLst>
                <a:ext uri="{FF2B5EF4-FFF2-40B4-BE49-F238E27FC236}">
                  <a16:creationId xmlns:a16="http://schemas.microsoft.com/office/drawing/2014/main" id="{7ED5009A-F3CE-BE4E-BAB8-1B98D0459B60}"/>
                </a:ext>
              </a:extLst>
            </p:cNvPr>
            <p:cNvSpPr txBox="1"/>
            <p:nvPr/>
          </p:nvSpPr>
          <p:spPr>
            <a:xfrm>
              <a:off x="5217192" y="1824669"/>
              <a:ext cx="18694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2400" dirty="0"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in rainy days</a:t>
              </a:r>
              <a:endParaRPr kumimoji="1" lang="zh-CN" altLang="en-US" sz="20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02" name="右箭头 101">
              <a:extLst>
                <a:ext uri="{FF2B5EF4-FFF2-40B4-BE49-F238E27FC236}">
                  <a16:creationId xmlns:a16="http://schemas.microsoft.com/office/drawing/2014/main" id="{0E32621A-CEEF-3F4C-80C2-BE89D62ECE42}"/>
                </a:ext>
              </a:extLst>
            </p:cNvPr>
            <p:cNvSpPr/>
            <p:nvPr/>
          </p:nvSpPr>
          <p:spPr>
            <a:xfrm rot="5400000">
              <a:off x="4747318" y="2438160"/>
              <a:ext cx="337032" cy="330901"/>
            </a:xfrm>
            <a:prstGeom prst="rightArrow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E26EAD80-7D41-254B-8EFD-682585E7EE1D}"/>
                </a:ext>
              </a:extLst>
            </p:cNvPr>
            <p:cNvSpPr/>
            <p:nvPr/>
          </p:nvSpPr>
          <p:spPr>
            <a:xfrm>
              <a:off x="5835651" y="2791942"/>
              <a:ext cx="2176619" cy="383400"/>
            </a:xfrm>
            <a:prstGeom prst="rect">
              <a:avLst/>
            </a:prstGeom>
            <a:solidFill>
              <a:srgbClr val="0432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4" name="矩形 103">
              <a:extLst>
                <a:ext uri="{FF2B5EF4-FFF2-40B4-BE49-F238E27FC236}">
                  <a16:creationId xmlns:a16="http://schemas.microsoft.com/office/drawing/2014/main" id="{F2BDACD5-60D8-674C-8EA6-59E7C1FE15CC}"/>
                </a:ext>
              </a:extLst>
            </p:cNvPr>
            <p:cNvSpPr/>
            <p:nvPr/>
          </p:nvSpPr>
          <p:spPr>
            <a:xfrm>
              <a:off x="6682820" y="6132398"/>
              <a:ext cx="2176619" cy="383400"/>
            </a:xfrm>
            <a:prstGeom prst="rect">
              <a:avLst/>
            </a:prstGeom>
            <a:solidFill>
              <a:srgbClr val="0432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5" name="矩形 104">
              <a:extLst>
                <a:ext uri="{FF2B5EF4-FFF2-40B4-BE49-F238E27FC236}">
                  <a16:creationId xmlns:a16="http://schemas.microsoft.com/office/drawing/2014/main" id="{65744B32-1370-C548-A4AC-6D31AC10F04D}"/>
                </a:ext>
              </a:extLst>
            </p:cNvPr>
            <p:cNvSpPr/>
            <p:nvPr/>
          </p:nvSpPr>
          <p:spPr>
            <a:xfrm>
              <a:off x="5258102" y="1876995"/>
              <a:ext cx="1814643" cy="383400"/>
            </a:xfrm>
            <a:prstGeom prst="rect">
              <a:avLst/>
            </a:prstGeom>
            <a:solidFill>
              <a:srgbClr val="0432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6" name="矩形 105">
              <a:extLst>
                <a:ext uri="{FF2B5EF4-FFF2-40B4-BE49-F238E27FC236}">
                  <a16:creationId xmlns:a16="http://schemas.microsoft.com/office/drawing/2014/main" id="{A8F4B6B7-E864-7345-A858-E380882F28B1}"/>
                </a:ext>
              </a:extLst>
            </p:cNvPr>
            <p:cNvSpPr/>
            <p:nvPr/>
          </p:nvSpPr>
          <p:spPr>
            <a:xfrm>
              <a:off x="3576220" y="1877700"/>
              <a:ext cx="1049470" cy="383400"/>
            </a:xfrm>
            <a:prstGeom prst="rect">
              <a:avLst/>
            </a:prstGeom>
            <a:solidFill>
              <a:srgbClr val="FF000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7" name="矩形 106">
              <a:extLst>
                <a:ext uri="{FF2B5EF4-FFF2-40B4-BE49-F238E27FC236}">
                  <a16:creationId xmlns:a16="http://schemas.microsoft.com/office/drawing/2014/main" id="{07D3014E-FB99-FC44-B8DE-38ACD4697C04}"/>
                </a:ext>
              </a:extLst>
            </p:cNvPr>
            <p:cNvSpPr/>
            <p:nvPr/>
          </p:nvSpPr>
          <p:spPr>
            <a:xfrm>
              <a:off x="126498" y="6132398"/>
              <a:ext cx="881184" cy="383400"/>
            </a:xfrm>
            <a:prstGeom prst="rect">
              <a:avLst/>
            </a:prstGeom>
            <a:solidFill>
              <a:srgbClr val="FF000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08" name="灯片编号占位符 107">
            <a:extLst>
              <a:ext uri="{FF2B5EF4-FFF2-40B4-BE49-F238E27FC236}">
                <a16:creationId xmlns:a16="http://schemas.microsoft.com/office/drawing/2014/main" id="{69ED16EE-59BF-FD44-92B3-166187D72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B766A-4963-7A49-A18C-ACF97C694D53}" type="slidenum">
              <a:rPr kumimoji="1" lang="zh-CN" altLang="en-US" smtClean="0"/>
              <a:t>17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57601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97FF43-2A6F-D341-9143-AA3EF2301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994"/>
            <a:ext cx="9144000" cy="1014940"/>
          </a:xfrm>
          <a:solidFill>
            <a:srgbClr val="7030A0"/>
          </a:solidFill>
        </p:spPr>
        <p:txBody>
          <a:bodyPr/>
          <a:lstStyle/>
          <a:p>
            <a:pPr algn="ctr"/>
            <a:r>
              <a:rPr kumimoji="1" lang="zh-CN" altLang="en-US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技术挑战三：缺知识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67F198C-8C44-3749-B564-D810C4770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867" y="1310327"/>
            <a:ext cx="8297333" cy="546754"/>
          </a:xfrm>
        </p:spPr>
        <p:txBody>
          <a:bodyPr/>
          <a:lstStyle/>
          <a:p>
            <a:r>
              <a:rPr kumimoji="1" lang="zh-CN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术语表是科技文献翻译中最重要的先验知识源</a:t>
            </a:r>
          </a:p>
        </p:txBody>
      </p:sp>
      <p:sp>
        <p:nvSpPr>
          <p:cNvPr id="108" name="灯片编号占位符 107">
            <a:extLst>
              <a:ext uri="{FF2B5EF4-FFF2-40B4-BE49-F238E27FC236}">
                <a16:creationId xmlns:a16="http://schemas.microsoft.com/office/drawing/2014/main" id="{69ED16EE-59BF-FD44-92B3-166187D72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B766A-4963-7A49-A18C-ACF97C694D53}" type="slidenum">
              <a:rPr kumimoji="1" lang="zh-CN" altLang="en-US" smtClean="0"/>
              <a:t>18</a:t>
            </a:fld>
            <a:endParaRPr kumimoji="1" lang="zh-CN" altLang="en-US"/>
          </a:p>
        </p:txBody>
      </p:sp>
      <p:graphicFrame>
        <p:nvGraphicFramePr>
          <p:cNvPr id="109" name="表格 108">
            <a:extLst>
              <a:ext uri="{FF2B5EF4-FFF2-40B4-BE49-F238E27FC236}">
                <a16:creationId xmlns:a16="http://schemas.microsoft.com/office/drawing/2014/main" id="{7A92CD5B-C28F-DB4B-8C6A-511DCCBED3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5305402"/>
              </p:ext>
            </p:extLst>
          </p:nvPr>
        </p:nvGraphicFramePr>
        <p:xfrm>
          <a:off x="831273" y="2134474"/>
          <a:ext cx="7481454" cy="41992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64182">
                  <a:extLst>
                    <a:ext uri="{9D8B030D-6E8A-4147-A177-3AD203B41FA5}">
                      <a16:colId xmlns:a16="http://schemas.microsoft.com/office/drawing/2014/main" val="1465612029"/>
                    </a:ext>
                  </a:extLst>
                </a:gridCol>
                <a:gridCol w="3117272">
                  <a:extLst>
                    <a:ext uri="{9D8B030D-6E8A-4147-A177-3AD203B41FA5}">
                      <a16:colId xmlns:a16="http://schemas.microsoft.com/office/drawing/2014/main" val="1789535726"/>
                    </a:ext>
                  </a:extLst>
                </a:gridCol>
              </a:tblGrid>
              <a:tr h="699871"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英文术语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中文术语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484658"/>
                  </a:ext>
                </a:extLst>
              </a:tr>
              <a:tr h="699871">
                <a:tc>
                  <a:txBody>
                    <a:bodyPr/>
                    <a:lstStyle/>
                    <a:p>
                      <a:r>
                        <a:rPr lang="en-US" altLang="zh-C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deep learning</a:t>
                      </a:r>
                      <a:endParaRPr lang="zh-CN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400" dirty="0"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深度学习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4014452"/>
                  </a:ext>
                </a:extLst>
              </a:tr>
              <a:tr h="699871">
                <a:tc>
                  <a:txBody>
                    <a:bodyPr/>
                    <a:lstStyle/>
                    <a:p>
                      <a:r>
                        <a:rPr lang="en-US" altLang="zh-C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transfer learning</a:t>
                      </a:r>
                      <a:endParaRPr lang="zh-CN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400" dirty="0"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迁移学习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1208847"/>
                  </a:ext>
                </a:extLst>
              </a:tr>
              <a:tr h="699871">
                <a:tc>
                  <a:txBody>
                    <a:bodyPr/>
                    <a:lstStyle/>
                    <a:p>
                      <a:r>
                        <a:rPr lang="en-US" altLang="zh-C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variational inference</a:t>
                      </a:r>
                      <a:endParaRPr lang="zh-CN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400" dirty="0"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变分推断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6758939"/>
                  </a:ext>
                </a:extLst>
              </a:tr>
              <a:tr h="699871">
                <a:tc>
                  <a:txBody>
                    <a:bodyPr/>
                    <a:lstStyle/>
                    <a:p>
                      <a:r>
                        <a:rPr lang="en-US" altLang="zh-C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invertible neural networks</a:t>
                      </a:r>
                      <a:endParaRPr lang="zh-CN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400" dirty="0"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可逆神经网络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1555555"/>
                  </a:ext>
                </a:extLst>
              </a:tr>
              <a:tr h="699871">
                <a:tc>
                  <a:txBody>
                    <a:bodyPr/>
                    <a:lstStyle/>
                    <a:p>
                      <a:r>
                        <a:rPr lang="en-US" altLang="zh-C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generative adversarial networks</a:t>
                      </a:r>
                      <a:endParaRPr lang="zh-CN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400" dirty="0"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生成对抗网络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42013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93905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97FF43-2A6F-D341-9143-AA3EF2301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994"/>
            <a:ext cx="9144000" cy="1014940"/>
          </a:xfrm>
          <a:solidFill>
            <a:srgbClr val="7030A0"/>
          </a:solidFill>
        </p:spPr>
        <p:txBody>
          <a:bodyPr/>
          <a:lstStyle/>
          <a:p>
            <a:pPr algn="ctr"/>
            <a:r>
              <a:rPr kumimoji="1" lang="zh-CN" altLang="en-US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研究工作三：先验知识融合</a:t>
            </a:r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05BADE8D-4F5E-424A-9BF9-6673CAE364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939" y="1234911"/>
            <a:ext cx="8382262" cy="537328"/>
          </a:xfrm>
        </p:spPr>
        <p:txBody>
          <a:bodyPr/>
          <a:lstStyle/>
          <a:p>
            <a:r>
              <a:rPr kumimoji="1" lang="zh-CN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思路：通过化解表示差异实现先验知识的“嫁接”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0C3167B-9E31-B340-B97C-A5F480CCF304}"/>
              </a:ext>
            </a:extLst>
          </p:cNvPr>
          <p:cNvSpPr/>
          <p:nvPr/>
        </p:nvSpPr>
        <p:spPr>
          <a:xfrm>
            <a:off x="748148" y="2618506"/>
            <a:ext cx="2563091" cy="268778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2800" dirty="0">
                <a:solidFill>
                  <a:schemeClr val="tx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离散的</a:t>
            </a:r>
            <a:endParaRPr kumimoji="1" lang="en-US" altLang="zh-CN" sz="2800" dirty="0">
              <a:solidFill>
                <a:schemeClr val="tx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/>
            <a:r>
              <a:rPr kumimoji="1" lang="zh-CN" altLang="en-US" sz="2800" dirty="0">
                <a:solidFill>
                  <a:schemeClr val="tx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符号表示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1905FC0-3272-F942-8915-C608AAAB874E}"/>
              </a:ext>
            </a:extLst>
          </p:cNvPr>
          <p:cNvSpPr/>
          <p:nvPr/>
        </p:nvSpPr>
        <p:spPr>
          <a:xfrm>
            <a:off x="5874338" y="2604653"/>
            <a:ext cx="2632365" cy="268778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2800" dirty="0">
                <a:solidFill>
                  <a:schemeClr val="tx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连续的</a:t>
            </a:r>
            <a:endParaRPr kumimoji="1" lang="en-US" altLang="zh-CN" sz="2800" dirty="0">
              <a:solidFill>
                <a:schemeClr val="tx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ctr"/>
            <a:r>
              <a:rPr kumimoji="1" lang="zh-CN" altLang="en-US" sz="2800" dirty="0">
                <a:solidFill>
                  <a:schemeClr val="tx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向量表示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F8E3467-4924-5F4B-8535-75EEDE567A11}"/>
              </a:ext>
            </a:extLst>
          </p:cNvPr>
          <p:cNvSpPr txBox="1"/>
          <p:nvPr/>
        </p:nvSpPr>
        <p:spPr>
          <a:xfrm>
            <a:off x="706584" y="1944688"/>
            <a:ext cx="2549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800" dirty="0">
                <a:latin typeface="SimHei" panose="02010609060101010101" pitchFamily="49" charset="-122"/>
                <a:ea typeface="SimHei" panose="02010609060101010101" pitchFamily="49" charset="-122"/>
              </a:rPr>
              <a:t>人类知识空间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EE2A9EE-5F85-1F4F-AE52-D45CD2882D6D}"/>
              </a:ext>
            </a:extLst>
          </p:cNvPr>
          <p:cNvSpPr txBox="1"/>
          <p:nvPr/>
        </p:nvSpPr>
        <p:spPr>
          <a:xfrm>
            <a:off x="5915902" y="1930835"/>
            <a:ext cx="2549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800" dirty="0">
                <a:latin typeface="SimHei" panose="02010609060101010101" pitchFamily="49" charset="-122"/>
                <a:ea typeface="SimHei" panose="02010609060101010101" pitchFamily="49" charset="-122"/>
              </a:rPr>
              <a:t>数学模型空间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7900CED5-64FD-C844-B229-500CA4CD37D5}"/>
              </a:ext>
            </a:extLst>
          </p:cNvPr>
          <p:cNvGrpSpPr/>
          <p:nvPr/>
        </p:nvGrpSpPr>
        <p:grpSpPr>
          <a:xfrm>
            <a:off x="3456716" y="2785101"/>
            <a:ext cx="2272145" cy="1461316"/>
            <a:chOff x="3456716" y="3145323"/>
            <a:chExt cx="2272145" cy="1461316"/>
          </a:xfrm>
        </p:grpSpPr>
        <p:sp>
          <p:nvSpPr>
            <p:cNvPr id="10" name="右箭头 9">
              <a:extLst>
                <a:ext uri="{FF2B5EF4-FFF2-40B4-BE49-F238E27FC236}">
                  <a16:creationId xmlns:a16="http://schemas.microsoft.com/office/drawing/2014/main" id="{F600D2F0-5715-364C-BB25-65DBD40C110D}"/>
                </a:ext>
              </a:extLst>
            </p:cNvPr>
            <p:cNvSpPr/>
            <p:nvPr/>
          </p:nvSpPr>
          <p:spPr>
            <a:xfrm>
              <a:off x="3456716" y="4010893"/>
              <a:ext cx="2272145" cy="595746"/>
            </a:xfrm>
            <a:prstGeom prst="rightArrow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F56DFF32-3AEA-544B-8754-326FFECAC2F3}"/>
                </a:ext>
              </a:extLst>
            </p:cNvPr>
            <p:cNvSpPr txBox="1"/>
            <p:nvPr/>
          </p:nvSpPr>
          <p:spPr>
            <a:xfrm>
              <a:off x="3678388" y="3145323"/>
              <a:ext cx="18288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2800" dirty="0">
                  <a:latin typeface="SimHei" panose="02010609060101010101" pitchFamily="49" charset="-122"/>
                  <a:ea typeface="SimHei" panose="02010609060101010101" pitchFamily="49" charset="-122"/>
                </a:rPr>
                <a:t>统一</a:t>
              </a:r>
              <a:endParaRPr kumimoji="1" lang="en-US" altLang="zh-CN" sz="2800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  <a:p>
              <a:pPr algn="ctr"/>
              <a:r>
                <a:rPr kumimoji="1" lang="zh-CN" altLang="en-US" sz="2800" dirty="0">
                  <a:latin typeface="SimHei" panose="02010609060101010101" pitchFamily="49" charset="-122"/>
                  <a:ea typeface="SimHei" panose="02010609060101010101" pitchFamily="49" charset="-122"/>
                </a:rPr>
                <a:t>表示机制</a:t>
              </a:r>
            </a:p>
          </p:txBody>
        </p:sp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07BBEEF3-A8CE-B844-B507-3D0EFD0CD6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4133" y="5492767"/>
            <a:ext cx="2611005" cy="1114404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B3A56D8A-9844-EB43-8B2D-C1B182C061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199" y="5748953"/>
            <a:ext cx="3080987" cy="602032"/>
          </a:xfrm>
          <a:prstGeom prst="rect">
            <a:avLst/>
          </a:prstGeom>
        </p:spPr>
      </p:pic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2A2C277D-0F35-9142-90B7-BBA71FF0C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B766A-4963-7A49-A18C-ACF97C694D53}" type="slidenum">
              <a:rPr kumimoji="1" lang="zh-CN" altLang="en-US" smtClean="0"/>
              <a:t>19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70476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97FF43-2A6F-D341-9143-AA3EF2301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994"/>
            <a:ext cx="9144000" cy="1014940"/>
          </a:xfrm>
          <a:solidFill>
            <a:srgbClr val="7030A0"/>
          </a:solidFill>
        </p:spPr>
        <p:txBody>
          <a:bodyPr/>
          <a:lstStyle/>
          <a:p>
            <a:pPr algn="ctr"/>
            <a:r>
              <a:rPr kumimoji="1" lang="zh-CN" altLang="en-US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研究工作三：先验知识融合</a:t>
            </a:r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05BADE8D-4F5E-424A-9BF9-6673CAE364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939" y="1234911"/>
            <a:ext cx="8382262" cy="537328"/>
          </a:xfrm>
        </p:spPr>
        <p:txBody>
          <a:bodyPr>
            <a:normAutofit/>
          </a:bodyPr>
          <a:lstStyle/>
          <a:p>
            <a:r>
              <a:rPr kumimoji="1" lang="zh-CN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方法：利用后验正则化向神经网络中融入先验知识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309C0DDF-F3F3-DE4D-BADE-85FD76F53A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800"/>
          <a:stretch/>
        </p:blipFill>
        <p:spPr>
          <a:xfrm>
            <a:off x="289298" y="1772240"/>
            <a:ext cx="8232534" cy="2582230"/>
          </a:xfrm>
          <a:prstGeom prst="rect">
            <a:avLst/>
          </a:prstGeom>
        </p:spPr>
      </p:pic>
      <p:grpSp>
        <p:nvGrpSpPr>
          <p:cNvPr id="15" name="组 18">
            <a:extLst>
              <a:ext uri="{FF2B5EF4-FFF2-40B4-BE49-F238E27FC236}">
                <a16:creationId xmlns:a16="http://schemas.microsoft.com/office/drawing/2014/main" id="{6E1A8563-3C03-D045-978F-4763636884E1}"/>
              </a:ext>
            </a:extLst>
          </p:cNvPr>
          <p:cNvGrpSpPr/>
          <p:nvPr/>
        </p:nvGrpSpPr>
        <p:grpSpPr>
          <a:xfrm>
            <a:off x="1949586" y="4419425"/>
            <a:ext cx="6762615" cy="972705"/>
            <a:chOff x="488949" y="2294975"/>
            <a:chExt cx="7607936" cy="990009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FF10F490-48A7-A84A-B6DA-902477E6EA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8949" y="2509076"/>
              <a:ext cx="1143459" cy="487876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87A476D6-1828-914E-9978-0F7D060446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47664" y="2575214"/>
              <a:ext cx="1686952" cy="421738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2C4C466E-6AF1-154A-9656-BAB82D95C8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31840" y="2294975"/>
              <a:ext cx="4965045" cy="990009"/>
            </a:xfrm>
            <a:prstGeom prst="rect">
              <a:avLst/>
            </a:prstGeom>
          </p:spPr>
        </p:pic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ACE78512-EC7B-7342-B2F5-66D2463C019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0838" b="5814"/>
          <a:stretch/>
        </p:blipFill>
        <p:spPr>
          <a:xfrm>
            <a:off x="1840611" y="5317798"/>
            <a:ext cx="4107931" cy="1167197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3A694AA9-5177-3E43-BE25-54023C54E72D}"/>
              </a:ext>
            </a:extLst>
          </p:cNvPr>
          <p:cNvSpPr txBox="1"/>
          <p:nvPr/>
        </p:nvSpPr>
        <p:spPr>
          <a:xfrm>
            <a:off x="210848" y="4688650"/>
            <a:ext cx="15532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训练目标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F45B8C0B-E22B-8F4C-86DA-C589D5F4D27C}"/>
              </a:ext>
            </a:extLst>
          </p:cNvPr>
          <p:cNvSpPr txBox="1"/>
          <p:nvPr/>
        </p:nvSpPr>
        <p:spPr>
          <a:xfrm>
            <a:off x="210848" y="5555647"/>
            <a:ext cx="15532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先验知识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2957CC5-3FB0-534C-8CE2-F817EEA04ECB}"/>
              </a:ext>
            </a:extLst>
          </p:cNvPr>
          <p:cNvSpPr txBox="1"/>
          <p:nvPr/>
        </p:nvSpPr>
        <p:spPr>
          <a:xfrm>
            <a:off x="2965995" y="6428484"/>
            <a:ext cx="5839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>
                <a:solidFill>
                  <a:schemeClr val="bg1">
                    <a:lumMod val="65000"/>
                  </a:schemeClr>
                </a:solidFill>
              </a:rPr>
              <a:t>(Ganchev et al., 2010; Zhang et al., 2017; Huang et al., 2019)</a:t>
            </a:r>
            <a:endParaRPr lang="zh-CN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FC80444-95CC-8C45-8500-6042BC806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B766A-4963-7A49-A18C-ACF97C694D53}" type="slidenum">
              <a:rPr kumimoji="1" lang="zh-CN" altLang="en-US" smtClean="0"/>
              <a:t>20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565832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97FF43-2A6F-D341-9143-AA3EF2301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994"/>
            <a:ext cx="9144000" cy="1014940"/>
          </a:xfrm>
          <a:solidFill>
            <a:srgbClr val="7030A0"/>
          </a:solidFill>
        </p:spPr>
        <p:txBody>
          <a:bodyPr/>
          <a:lstStyle/>
          <a:p>
            <a:pPr algn="ctr"/>
            <a:r>
              <a:rPr kumimoji="1" lang="zh-CN" altLang="en-US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研究工作三：先验知识融合</a:t>
            </a:r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05BADE8D-4F5E-424A-9BF9-6673CAE364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939" y="1390392"/>
            <a:ext cx="8382262" cy="537328"/>
          </a:xfrm>
        </p:spPr>
        <p:txBody>
          <a:bodyPr>
            <a:normAutofit/>
          </a:bodyPr>
          <a:lstStyle/>
          <a:p>
            <a:r>
              <a:rPr kumimoji="1" lang="zh-CN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效果：通过加入双语词典等特征显著提升翻译质量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2957CC5-3FB0-534C-8CE2-F817EEA04ECB}"/>
              </a:ext>
            </a:extLst>
          </p:cNvPr>
          <p:cNvSpPr txBox="1"/>
          <p:nvPr/>
        </p:nvSpPr>
        <p:spPr>
          <a:xfrm>
            <a:off x="4751109" y="6428484"/>
            <a:ext cx="4054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>
                <a:solidFill>
                  <a:schemeClr val="bg1">
                    <a:lumMod val="65000"/>
                  </a:schemeClr>
                </a:solidFill>
              </a:rPr>
              <a:t>(Zhang et al., 2017; Huang et al., 2019)</a:t>
            </a:r>
            <a:endParaRPr lang="zh-CN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3" name="图表 2">
            <a:extLst>
              <a:ext uri="{FF2B5EF4-FFF2-40B4-BE49-F238E27FC236}">
                <a16:creationId xmlns:a16="http://schemas.microsoft.com/office/drawing/2014/main" id="{E314F262-9187-C04B-A304-1F2A9D81E8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8853335"/>
              </p:ext>
            </p:extLst>
          </p:nvPr>
        </p:nvGraphicFramePr>
        <p:xfrm>
          <a:off x="1251213" y="2285178"/>
          <a:ext cx="6539714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07F3DB7-6A88-764D-BCE3-B78ACA04F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B766A-4963-7A49-A18C-ACF97C694D53}" type="slidenum">
              <a:rPr kumimoji="1" lang="zh-CN" altLang="en-US" smtClean="0"/>
              <a:t>21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989768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97FF43-2A6F-D341-9143-AA3EF2301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994"/>
            <a:ext cx="9144000" cy="1014940"/>
          </a:xfrm>
          <a:solidFill>
            <a:srgbClr val="7030A0"/>
          </a:solidFill>
        </p:spPr>
        <p:txBody>
          <a:bodyPr/>
          <a:lstStyle/>
          <a:p>
            <a:pPr algn="ctr"/>
            <a:r>
              <a:rPr kumimoji="1" lang="zh-CN" altLang="en-US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总结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67F198C-8C44-3749-B564-D810C4770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867" y="1430867"/>
            <a:ext cx="8297333" cy="50546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kumimoji="1" lang="zh-CN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机器翻译是突破语言屏障问题的关键技术。</a:t>
            </a:r>
            <a:endParaRPr kumimoji="1" lang="en-US" altLang="zh-CN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kumimoji="1" lang="zh-CN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面向知识资源的机器翻译面临三个技术挑战：</a:t>
            </a:r>
            <a:endParaRPr kumimoji="1" lang="en-US" altLang="zh-CN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lvl="1">
              <a:lnSpc>
                <a:spcPct val="150000"/>
              </a:lnSpc>
            </a:pPr>
            <a:r>
              <a:rPr kumimoji="1" lang="zh-CN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难表示：难以表示和处理结构化信息</a:t>
            </a:r>
            <a:endParaRPr kumimoji="1" lang="en-US" altLang="zh-CN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lvl="1">
              <a:lnSpc>
                <a:spcPct val="150000"/>
              </a:lnSpc>
            </a:pPr>
            <a:r>
              <a:rPr kumimoji="1" lang="zh-CN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低资源：难以在低资源条件估计参数</a:t>
            </a:r>
            <a:endParaRPr kumimoji="1" lang="en-US" altLang="zh-CN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lvl="1">
              <a:lnSpc>
                <a:spcPct val="150000"/>
              </a:lnSpc>
            </a:pPr>
            <a:r>
              <a:rPr kumimoji="1" lang="zh-CN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缺知识：难以向神经网络加先验知识</a:t>
            </a:r>
            <a:endParaRPr kumimoji="1" lang="en-US" altLang="zh-CN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kumimoji="1" lang="zh-CN" altLang="en-US" dirty="0">
                <a:latin typeface="SimHei" panose="02010609060101010101" pitchFamily="49" charset="-122"/>
                <a:ea typeface="SimHei" panose="02010609060101010101" pitchFamily="49" charset="-122"/>
              </a:rPr>
              <a:t>我们针对三个技术挑战开展了研究工作，未来将进一步探索科技文献的高质量、全自动翻译技术。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69CB307-05D6-B44E-A4F2-736C6D337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B766A-4963-7A49-A18C-ACF97C694D53}" type="slidenum">
              <a:rPr kumimoji="1" lang="zh-CN" altLang="en-US" smtClean="0"/>
              <a:t>22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49656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97FF43-2A6F-D341-9143-AA3EF2301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693461"/>
            <a:ext cx="9144000" cy="1014940"/>
          </a:xfrm>
          <a:solidFill>
            <a:srgbClr val="7030A0"/>
          </a:solidFill>
        </p:spPr>
        <p:txBody>
          <a:bodyPr/>
          <a:lstStyle/>
          <a:p>
            <a:pPr algn="ctr"/>
            <a:r>
              <a:rPr kumimoji="1" lang="zh-CN" altLang="en-US" dirty="0">
                <a:solidFill>
                  <a:schemeClr val="bg1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谢谢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DAFB9F1B-5081-DF41-ABDE-70B4ED178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B766A-4963-7A49-A18C-ACF97C694D53}" type="slidenum">
              <a:rPr kumimoji="1" lang="zh-CN" altLang="en-US" smtClean="0"/>
              <a:t>23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091994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173</TotalTime>
  <Words>1032</Words>
  <Application>Microsoft Macintosh PowerPoint</Application>
  <PresentationFormat>全屏显示(4:3)</PresentationFormat>
  <Paragraphs>285</Paragraphs>
  <Slides>23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7" baseType="lpstr">
      <vt:lpstr>等线</vt:lpstr>
      <vt:lpstr>等线 Light</vt:lpstr>
      <vt:lpstr>黑体</vt:lpstr>
      <vt:lpstr>黑体</vt:lpstr>
      <vt:lpstr>STFangsong</vt:lpstr>
      <vt:lpstr>华文楷体</vt:lpstr>
      <vt:lpstr>KaiTi</vt:lpstr>
      <vt:lpstr>Arial</vt:lpstr>
      <vt:lpstr>Calibri</vt:lpstr>
      <vt:lpstr>Calibri Light</vt:lpstr>
      <vt:lpstr>Gill Sans</vt:lpstr>
      <vt:lpstr>Helvetica</vt:lpstr>
      <vt:lpstr>Times New Roman</vt:lpstr>
      <vt:lpstr>Office 主题​​</vt:lpstr>
      <vt:lpstr>面向知识资源的机器翻译</vt:lpstr>
      <vt:lpstr>多语言知识资源</vt:lpstr>
      <vt:lpstr>机器翻译</vt:lpstr>
      <vt:lpstr>数据驱动的机器翻译</vt:lpstr>
      <vt:lpstr>神经机器翻译</vt:lpstr>
      <vt:lpstr>自动翻译知识资源面临的挑战</vt:lpstr>
      <vt:lpstr>技术挑战一：难表示</vt:lpstr>
      <vt:lpstr>技术挑战一：难表示</vt:lpstr>
      <vt:lpstr>技术挑战一：难表示</vt:lpstr>
      <vt:lpstr>研究工作一：深度隐状态模型</vt:lpstr>
      <vt:lpstr>研究工作一：深度隐状态模型</vt:lpstr>
      <vt:lpstr>研究工作一：深度隐状态模型</vt:lpstr>
      <vt:lpstr>技术挑战二：低资源</vt:lpstr>
      <vt:lpstr>研究工作二：不确定性度量</vt:lpstr>
      <vt:lpstr>研究工作二：不确定性度量</vt:lpstr>
      <vt:lpstr>研究工作二：不确定性度量</vt:lpstr>
      <vt:lpstr>技术挑战三：缺知识</vt:lpstr>
      <vt:lpstr>技术挑战三：缺知识</vt:lpstr>
      <vt:lpstr>研究工作三：先验知识融合</vt:lpstr>
      <vt:lpstr>研究工作三：先验知识融合</vt:lpstr>
      <vt:lpstr>研究工作三：先验知识融合</vt:lpstr>
      <vt:lpstr>总结</vt:lpstr>
      <vt:lpstr>谢谢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面向知识资源的机器翻译</dc:title>
  <dc:creator>Yang Liu</dc:creator>
  <cp:lastModifiedBy>Yang Liu</cp:lastModifiedBy>
  <cp:revision>20</cp:revision>
  <dcterms:created xsi:type="dcterms:W3CDTF">2020-01-08T05:52:16Z</dcterms:created>
  <dcterms:modified xsi:type="dcterms:W3CDTF">2020-01-11T01:33:18Z</dcterms:modified>
</cp:coreProperties>
</file>