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6" r:id="rId2"/>
  </p:sldMasterIdLst>
  <p:notesMasterIdLst>
    <p:notesMasterId r:id="rId34"/>
  </p:notesMasterIdLst>
  <p:sldIdLst>
    <p:sldId id="267" r:id="rId3"/>
    <p:sldId id="591" r:id="rId4"/>
    <p:sldId id="260" r:id="rId5"/>
    <p:sldId id="777" r:id="rId6"/>
    <p:sldId id="660" r:id="rId7"/>
    <p:sldId id="659" r:id="rId8"/>
    <p:sldId id="973" r:id="rId9"/>
    <p:sldId id="977" r:id="rId10"/>
    <p:sldId id="758" r:id="rId11"/>
    <p:sldId id="760" r:id="rId12"/>
    <p:sldId id="768" r:id="rId13"/>
    <p:sldId id="770" r:id="rId14"/>
    <p:sldId id="772" r:id="rId15"/>
    <p:sldId id="975" r:id="rId16"/>
    <p:sldId id="976" r:id="rId17"/>
    <p:sldId id="256" r:id="rId18"/>
    <p:sldId id="258" r:id="rId19"/>
    <p:sldId id="1118" r:id="rId20"/>
    <p:sldId id="1119" r:id="rId21"/>
    <p:sldId id="774" r:id="rId22"/>
    <p:sldId id="862" r:id="rId23"/>
    <p:sldId id="866" r:id="rId24"/>
    <p:sldId id="1112" r:id="rId25"/>
    <p:sldId id="1113" r:id="rId26"/>
    <p:sldId id="1114" r:id="rId27"/>
    <p:sldId id="1115" r:id="rId28"/>
    <p:sldId id="1116" r:id="rId29"/>
    <p:sldId id="1117" r:id="rId30"/>
    <p:sldId id="730" r:id="rId31"/>
    <p:sldId id="858" r:id="rId32"/>
    <p:sldId id="718" r:id="rId33"/>
  </p:sldIdLst>
  <p:sldSz cx="12192000" cy="6858000"/>
  <p:notesSz cx="6761163" cy="99425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0BF"/>
    <a:srgbClr val="D0D8E8"/>
    <a:srgbClr val="0F2AF1"/>
    <a:srgbClr val="374DF3"/>
    <a:srgbClr val="CF31C7"/>
    <a:srgbClr val="4F81BD"/>
    <a:srgbClr val="FFFFFF"/>
    <a:srgbClr val="000000"/>
    <a:srgbClr val="150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主题样式 1 - 强调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96" autoAdjust="0"/>
    <p:restoredTop sz="96424" autoAdjust="0"/>
  </p:normalViewPr>
  <p:slideViewPr>
    <p:cSldViewPr>
      <p:cViewPr varScale="1">
        <p:scale>
          <a:sx n="113" d="100"/>
          <a:sy n="113" d="100"/>
        </p:scale>
        <p:origin x="312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D8328-E0A0-4657-97C9-D6ED9089A960}" type="datetimeFigureOut">
              <a:rPr lang="zh-CN" altLang="en-US" smtClean="0"/>
              <a:pPr/>
              <a:t>2020/1/10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FAD84-3724-4F82-A080-8A0BCF9A81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982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AD84-3724-4F82-A080-8A0BCF9A815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27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该模型根据上下文计算对该词不同义原的注意力，然后得到不同词义上的权重，从而可以进行消歧，进一步利用上下文学习该词义表示。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AD84-3724-4F82-A080-8A0BCF9A815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696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上表中，第一列是三个上下文中的词，以及它们对“哈瓦那”作为中心词的两个义原的注意力，</a:t>
            </a:r>
            <a:r>
              <a:rPr kumimoji="1" lang="zh-CN" altLang="en-US"/>
              <a:t>可以看到俄罗斯</a:t>
            </a:r>
            <a:r>
              <a:rPr kumimoji="1" lang="zh-CN" altLang="en-US" dirty="0"/>
              <a:t>对于“哈瓦那”的“首都”义原的注意力更大，而雪茄对于“哈瓦那”的“古巴”义原注意力更大。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FAD84-3724-4F82-A080-8A0BCF9A815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562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04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最后，义原度数越高，也就越容易被预测。</a:t>
            </a:r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5CFCF-DF93-4169-949F-FEB45AC68C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345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04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最后，义原度数越高，也就越容易被预测。</a:t>
            </a:r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5CFCF-DF93-4169-949F-FEB45AC68C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805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04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最后，义原度数越高，也就越容易被预测。</a:t>
            </a:r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5CFCF-DF93-4169-949F-FEB45AC68C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383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04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最后，义原度数越高，也就越容易被预测。</a:t>
            </a:r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5CFCF-DF93-4169-949F-FEB45AC68C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65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04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最后，义原度数越高，也就越容易被预测。</a:t>
            </a:r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5CFCF-DF93-4169-949F-FEB45AC68C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795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04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最后，义原度数越高，也就越容易被预测。</a:t>
            </a:r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5CFCF-DF93-4169-949F-FEB45AC68C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675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0BC7A-AB1B-44FC-AF73-894F84C2C82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16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1052737"/>
            <a:ext cx="12192000" cy="1470025"/>
          </a:xfrm>
        </p:spPr>
        <p:txBody>
          <a:bodyPr/>
          <a:lstStyle>
            <a:lvl1pPr>
              <a:defRPr>
                <a:latin typeface="DengXian" charset="-122"/>
                <a:ea typeface="DengXian" charset="-122"/>
                <a:cs typeface="DengXian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2708920"/>
            <a:ext cx="8534400" cy="29298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DengXian" charset="-122"/>
                <a:ea typeface="DengXian" charset="-122"/>
                <a:cs typeface="DengXian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E3A08-817D-594D-99ED-B2AE39B231DD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9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919C5-2C65-974B-8665-481B456FBEE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75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D1F91-C74B-7B44-B5BA-EEFF85FE032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44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C08B-B00A-6F4E-AF0F-54F932CCE929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14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29FEF-0742-6A42-A807-473641BE3ED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DAC7-86ED-C941-9C8F-A20EAF474C00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AAB71-056D-BE4F-8EA9-F116466FC8E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378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0747-8AA9-B442-844A-2C80565BCB0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44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006E-64FC-5245-8814-34F65C9936B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48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7B571-6618-D542-88FB-8A98B05E2A2C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7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67EA0-6B6B-AB4A-9274-83ED7B0F789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31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060" y="1290924"/>
            <a:ext cx="11567885" cy="498418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700"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  <a:lvl2pPr>
              <a:lnSpc>
                <a:spcPct val="100000"/>
              </a:lnSpc>
              <a:defRPr sz="2400">
                <a:latin typeface="STZhongsong" panose="02010600040101010101" pitchFamily="2" charset="-122"/>
                <a:ea typeface="STZhongsong" panose="02010600040101010101" pitchFamily="2" charset="-122"/>
              </a:defRPr>
            </a:lvl2pPr>
            <a:lvl3pPr>
              <a:lnSpc>
                <a:spcPct val="100000"/>
              </a:lnSpc>
              <a:defRPr sz="2100">
                <a:latin typeface="STZhongsong" panose="02010600040101010101" pitchFamily="2" charset="-122"/>
                <a:ea typeface="STZhongsong" panose="02010600040101010101" pitchFamily="2" charset="-122"/>
              </a:defRPr>
            </a:lvl3pPr>
            <a:lvl4pPr>
              <a:lnSpc>
                <a:spcPct val="100000"/>
              </a:lnSpc>
              <a:defRPr sz="1800">
                <a:latin typeface="STZhongsong" panose="02010600040101010101" pitchFamily="2" charset="-122"/>
                <a:ea typeface="STZhongsong" panose="02010600040101010101" pitchFamily="2" charset="-122"/>
              </a:defRPr>
            </a:lvl4pPr>
            <a:lvl5pPr>
              <a:lnSpc>
                <a:spcPct val="100000"/>
              </a:lnSpc>
              <a:defRPr sz="1800">
                <a:latin typeface="STZhongsong" panose="02010600040101010101" pitchFamily="2" charset="-122"/>
                <a:ea typeface="STZhongsong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FD98696-B1E3-0944-B52B-C87C91ED1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81088"/>
            <a:ext cx="2743200" cy="365125"/>
          </a:xfrm>
        </p:spPr>
        <p:txBody>
          <a:bodyPr/>
          <a:lstStyle/>
          <a:p>
            <a:fld id="{E61D6D9D-B6DD-0D44-96B8-E09015372C97}" type="datetime1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BF9BB87-C0CB-6C4C-9A1F-F0E0DCA8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1088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9C1F1D4-4F9E-8E45-87AF-71971DC27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1088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8C2DAD9-B451-4972-BB49-7BC7F8CE3F0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F25542B2-9214-9943-AFD2-A2B0A8471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50400"/>
          </a:xfrm>
          <a:solidFill>
            <a:srgbClr val="B3A2C7"/>
          </a:solidFill>
        </p:spPr>
        <p:txBody>
          <a:bodyPr/>
          <a:lstStyle>
            <a:lvl1pPr algn="ctr">
              <a:defRPr>
                <a:latin typeface="STZhongsong" panose="02010600040101010101" pitchFamily="2" charset="-122"/>
                <a:ea typeface="STZhongsong" panose="02010600040101010101" pitchFamily="2" charset="-122"/>
              </a:defRPr>
            </a:lvl1pPr>
          </a:lstStyle>
          <a:p>
            <a:r>
              <a:rPr kumimoji="1" lang="zh-CN" altLang="en-US" dirty="0"/>
              <a:t>大标题</a:t>
            </a:r>
          </a:p>
        </p:txBody>
      </p:sp>
    </p:spTree>
    <p:extLst>
      <p:ext uri="{BB962C8B-B14F-4D97-AF65-F5344CB8AC3E}">
        <p14:creationId xmlns:p14="http://schemas.microsoft.com/office/powerpoint/2010/main" val="2536209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421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113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734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959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5706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580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17D50E5-6A88-8940-BA32-152799D3A2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42875"/>
            <a:ext cx="12192000" cy="110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26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171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320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033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6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49A864-37CD-41D3-983D-018A97218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4EA5F3-C6F2-42F9-8A8D-48739728F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01804-6231-48CD-B64B-2B47F58C2F53}" type="datetimeFigureOut">
              <a:rPr lang="zh-CN" altLang="en-US" smtClean="0"/>
              <a:t>2020/1/10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6C9BD8-0936-4532-86BD-FAE052D1E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1BDE4E8-CC9C-4DDB-9A95-2DC4741A2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DC8D7-75A9-4C71-BA06-1FEE67D61E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6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3339" y="980728"/>
            <a:ext cx="11905323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43339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8E466-80A0-8644-A75C-31F0EB9EB3DC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52026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03861" y="652026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62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DengXian" charset="-122"/>
          <a:ea typeface="DengXian" charset="-122"/>
          <a:cs typeface="DengXian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8E466-80A0-8644-A75C-31F0EB9EB3DC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87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8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thunlp/SCPaper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openhownet.thunlp.org/" TargetMode="External"/><Relationship Id="rId4" Type="http://schemas.openxmlformats.org/officeDocument/2006/relationships/image" Target="../media/image41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tiff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tiff"/><Relationship Id="rId4" Type="http://schemas.openxmlformats.org/officeDocument/2006/relationships/hyperlink" Target="https://github.com/thunlp/OpenHowNet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tiff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298B74A-F036-40CC-8213-A61256711A33}"/>
              </a:ext>
            </a:extLst>
          </p:cNvPr>
          <p:cNvSpPr txBox="1"/>
          <p:nvPr/>
        </p:nvSpPr>
        <p:spPr>
          <a:xfrm>
            <a:off x="1524002" y="3942244"/>
            <a:ext cx="9143999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zh-CN" altLang="en-US" sz="3300" b="1" dirty="0">
                <a:solidFill>
                  <a:srgbClr val="00206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刘知远</a:t>
            </a:r>
            <a:endParaRPr lang="en-US" altLang="zh-CN" sz="3300" b="1" dirty="0">
              <a:solidFill>
                <a:srgbClr val="00206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清华大学计算机科学与技术系副教授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24B1037-6687-4FED-A321-355D9C23F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625" y="1681479"/>
            <a:ext cx="1996750" cy="24018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2122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1524000" y="2132856"/>
            <a:ext cx="9144000" cy="1584176"/>
          </a:xfr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0000" tIns="45720" rIns="91440" bIns="45720" rtlCol="0" anchor="ctr" anchorCtr="0">
            <a:noAutofit/>
          </a:bodyPr>
          <a:lstStyle/>
          <a:p>
            <a:r>
              <a:rPr lang="zh-CN" altLang="en-US" sz="5400" b="1" spc="-150" dirty="0">
                <a:solidFill>
                  <a:schemeClr val="bg1"/>
                </a:solidFill>
              </a:rPr>
              <a:t>义原知识指导的自然语言理解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6727" y="295992"/>
            <a:ext cx="1692846" cy="1692846"/>
          </a:xfrm>
          <a:prstGeom prst="rect">
            <a:avLst/>
          </a:prstGeom>
        </p:spPr>
      </p:pic>
      <p:pic>
        <p:nvPicPr>
          <p:cNvPr id="7" name="图片 6" descr="实验室徽标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2225" y="295993"/>
            <a:ext cx="1692847" cy="169284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4000" y="4077073"/>
            <a:ext cx="9144000" cy="158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latin typeface="DengXian" charset="-122"/>
                <a:ea typeface="DengXian" charset="-122"/>
                <a:cs typeface="DengXian" charset="-122"/>
              </a:rPr>
              <a:t>清华大学自然语言处理实验室</a:t>
            </a:r>
            <a:endParaRPr lang="en-US" altLang="zh-CN" sz="3200" dirty="0">
              <a:latin typeface="DengXian" charset="-122"/>
              <a:ea typeface="DengXian" charset="-122"/>
              <a:cs typeface="DengXian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DengXian" charset="-122"/>
                <a:ea typeface="DengXian" charset="-122"/>
                <a:cs typeface="DengXian" charset="-122"/>
              </a:rPr>
              <a:t>刘知远</a:t>
            </a:r>
            <a:endParaRPr lang="en-US" altLang="zh-CN" sz="3200" dirty="0"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539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自然语言处理是</a:t>
            </a:r>
            <a:r>
              <a:rPr lang="en-US" altLang="zh-CN" dirty="0"/>
              <a:t>AI</a:t>
            </a:r>
            <a:r>
              <a:rPr lang="zh-CN" altLang="en-US" dirty="0"/>
              <a:t>关键问题</a:t>
            </a:r>
          </a:p>
        </p:txBody>
      </p:sp>
      <p:cxnSp>
        <p:nvCxnSpPr>
          <p:cNvPr id="5" name="直线连接符 4"/>
          <p:cNvCxnSpPr/>
          <p:nvPr/>
        </p:nvCxnSpPr>
        <p:spPr>
          <a:xfrm>
            <a:off x="2039889" y="1801147"/>
            <a:ext cx="81122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882C6ADD-FD25-6146-97AF-079594516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999" y="1789271"/>
            <a:ext cx="4644702" cy="347974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C57473E-C577-1240-A439-605985732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615" y="1465976"/>
            <a:ext cx="1964605" cy="255143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E9D7A83-24D6-0D48-AC14-A867ACE557AD}"/>
              </a:ext>
            </a:extLst>
          </p:cNvPr>
          <p:cNvSpPr txBox="1"/>
          <p:nvPr/>
        </p:nvSpPr>
        <p:spPr>
          <a:xfrm>
            <a:off x="1950722" y="3864992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阿兰</a:t>
            </a:r>
            <a:r>
              <a:rPr kumimoji="1" lang="en-US" altLang="zh-CN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.</a:t>
            </a:r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图灵</a:t>
            </a:r>
            <a:endParaRPr kumimoji="1" lang="en-US" altLang="zh-CN" sz="1400" b="1" spc="300" dirty="0">
              <a:solidFill>
                <a:schemeClr val="bg1"/>
              </a:solidFill>
              <a:latin typeface="Microsoft YaHei" charset="-122"/>
              <a:ea typeface="Microsoft YaHei" charset="-122"/>
            </a:endParaRPr>
          </a:p>
          <a:p>
            <a:pPr algn="ctr"/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（</a:t>
            </a:r>
            <a:r>
              <a:rPr kumimoji="1" lang="en-US" altLang="zh-CN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1912-1954</a:t>
            </a:r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）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B6A2248-40E2-3044-BB40-A9A40E454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906" y="4404932"/>
            <a:ext cx="2035152" cy="122109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1D44FCA-B5F0-BA4A-B1AF-CE9EE24429CD}"/>
              </a:ext>
            </a:extLst>
          </p:cNvPr>
          <p:cNvSpPr txBox="1"/>
          <p:nvPr/>
        </p:nvSpPr>
        <p:spPr>
          <a:xfrm>
            <a:off x="5655303" y="5239971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图灵测试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B80D02D-DE21-2F44-9201-79DD4EFDA7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1130" y="4494255"/>
            <a:ext cx="1836747" cy="126453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F2E3062-00A2-BC44-BBAC-E5A07A5B5A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1130" y="1465976"/>
            <a:ext cx="1836748" cy="2399017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2875065-4D9D-5142-93A9-5056CEC3A5B1}"/>
              </a:ext>
            </a:extLst>
          </p:cNvPr>
          <p:cNvSpPr txBox="1"/>
          <p:nvPr/>
        </p:nvSpPr>
        <p:spPr>
          <a:xfrm>
            <a:off x="8617541" y="3828926"/>
            <a:ext cx="193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冯</a:t>
            </a:r>
            <a:r>
              <a:rPr kumimoji="1" lang="en-US" altLang="zh-CN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.</a:t>
            </a:r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诺依曼</a:t>
            </a:r>
            <a:endParaRPr kumimoji="1" lang="en-US" altLang="zh-CN" sz="1400" b="1" spc="300" dirty="0">
              <a:solidFill>
                <a:schemeClr val="bg1"/>
              </a:solidFill>
              <a:latin typeface="Microsoft YaHei" charset="-122"/>
              <a:ea typeface="Microsoft YaHei" charset="-122"/>
            </a:endParaRPr>
          </a:p>
          <a:p>
            <a:pPr algn="ctr"/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（</a:t>
            </a:r>
            <a:r>
              <a:rPr kumimoji="1" lang="en-US" altLang="zh-CN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1903-1957</a:t>
            </a:r>
            <a:r>
              <a:rPr kumimoji="1" lang="zh-CN" altLang="en-US" sz="1400" b="1" spc="300" dirty="0">
                <a:solidFill>
                  <a:schemeClr val="bg1"/>
                </a:solidFill>
                <a:latin typeface="Microsoft YaHei" charset="-122"/>
                <a:ea typeface="Microsoft YaHei" charset="-122"/>
              </a:rPr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6650460-0180-954B-94EE-68B9D8159ADC}"/>
              </a:ext>
            </a:extLst>
          </p:cNvPr>
          <p:cNvSpPr txBox="1"/>
          <p:nvPr/>
        </p:nvSpPr>
        <p:spPr>
          <a:xfrm>
            <a:off x="1776000" y="5946798"/>
            <a:ext cx="8640000" cy="54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自然语言处理是实现人工智能、通过图灵测试的关键</a:t>
            </a:r>
          </a:p>
        </p:txBody>
      </p:sp>
    </p:spTree>
    <p:extLst>
      <p:ext uri="{BB962C8B-B14F-4D97-AF65-F5344CB8AC3E}">
        <p14:creationId xmlns:p14="http://schemas.microsoft.com/office/powerpoint/2010/main" val="90453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140CC5-1DC9-424E-A8AA-A31429256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数据驱动的自然语言处理</a:t>
            </a:r>
            <a:endParaRPr 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1977A8C-554F-B24D-A532-67405DC71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396" y="1645874"/>
            <a:ext cx="8928100" cy="4806588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19618C-BE02-0C43-B330-09FF5F54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0B271F-C523-7F49-92D8-327C9AB3FB8C}"/>
              </a:ext>
            </a:extLst>
          </p:cNvPr>
          <p:cNvSpPr/>
          <p:nvPr/>
        </p:nvSpPr>
        <p:spPr>
          <a:xfrm>
            <a:off x="1527449" y="6488668"/>
            <a:ext cx="544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Advances in Natural Language Processing.</a:t>
            </a:r>
            <a:r>
              <a:rPr lang="zh-CN" altLang="en-US" dirty="0"/>
              <a:t> </a:t>
            </a:r>
            <a:r>
              <a:rPr lang="en-US" altLang="zh-CN" dirty="0"/>
              <a:t>Science</a:t>
            </a:r>
            <a:r>
              <a:rPr lang="zh-CN" altLang="en-US" dirty="0"/>
              <a:t> </a:t>
            </a:r>
            <a:r>
              <a:rPr lang="en-US" altLang="zh-CN" dirty="0"/>
              <a:t>2015.</a:t>
            </a:r>
            <a:endParaRPr 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6BA3EEB-9A6D-8443-A5D7-CE127A8CE3F1}"/>
              </a:ext>
            </a:extLst>
          </p:cNvPr>
          <p:cNvSpPr/>
          <p:nvPr/>
        </p:nvSpPr>
        <p:spPr>
          <a:xfrm>
            <a:off x="1775520" y="6092347"/>
            <a:ext cx="4752528" cy="359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5816904-4C20-6644-AB6F-A29FDE6980C8}"/>
              </a:ext>
            </a:extLst>
          </p:cNvPr>
          <p:cNvSpPr/>
          <p:nvPr/>
        </p:nvSpPr>
        <p:spPr>
          <a:xfrm>
            <a:off x="5807076" y="1610543"/>
            <a:ext cx="4752528" cy="3592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内容占位符 8">
            <a:extLst>
              <a:ext uri="{FF2B5EF4-FFF2-40B4-BE49-F238E27FC236}">
                <a16:creationId xmlns:a16="http://schemas.microsoft.com/office/drawing/2014/main" id="{1610EA0C-396A-0B4C-ADD1-E8EB225A1C13}"/>
              </a:ext>
            </a:extLst>
          </p:cNvPr>
          <p:cNvSpPr txBox="1">
            <a:spLocks/>
          </p:cNvSpPr>
          <p:nvPr/>
        </p:nvSpPr>
        <p:spPr>
          <a:xfrm>
            <a:off x="1631504" y="980728"/>
            <a:ext cx="8928992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DengXian" charset="-122"/>
                <a:cs typeface="DengXian" charset="-122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DengXian" charset="-122"/>
                <a:cs typeface="DengXian" charset="-122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DengXian" charset="-122"/>
                <a:cs typeface="DengXian" charset="-122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DengXian" charset="-122"/>
                <a:cs typeface="DengXian" charset="-122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DengXian" charset="-122"/>
                <a:cs typeface="DengXian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深度学习技术在自然语言处理取得了巨大突破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0512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98B0F-61EC-9342-8321-AF1392F7A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自然语言理解面临挑战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0028D4-A5DF-1B4B-ADFE-8F8CB00A1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980728"/>
            <a:ext cx="8928992" cy="5472608"/>
          </a:xfrm>
        </p:spPr>
        <p:txBody>
          <a:bodyPr/>
          <a:lstStyle/>
          <a:p>
            <a:r>
              <a:rPr lang="zh-CN" altLang="en-US" dirty="0"/>
              <a:t>对自然语言的深度理解需要复杂知识的支持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739F4C-8FA5-1C4E-A694-8860EF07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A778A7D-B987-9047-B4D7-792A67DC761B}"/>
              </a:ext>
            </a:extLst>
          </p:cNvPr>
          <p:cNvCxnSpPr/>
          <p:nvPr/>
        </p:nvCxnSpPr>
        <p:spPr>
          <a:xfrm>
            <a:off x="2152314" y="2189204"/>
            <a:ext cx="81122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左箭头 6">
            <a:extLst>
              <a:ext uri="{FF2B5EF4-FFF2-40B4-BE49-F238E27FC236}">
                <a16:creationId xmlns:a16="http://schemas.microsoft.com/office/drawing/2014/main" id="{14B7BC22-3FD7-AA4B-A050-EDF39CBB9F0B}"/>
              </a:ext>
            </a:extLst>
          </p:cNvPr>
          <p:cNvSpPr/>
          <p:nvPr/>
        </p:nvSpPr>
        <p:spPr>
          <a:xfrm rot="5400000">
            <a:off x="4049652" y="4806826"/>
            <a:ext cx="247188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B29F1F7-B131-1443-A071-BCB73BAE0781}"/>
              </a:ext>
            </a:extLst>
          </p:cNvPr>
          <p:cNvSpPr txBox="1"/>
          <p:nvPr/>
        </p:nvSpPr>
        <p:spPr>
          <a:xfrm>
            <a:off x="1939733" y="4356011"/>
            <a:ext cx="452364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The</a:t>
            </a:r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summer</a:t>
            </a:r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is</a:t>
            </a:r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like</a:t>
            </a:r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an</a:t>
            </a:r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oven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9" name="左箭头 8">
            <a:extLst>
              <a:ext uri="{FF2B5EF4-FFF2-40B4-BE49-F238E27FC236}">
                <a16:creationId xmlns:a16="http://schemas.microsoft.com/office/drawing/2014/main" id="{4C5002C9-A243-2B41-B466-EB2B12DEF3D6}"/>
              </a:ext>
            </a:extLst>
          </p:cNvPr>
          <p:cNvSpPr/>
          <p:nvPr/>
        </p:nvSpPr>
        <p:spPr>
          <a:xfrm rot="5400000">
            <a:off x="4049935" y="3947161"/>
            <a:ext cx="238323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D73D2DA-57E1-DA4E-8953-181BCB49307B}"/>
              </a:ext>
            </a:extLst>
          </p:cNvPr>
          <p:cNvSpPr txBox="1"/>
          <p:nvPr/>
        </p:nvSpPr>
        <p:spPr>
          <a:xfrm>
            <a:off x="1942167" y="3471107"/>
            <a:ext cx="452120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这个夏天温度很高很热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FB1B4C8-CA9A-B246-99E4-ADADB0F6CE8A}"/>
              </a:ext>
            </a:extLst>
          </p:cNvPr>
          <p:cNvSpPr txBox="1"/>
          <p:nvPr/>
        </p:nvSpPr>
        <p:spPr>
          <a:xfrm>
            <a:off x="1939732" y="2629171"/>
            <a:ext cx="452120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我们需要想办法降温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4" name="左箭头 13">
            <a:extLst>
              <a:ext uri="{FF2B5EF4-FFF2-40B4-BE49-F238E27FC236}">
                <a16:creationId xmlns:a16="http://schemas.microsoft.com/office/drawing/2014/main" id="{DAE0960D-7487-1747-9932-039A1D47AF3B}"/>
              </a:ext>
            </a:extLst>
          </p:cNvPr>
          <p:cNvSpPr/>
          <p:nvPr/>
        </p:nvSpPr>
        <p:spPr>
          <a:xfrm rot="5400000">
            <a:off x="4063403" y="3096533"/>
            <a:ext cx="211388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7A682B6-11E1-3040-98B3-820E027E54D2}"/>
              </a:ext>
            </a:extLst>
          </p:cNvPr>
          <p:cNvSpPr txBox="1"/>
          <p:nvPr/>
        </p:nvSpPr>
        <p:spPr>
          <a:xfrm>
            <a:off x="1943806" y="1752035"/>
            <a:ext cx="451713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中暑需要如何医治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9" name="左箭头 18">
            <a:extLst>
              <a:ext uri="{FF2B5EF4-FFF2-40B4-BE49-F238E27FC236}">
                <a16:creationId xmlns:a16="http://schemas.microsoft.com/office/drawing/2014/main" id="{1974951A-0596-844C-9913-1A73A55D69E8}"/>
              </a:ext>
            </a:extLst>
          </p:cNvPr>
          <p:cNvSpPr/>
          <p:nvPr/>
        </p:nvSpPr>
        <p:spPr>
          <a:xfrm rot="5400000">
            <a:off x="4070253" y="2216524"/>
            <a:ext cx="243213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D3C3ECD9-8D7E-1C4A-93D7-7F3AB4C0CA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568" y="1661392"/>
            <a:ext cx="661021" cy="6610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9CE01C7-3CC1-9647-B9A4-89F2A0B135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628" y="2551956"/>
            <a:ext cx="661021" cy="6610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30D2273-2030-8043-B2AE-6B01D410C5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4885" y="3429000"/>
            <a:ext cx="631046" cy="6310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5" name="圆角矩形 24">
            <a:extLst>
              <a:ext uri="{FF2B5EF4-FFF2-40B4-BE49-F238E27FC236}">
                <a16:creationId xmlns:a16="http://schemas.microsoft.com/office/drawing/2014/main" id="{9CB5CA5A-98D1-DD42-B9FF-A6FCA8030442}"/>
              </a:ext>
            </a:extLst>
          </p:cNvPr>
          <p:cNvSpPr/>
          <p:nvPr/>
        </p:nvSpPr>
        <p:spPr>
          <a:xfrm>
            <a:off x="7659724" y="1556792"/>
            <a:ext cx="2900772" cy="35841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615468E-CA78-FE40-AB27-13D784587BCA}"/>
              </a:ext>
            </a:extLst>
          </p:cNvPr>
          <p:cNvSpPr txBox="1"/>
          <p:nvPr/>
        </p:nvSpPr>
        <p:spPr>
          <a:xfrm>
            <a:off x="7854479" y="1750582"/>
            <a:ext cx="209748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领域知识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7BDA861-A7DD-3342-B154-A5A6C2B6C22E}"/>
              </a:ext>
            </a:extLst>
          </p:cNvPr>
          <p:cNvSpPr txBox="1"/>
          <p:nvPr/>
        </p:nvSpPr>
        <p:spPr>
          <a:xfrm>
            <a:off x="9955992" y="1795543"/>
            <a:ext cx="615553" cy="30555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spc="600" dirty="0">
                <a:solidFill>
                  <a:srgbClr val="FF0000"/>
                </a:solidFill>
                <a:latin typeface="Hei" pitchFamily="2" charset="-122"/>
                <a:ea typeface="Hei" pitchFamily="2" charset="-122"/>
              </a:rPr>
              <a:t>人  类  知  识</a:t>
            </a:r>
            <a:endParaRPr lang="en-US" sz="2800" spc="600" dirty="0">
              <a:solidFill>
                <a:srgbClr val="FF0000"/>
              </a:solidFill>
              <a:latin typeface="Hei" pitchFamily="2" charset="-122"/>
              <a:ea typeface="Hei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8911624-8F26-2A4A-8F6F-BB02CA217E9A}"/>
              </a:ext>
            </a:extLst>
          </p:cNvPr>
          <p:cNvSpPr txBox="1"/>
          <p:nvPr/>
        </p:nvSpPr>
        <p:spPr>
          <a:xfrm>
            <a:off x="7854479" y="2613538"/>
            <a:ext cx="209748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世界知识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0C203C4-6C03-3540-9E3D-ED165355F1DF}"/>
              </a:ext>
            </a:extLst>
          </p:cNvPr>
          <p:cNvSpPr txBox="1"/>
          <p:nvPr/>
        </p:nvSpPr>
        <p:spPr>
          <a:xfrm>
            <a:off x="7869370" y="3462975"/>
            <a:ext cx="209748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常识知识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A78071-37D3-6D48-8918-3C1712D23558}"/>
              </a:ext>
            </a:extLst>
          </p:cNvPr>
          <p:cNvSpPr txBox="1"/>
          <p:nvPr/>
        </p:nvSpPr>
        <p:spPr>
          <a:xfrm>
            <a:off x="7869370" y="4358900"/>
            <a:ext cx="2097482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语言知识</a:t>
            </a:r>
            <a:endParaRPr lang="en-US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0CE4F5BA-32BD-FB47-AF3D-B378988EFDC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951" y="4294074"/>
            <a:ext cx="647095" cy="6470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6" name="左箭头 35">
            <a:extLst>
              <a:ext uri="{FF2B5EF4-FFF2-40B4-BE49-F238E27FC236}">
                <a16:creationId xmlns:a16="http://schemas.microsoft.com/office/drawing/2014/main" id="{58DBDFFF-0A98-C14B-BA1B-8574E2582FDF}"/>
              </a:ext>
            </a:extLst>
          </p:cNvPr>
          <p:cNvSpPr/>
          <p:nvPr/>
        </p:nvSpPr>
        <p:spPr>
          <a:xfrm>
            <a:off x="7248128" y="4365492"/>
            <a:ext cx="508100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左箭头 36">
            <a:extLst>
              <a:ext uri="{FF2B5EF4-FFF2-40B4-BE49-F238E27FC236}">
                <a16:creationId xmlns:a16="http://schemas.microsoft.com/office/drawing/2014/main" id="{7840AEEB-45EC-D747-BF5E-FE58E15F4015}"/>
              </a:ext>
            </a:extLst>
          </p:cNvPr>
          <p:cNvSpPr/>
          <p:nvPr/>
        </p:nvSpPr>
        <p:spPr>
          <a:xfrm>
            <a:off x="7248128" y="3471108"/>
            <a:ext cx="508100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左箭头 37">
            <a:extLst>
              <a:ext uri="{FF2B5EF4-FFF2-40B4-BE49-F238E27FC236}">
                <a16:creationId xmlns:a16="http://schemas.microsoft.com/office/drawing/2014/main" id="{51A7D92D-2815-EE45-BF2A-056FB254D6E4}"/>
              </a:ext>
            </a:extLst>
          </p:cNvPr>
          <p:cNvSpPr/>
          <p:nvPr/>
        </p:nvSpPr>
        <p:spPr>
          <a:xfrm>
            <a:off x="7269863" y="2617335"/>
            <a:ext cx="508100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左箭头 38">
            <a:extLst>
              <a:ext uri="{FF2B5EF4-FFF2-40B4-BE49-F238E27FC236}">
                <a16:creationId xmlns:a16="http://schemas.microsoft.com/office/drawing/2014/main" id="{234E4DA8-F0BD-304A-99C1-CA22FEF8B697}"/>
              </a:ext>
            </a:extLst>
          </p:cNvPr>
          <p:cNvSpPr/>
          <p:nvPr/>
        </p:nvSpPr>
        <p:spPr>
          <a:xfrm>
            <a:off x="7248128" y="1765129"/>
            <a:ext cx="508100" cy="453549"/>
          </a:xfrm>
          <a:prstGeom prst="lef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B61E8FC-88D7-9247-BE5C-66AC660DD78F}"/>
              </a:ext>
            </a:extLst>
          </p:cNvPr>
          <p:cNvSpPr/>
          <p:nvPr/>
        </p:nvSpPr>
        <p:spPr>
          <a:xfrm>
            <a:off x="2024919" y="5140897"/>
            <a:ext cx="428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Kaiti SC" panose="02010600040101010101" pitchFamily="2" charset="-122"/>
                <a:ea typeface="Kaiti SC" panose="02010600040101010101" pitchFamily="2" charset="-122"/>
              </a:rPr>
              <a:t>这个夏天就像烤箱一样</a:t>
            </a:r>
            <a:endParaRPr lang="en-US" altLang="zh-CN" sz="3200" dirty="0">
              <a:solidFill>
                <a:srgbClr val="FF0000"/>
              </a:solidFill>
              <a:latin typeface="Kaiti SC" panose="02010600040101010101" pitchFamily="2" charset="-122"/>
              <a:ea typeface="Kaiti SC" panose="0201060004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6652D2C-CDE4-DB4F-8842-47AD18644F05}"/>
              </a:ext>
            </a:extLst>
          </p:cNvPr>
          <p:cNvSpPr txBox="1"/>
          <p:nvPr/>
        </p:nvSpPr>
        <p:spPr>
          <a:xfrm>
            <a:off x="1596903" y="5898929"/>
            <a:ext cx="9004426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亟需知识支持实现</a:t>
            </a:r>
            <a:r>
              <a:rPr kumimoji="1"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NLP</a:t>
            </a:r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从</a:t>
            </a:r>
            <a:r>
              <a:rPr kumimoji="1" lang="zh-CN" altLang="en-US" sz="28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字面意思</a:t>
            </a:r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到</a:t>
            </a:r>
            <a:r>
              <a:rPr kumimoji="1" lang="zh-CN" altLang="en-US" sz="28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言外之意</a:t>
            </a:r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的跃迁</a:t>
            </a:r>
          </a:p>
        </p:txBody>
      </p:sp>
    </p:spTree>
    <p:extLst>
      <p:ext uri="{BB962C8B-B14F-4D97-AF65-F5344CB8AC3E}">
        <p14:creationId xmlns:p14="http://schemas.microsoft.com/office/powerpoint/2010/main" val="395209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8" grpId="0" animBg="1"/>
      <p:bldP spid="19" grpId="0" animBg="1"/>
      <p:bldP spid="25" grpId="0" animBg="1"/>
      <p:bldP spid="27" grpId="0" animBg="1"/>
      <p:bldP spid="28" grpId="0"/>
      <p:bldP spid="30" grpId="0" animBg="1"/>
      <p:bldP spid="31" grpId="0" animBg="1"/>
      <p:bldP spid="32" grpId="0" animBg="1"/>
      <p:bldP spid="36" grpId="0" animBg="1"/>
      <p:bldP spid="37" grpId="0" animBg="1"/>
      <p:bldP spid="38" grpId="0" animBg="1"/>
      <p:bldP spid="39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670922-6CB4-4440-BF14-EFE51DC16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研究思路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943A91-91EF-FC41-AE87-29C22A78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E186E2-D9CD-3C43-AB30-FAD5B5CE7AA5}"/>
              </a:ext>
            </a:extLst>
          </p:cNvPr>
          <p:cNvSpPr txBox="1"/>
          <p:nvPr/>
        </p:nvSpPr>
        <p:spPr>
          <a:xfrm>
            <a:off x="1596903" y="5898929"/>
            <a:ext cx="9004426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深度学习</a:t>
            </a:r>
            <a:r>
              <a:rPr kumimoji="1"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+</a:t>
            </a:r>
            <a:r>
              <a:rPr kumimoji="1" lang="zh-CN" altLang="en-US" sz="2800" dirty="0">
                <a:latin typeface="DengXian" panose="02010600030101010101" pitchFamily="2" charset="-122"/>
                <a:ea typeface="DengXian" panose="02010600030101010101" pitchFamily="2" charset="-122"/>
              </a:rPr>
              <a:t>知识图谱 双向驱动的自然语言处理技术体系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5A3CCC-9EF9-9349-B6BD-5D0B699BA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491" y="872460"/>
            <a:ext cx="8123018" cy="495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28FFD9-A327-2145-9962-15B6C58DF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义原知识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8E22B6-0410-0049-BB9D-F9319C4D4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980730"/>
            <a:ext cx="8928992" cy="200782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/>
              <a:t>义原</a:t>
            </a:r>
            <a:r>
              <a:rPr lang="zh-CN" altLang="en-US" dirty="0"/>
              <a:t>：原子语义，即最基本的不宜再分的最小语义单位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b="1" dirty="0" err="1"/>
              <a:t>HowNet</a:t>
            </a:r>
            <a:r>
              <a:rPr lang="zh-CN" altLang="en-US" dirty="0"/>
              <a:t>：创始人董振东先生，构建包含</a:t>
            </a:r>
            <a:r>
              <a:rPr lang="en-US" altLang="zh-CN" dirty="0"/>
              <a:t>2000</a:t>
            </a:r>
            <a:r>
              <a:rPr lang="zh-CN" altLang="en-US" dirty="0"/>
              <a:t>个义原的语义体系，累计标注数十万词义（概念）的常识知识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义原知识可以突破词汇屏障，把握词汇背后丰富语义信息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F92CBD-4505-B14C-8EA3-4C5975E5C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7</a:t>
            </a:fld>
            <a:endParaRPr lang="zh-CN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E71B0A75-F283-054E-97C9-A1D9F56F9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284" y="3202031"/>
            <a:ext cx="4090212" cy="3472306"/>
          </a:xfrm>
          <a:prstGeom prst="rect">
            <a:avLst/>
          </a:prstGeom>
          <a:ln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CE85646-28DA-BE4E-9632-D58855AE7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292" y="3199598"/>
            <a:ext cx="4176464" cy="368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960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68ED2E-21D4-BC4F-9324-C6A9D54AA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义原知识计算代表工作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20D40B-6C73-4143-B219-853AB8474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1FB5E895-F8FC-D745-B54A-FA0FD6833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699" y="1366780"/>
            <a:ext cx="2587980" cy="1477639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9E43BD5D-5757-0B45-A455-850A7655255B}"/>
              </a:ext>
            </a:extLst>
          </p:cNvPr>
          <p:cNvSpPr txBox="1"/>
          <p:nvPr/>
        </p:nvSpPr>
        <p:spPr>
          <a:xfrm>
            <a:off x="1559903" y="3018202"/>
            <a:ext cx="21931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融合义原知识的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词表示学习模型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ACL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2017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solidFill>
                <a:prstClr val="black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24" name="内容占位符 4">
            <a:extLst>
              <a:ext uri="{FF2B5EF4-FFF2-40B4-BE49-F238E27FC236}">
                <a16:creationId xmlns:a16="http://schemas.microsoft.com/office/drawing/2014/main" id="{8A3D2EB0-F36E-8D40-89DA-C6F122E44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412" y="1353582"/>
            <a:ext cx="2241771" cy="1561817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F3FAD5DD-CF9E-C940-9148-949EC26E286F}"/>
              </a:ext>
            </a:extLst>
          </p:cNvPr>
          <p:cNvSpPr txBox="1"/>
          <p:nvPr/>
        </p:nvSpPr>
        <p:spPr>
          <a:xfrm>
            <a:off x="3753042" y="3027471"/>
            <a:ext cx="22417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融合义原知识的神经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语言模型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EMNLP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2018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solidFill>
                <a:prstClr val="black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1EB9263C-9ACA-0844-921E-A63991B2A9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998"/>
          <a:stretch/>
        </p:blipFill>
        <p:spPr>
          <a:xfrm>
            <a:off x="8004112" y="1230755"/>
            <a:ext cx="2432235" cy="1643543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55825AD2-3A07-864A-8EEB-395351F59842}"/>
              </a:ext>
            </a:extLst>
          </p:cNvPr>
          <p:cNvSpPr txBox="1"/>
          <p:nvPr/>
        </p:nvSpPr>
        <p:spPr>
          <a:xfrm>
            <a:off x="8108516" y="3027471"/>
            <a:ext cx="2342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基于义原知识的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语义组合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建模（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ACL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2019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solidFill>
                <a:prstClr val="black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28" name="内容占位符 4">
            <a:extLst>
              <a:ext uri="{FF2B5EF4-FFF2-40B4-BE49-F238E27FC236}">
                <a16:creationId xmlns:a16="http://schemas.microsoft.com/office/drawing/2014/main" id="{8E059428-97D1-D543-9298-1EAC20A30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440" y="3925470"/>
            <a:ext cx="2678159" cy="151374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DC1F619-22C4-384B-9EF0-91C1F40AB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123" y="4016343"/>
            <a:ext cx="1926852" cy="1534943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047D2057-87B9-484F-BC94-29F1E5BD404F}"/>
              </a:ext>
            </a:extLst>
          </p:cNvPr>
          <p:cNvSpPr txBox="1"/>
          <p:nvPr/>
        </p:nvSpPr>
        <p:spPr>
          <a:xfrm>
            <a:off x="3486224" y="5874369"/>
            <a:ext cx="2423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基于协同过滤和矩阵分解的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义原预测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IJCAI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2017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solidFill>
                <a:prstClr val="black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17E3F43-2E70-DA4A-B51A-362C57E6077E}"/>
              </a:ext>
            </a:extLst>
          </p:cNvPr>
          <p:cNvSpPr txBox="1"/>
          <p:nvPr/>
        </p:nvSpPr>
        <p:spPr>
          <a:xfrm>
            <a:off x="5880152" y="5865100"/>
            <a:ext cx="21634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考虑字信息的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义原预测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ACL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2018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solidFill>
                <a:prstClr val="black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FA94AB56-42ED-D949-947F-10958651A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0680" y="1257870"/>
            <a:ext cx="2145919" cy="1625696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161F1D39-5301-1D49-8360-65293F0099D0}"/>
              </a:ext>
            </a:extLst>
          </p:cNvPr>
          <p:cNvSpPr txBox="1"/>
          <p:nvPr/>
        </p:nvSpPr>
        <p:spPr>
          <a:xfrm>
            <a:off x="6075834" y="3027471"/>
            <a:ext cx="20034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基于义原知识的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词典扩展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AAAI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2018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solidFill>
                <a:prstClr val="black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52045C43-1DD0-1E4F-8556-00BFB5CA5C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58758" y="3998187"/>
            <a:ext cx="1716421" cy="1710602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214510D5-1519-D24A-BA76-A6F426770647}"/>
              </a:ext>
            </a:extLst>
          </p:cNvPr>
          <p:cNvSpPr txBox="1"/>
          <p:nvPr/>
        </p:nvSpPr>
        <p:spPr>
          <a:xfrm>
            <a:off x="1563899" y="5865100"/>
            <a:ext cx="20517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融合义原知识的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中文信息抽取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（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ACL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2019</a:t>
            </a:r>
            <a:r>
              <a:rPr lang="zh-CN" altLang="en-US" sz="1500" dirty="0">
                <a:solidFill>
                  <a:prstClr val="black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solidFill>
                <a:prstClr val="black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1E58DC14-D560-AE40-9EA0-7EFCC142C6B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3153"/>
          <a:stretch/>
        </p:blipFill>
        <p:spPr>
          <a:xfrm>
            <a:off x="8238765" y="3764523"/>
            <a:ext cx="1966875" cy="1944267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6B90DB6F-7693-AD4C-A0A7-C49B24F904AB}"/>
              </a:ext>
            </a:extLst>
          </p:cNvPr>
          <p:cNvSpPr txBox="1"/>
          <p:nvPr/>
        </p:nvSpPr>
        <p:spPr>
          <a:xfrm>
            <a:off x="8228709" y="5851386"/>
            <a:ext cx="21782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" dirty="0">
                <a:latin typeface="DengXian" panose="02010600030101010101" pitchFamily="2" charset="-122"/>
                <a:ea typeface="DengXian" panose="02010600030101010101" pitchFamily="2" charset="-122"/>
              </a:rPr>
              <a:t>跨语言词的</a:t>
            </a:r>
            <a:r>
              <a:rPr lang="zh-CN" altLang="en-US" sz="1500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义原预测</a:t>
            </a:r>
            <a:endParaRPr lang="en-US" altLang="zh-CN" sz="1500" dirty="0">
              <a:solidFill>
                <a:srgbClr val="FF0000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ctr"/>
            <a:r>
              <a:rPr lang="zh-CN" altLang="en-US" sz="1500" dirty="0">
                <a:latin typeface="DengXian" panose="02010600030101010101" pitchFamily="2" charset="-122"/>
                <a:ea typeface="DengXian" panose="02010600030101010101" pitchFamily="2" charset="-122"/>
              </a:rPr>
              <a:t>（</a:t>
            </a:r>
            <a:r>
              <a:rPr lang="en-US" altLang="zh-CN" sz="1500" dirty="0">
                <a:latin typeface="DengXian" panose="02010600030101010101" pitchFamily="2" charset="-122"/>
                <a:ea typeface="DengXian" panose="02010600030101010101" pitchFamily="2" charset="-122"/>
              </a:rPr>
              <a:t>EMNLP</a:t>
            </a:r>
            <a:r>
              <a:rPr lang="zh-CN" altLang="en-US" sz="1500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1500" dirty="0">
                <a:latin typeface="DengXian" panose="02010600030101010101" pitchFamily="2" charset="-122"/>
                <a:ea typeface="DengXian" panose="02010600030101010101" pitchFamily="2" charset="-122"/>
              </a:rPr>
              <a:t>2018</a:t>
            </a:r>
            <a:r>
              <a:rPr lang="zh-CN" altLang="en-US" sz="1500" dirty="0">
                <a:latin typeface="DengXian" panose="02010600030101010101" pitchFamily="2" charset="-122"/>
                <a:ea typeface="DengXian" panose="02010600030101010101" pitchFamily="2" charset="-122"/>
              </a:rPr>
              <a:t>）</a:t>
            </a:r>
            <a:endParaRPr lang="en-US" sz="15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4658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义原知识指导的词义表示学习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考虑词义</a:t>
            </a:r>
            <a:r>
              <a:rPr kumimoji="1" lang="en-US" altLang="zh-CN" dirty="0"/>
              <a:t>-</a:t>
            </a:r>
            <a:r>
              <a:rPr kumimoji="1" lang="zh-CN" altLang="en-US" dirty="0"/>
              <a:t>义原知识，提升词义表示性能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38833" y="2134222"/>
            <a:ext cx="936104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2400" dirty="0">
                <a:latin typeface="SimHei" charset="-122"/>
                <a:ea typeface="SimHei" charset="-122"/>
                <a:cs typeface="SimHei" charset="-122"/>
              </a:rPr>
              <a:t>苹果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97841" y="221065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latin typeface="SimHei" charset="-122"/>
                <a:ea typeface="SimHei" charset="-122"/>
                <a:cs typeface="SimHei" charset="-122"/>
              </a:rPr>
              <a:t>词</a:t>
            </a:r>
          </a:p>
        </p:txBody>
      </p:sp>
      <p:sp>
        <p:nvSpPr>
          <p:cNvPr id="7" name="矩形 6"/>
          <p:cNvSpPr/>
          <p:nvPr/>
        </p:nvSpPr>
        <p:spPr>
          <a:xfrm>
            <a:off x="2397924" y="3197317"/>
            <a:ext cx="1440160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2400">
                <a:latin typeface="SimHei" charset="-122"/>
                <a:ea typeface="SimHei" charset="-122"/>
                <a:cs typeface="SimHei" charset="-122"/>
              </a:rPr>
              <a:t>苹果品牌</a:t>
            </a:r>
            <a:endParaRPr kumimoji="1" lang="zh-CN" altLang="en-US" sz="2400" dirty="0">
              <a:latin typeface="SimHei" charset="-122"/>
              <a:ea typeface="SimHei" charset="-122"/>
              <a:cs typeface="SimHei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27954" y="3197317"/>
            <a:ext cx="1620180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2400">
                <a:latin typeface="SimHei" charset="-122"/>
                <a:ea typeface="SimHei" charset="-122"/>
                <a:cs typeface="SimHei" charset="-122"/>
              </a:rPr>
              <a:t>苹果水果</a:t>
            </a:r>
            <a:endParaRPr kumimoji="1" lang="zh-CN" altLang="en-US" sz="2400" dirty="0">
              <a:latin typeface="SimHei" charset="-122"/>
              <a:ea typeface="SimHei" charset="-122"/>
              <a:cs typeface="SimHei" charset="-122"/>
            </a:endParaRPr>
          </a:p>
        </p:txBody>
      </p:sp>
      <p:cxnSp>
        <p:nvCxnSpPr>
          <p:cNvPr id="10" name="直线箭头连接符 9"/>
          <p:cNvCxnSpPr>
            <a:cxnSpLocks/>
            <a:stCxn id="5" idx="2"/>
            <a:endCxn id="7" idx="0"/>
          </p:cNvCxnSpPr>
          <p:nvPr/>
        </p:nvCxnSpPr>
        <p:spPr>
          <a:xfrm flipH="1">
            <a:off x="3118005" y="2710287"/>
            <a:ext cx="988881" cy="4870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/>
          <p:cNvCxnSpPr>
            <a:cxnSpLocks/>
            <a:stCxn id="5" idx="2"/>
            <a:endCxn id="8" idx="0"/>
          </p:cNvCxnSpPr>
          <p:nvPr/>
        </p:nvCxnSpPr>
        <p:spPr>
          <a:xfrm>
            <a:off x="4106886" y="2710287"/>
            <a:ext cx="931159" cy="4870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543954" y="325451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>
                <a:latin typeface="SimHei" charset="-122"/>
                <a:ea typeface="SimHei" charset="-122"/>
                <a:cs typeface="SimHei" charset="-122"/>
              </a:rPr>
              <a:t>词义</a:t>
            </a:r>
            <a:endParaRPr kumimoji="1" lang="zh-CN" altLang="en-US" sz="2400" dirty="0">
              <a:latin typeface="SimHei" charset="-122"/>
              <a:ea typeface="SimHei" charset="-122"/>
              <a:cs typeface="SimHei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34565" y="466607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>
                <a:latin typeface="SimHei" charset="-122"/>
                <a:ea typeface="SimHei" charset="-122"/>
                <a:cs typeface="SimHei" charset="-122"/>
              </a:rPr>
              <a:t>义原</a:t>
            </a:r>
            <a:endParaRPr kumimoji="1" lang="zh-CN" altLang="en-US" sz="2400" dirty="0">
              <a:latin typeface="SimHei" charset="-122"/>
              <a:ea typeface="SimHei" charset="-122"/>
              <a:cs typeface="SimHei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334783" y="4531210"/>
            <a:ext cx="872002" cy="7713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2400" dirty="0">
                <a:latin typeface="SimHei" charset="-122"/>
                <a:ea typeface="SimHei" charset="-122"/>
                <a:cs typeface="SimHei" charset="-122"/>
              </a:rPr>
              <a:t>可携带</a:t>
            </a:r>
          </a:p>
        </p:txBody>
      </p:sp>
      <p:sp>
        <p:nvSpPr>
          <p:cNvPr id="22" name="矩形 21"/>
          <p:cNvSpPr/>
          <p:nvPr/>
        </p:nvSpPr>
        <p:spPr>
          <a:xfrm>
            <a:off x="3274330" y="4531210"/>
            <a:ext cx="872002" cy="7713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2400" dirty="0">
                <a:latin typeface="SimHei" charset="-122"/>
                <a:ea typeface="SimHei" charset="-122"/>
                <a:cs typeface="SimHei" charset="-122"/>
              </a:rPr>
              <a:t>特定品牌</a:t>
            </a:r>
          </a:p>
        </p:txBody>
      </p:sp>
      <p:sp>
        <p:nvSpPr>
          <p:cNvPr id="23" name="矩形 22"/>
          <p:cNvSpPr/>
          <p:nvPr/>
        </p:nvSpPr>
        <p:spPr>
          <a:xfrm>
            <a:off x="4602043" y="4539827"/>
            <a:ext cx="872002" cy="7713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sz="2400" dirty="0">
                <a:latin typeface="SimHei" charset="-122"/>
                <a:ea typeface="SimHei" charset="-122"/>
                <a:cs typeface="SimHei" charset="-122"/>
              </a:rPr>
              <a:t>水果</a:t>
            </a:r>
          </a:p>
        </p:txBody>
      </p:sp>
      <p:cxnSp>
        <p:nvCxnSpPr>
          <p:cNvPr id="24" name="直线箭头连接符 23"/>
          <p:cNvCxnSpPr>
            <a:stCxn id="7" idx="2"/>
            <a:endCxn id="21" idx="0"/>
          </p:cNvCxnSpPr>
          <p:nvPr/>
        </p:nvCxnSpPr>
        <p:spPr>
          <a:xfrm flipH="1">
            <a:off x="2770784" y="3773382"/>
            <a:ext cx="347220" cy="7578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/>
          <p:cNvCxnSpPr>
            <a:stCxn id="7" idx="2"/>
            <a:endCxn id="22" idx="0"/>
          </p:cNvCxnSpPr>
          <p:nvPr/>
        </p:nvCxnSpPr>
        <p:spPr>
          <a:xfrm>
            <a:off x="3118005" y="3773382"/>
            <a:ext cx="592327" cy="7578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8" idx="2"/>
            <a:endCxn id="23" idx="0"/>
          </p:cNvCxnSpPr>
          <p:nvPr/>
        </p:nvCxnSpPr>
        <p:spPr>
          <a:xfrm>
            <a:off x="5038044" y="3773381"/>
            <a:ext cx="0" cy="7664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424392" y="5441611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latin typeface="SimHei" charset="-122"/>
                <a:ea typeface="SimHei" charset="-122"/>
                <a:cs typeface="SimHei" charset="-122"/>
              </a:rPr>
              <a:t>HowNet</a:t>
            </a:r>
            <a:r>
              <a:rPr kumimoji="1" lang="zh-CN" altLang="en-US" dirty="0">
                <a:latin typeface="SimHei" charset="-122"/>
                <a:ea typeface="SimHei" charset="-122"/>
                <a:cs typeface="SimHei" charset="-122"/>
              </a:rPr>
              <a:t>词义</a:t>
            </a:r>
            <a:r>
              <a:rPr kumimoji="1" lang="en-US" altLang="zh-CN" dirty="0">
                <a:latin typeface="SimHei" charset="-122"/>
                <a:ea typeface="SimHei" charset="-122"/>
                <a:cs typeface="SimHei" charset="-122"/>
              </a:rPr>
              <a:t>-</a:t>
            </a:r>
            <a:r>
              <a:rPr kumimoji="1" lang="zh-CN" altLang="en-US" dirty="0">
                <a:latin typeface="SimHei" charset="-122"/>
                <a:ea typeface="SimHei" charset="-122"/>
                <a:cs typeface="SimHei" charset="-122"/>
              </a:rPr>
              <a:t>义原标注示例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027" y="2400488"/>
            <a:ext cx="4491973" cy="2726892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6384033" y="5437673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dirty="0">
                <a:latin typeface="SimHei" charset="-122"/>
                <a:ea typeface="SimHei" charset="-122"/>
                <a:cs typeface="SimHei" charset="-122"/>
              </a:rPr>
              <a:t>义原</a:t>
            </a:r>
            <a:r>
              <a:rPr kumimoji="1" lang="en-US" altLang="zh-CN" dirty="0">
                <a:latin typeface="SimHei" charset="-122"/>
                <a:ea typeface="SimHei" charset="-122"/>
                <a:cs typeface="SimHei" charset="-122"/>
              </a:rPr>
              <a:t>-</a:t>
            </a:r>
            <a:r>
              <a:rPr kumimoji="1" lang="zh-CN" altLang="en-US" dirty="0">
                <a:latin typeface="SimHei" charset="-122"/>
                <a:ea typeface="SimHei" charset="-122"/>
                <a:cs typeface="SimHei" charset="-122"/>
              </a:rPr>
              <a:t>词义</a:t>
            </a:r>
            <a:r>
              <a:rPr kumimoji="1" lang="en-US" altLang="zh-CN" dirty="0">
                <a:latin typeface="SimHei" charset="-122"/>
                <a:ea typeface="SimHei" charset="-122"/>
                <a:cs typeface="SimHei" charset="-122"/>
              </a:rPr>
              <a:t>-</a:t>
            </a:r>
            <a:r>
              <a:rPr kumimoji="1" lang="zh-CN" altLang="en-US" dirty="0">
                <a:latin typeface="SimHei" charset="-122"/>
                <a:ea typeface="SimHei" charset="-122"/>
                <a:cs typeface="SimHei" charset="-122"/>
              </a:rPr>
              <a:t>词汇的联合表示学习模型</a:t>
            </a:r>
            <a:endParaRPr kumimoji="1" lang="en-US" altLang="zh-CN" dirty="0">
              <a:latin typeface="SimHei" charset="-122"/>
              <a:ea typeface="SimHei" charset="-122"/>
              <a:cs typeface="SimHei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8171BAC-B4FD-1E4B-9754-87A2F4470DF4}"/>
              </a:ext>
            </a:extLst>
          </p:cNvPr>
          <p:cNvSpPr/>
          <p:nvPr/>
        </p:nvSpPr>
        <p:spPr>
          <a:xfrm>
            <a:off x="1500815" y="6204359"/>
            <a:ext cx="9167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Yilin </a:t>
            </a:r>
            <a:r>
              <a:rPr lang="en-US" altLang="zh-CN" dirty="0" err="1"/>
              <a:t>Niu</a:t>
            </a:r>
            <a:r>
              <a:rPr lang="en-US" altLang="zh-CN" dirty="0"/>
              <a:t>, </a:t>
            </a:r>
            <a:r>
              <a:rPr lang="en-US" altLang="zh-CN" dirty="0" err="1"/>
              <a:t>Ruobing</a:t>
            </a:r>
            <a:r>
              <a:rPr lang="en-US" altLang="zh-CN" dirty="0"/>
              <a:t> </a:t>
            </a:r>
            <a:r>
              <a:rPr lang="en-US" altLang="zh-CN" dirty="0" err="1"/>
              <a:t>Xie</a:t>
            </a:r>
            <a:r>
              <a:rPr lang="en-US" altLang="zh-CN" dirty="0"/>
              <a:t>, 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Maosong</a:t>
            </a:r>
            <a:r>
              <a:rPr lang="en-US" altLang="zh-CN" dirty="0"/>
              <a:t> Sun. Improved Word Representation Learning with </a:t>
            </a:r>
            <a:r>
              <a:rPr lang="en-US" altLang="zh-CN" dirty="0" err="1"/>
              <a:t>Sememes</a:t>
            </a:r>
            <a:r>
              <a:rPr lang="en-US" altLang="zh-CN" dirty="0"/>
              <a:t>. ACL 2017.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54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实验结果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能够有效根据上下文信息实现词义消歧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847528" y="4293096"/>
          <a:ext cx="8280920" cy="187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9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1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例句</a:t>
                      </a:r>
                      <a:endParaRPr lang="zh-CN" altLang="en-US" sz="2000" b="0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词义</a:t>
                      </a:r>
                      <a:r>
                        <a:rPr lang="en-US" altLang="zh-CN" sz="200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1</a:t>
                      </a:r>
                      <a:r>
                        <a:rPr lang="zh-CN" altLang="en-US" sz="200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：概率</a:t>
                      </a:r>
                      <a:endParaRPr lang="zh-CN" altLang="en-US" sz="2000" b="0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词义</a:t>
                      </a:r>
                      <a:r>
                        <a:rPr lang="en-US" altLang="zh-CN" sz="200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2</a:t>
                      </a:r>
                      <a:r>
                        <a:rPr lang="zh-CN" altLang="en-US" sz="200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：概率</a:t>
                      </a:r>
                      <a:endParaRPr lang="zh-CN" altLang="en-US" sz="2000" b="0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苹果</a:t>
                      </a:r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素有果中王美称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苹果品牌：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0.28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苹果水果：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0.72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苹果</a:t>
                      </a:r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电脑无法正常启动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苹果品牌：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0.87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苹果水果：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0.13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八支</a:t>
                      </a:r>
                      <a:r>
                        <a:rPr lang="zh-CN" altLang="en-US" b="1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队伍</a:t>
                      </a:r>
                      <a:r>
                        <a:rPr lang="zh-CN" altLang="en-US" b="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进入第二阶段团体赛</a:t>
                      </a:r>
                      <a:endParaRPr lang="zh-CN" altLang="en-US" b="1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团体：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0.90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部队：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0.10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公安基层</a:t>
                      </a:r>
                      <a:r>
                        <a:rPr lang="zh-CN" altLang="en-US" b="1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队伍</a:t>
                      </a:r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组织建设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团体：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0.15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>
                          <a:latin typeface="DengXian" charset="-122"/>
                          <a:ea typeface="DengXian" charset="-122"/>
                          <a:cs typeface="DengXian" charset="-122"/>
                        </a:rPr>
                        <a:t>部队：</a:t>
                      </a:r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0.85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626077" y="6238141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latin typeface="SimHei" charset="-122"/>
                <a:ea typeface="SimHei" charset="-122"/>
                <a:cs typeface="SimHei" charset="-122"/>
              </a:rPr>
              <a:t>根据上下文消歧结果示例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847528" y="1713144"/>
          <a:ext cx="8280920" cy="150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9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1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上下文词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义原“首都”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义原“古巴”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古巴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0.39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0.42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俄罗斯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0.39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-0.09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雪茄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0.00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0.36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3935760" y="3309942"/>
            <a:ext cx="445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latin typeface="SimHei" charset="-122"/>
                <a:ea typeface="SimHei" charset="-122"/>
                <a:cs typeface="SimHei" charset="-122"/>
              </a:rPr>
              <a:t>上下文词对“哈瓦那”义原注意力值示例</a:t>
            </a:r>
          </a:p>
        </p:txBody>
      </p:sp>
    </p:spTree>
    <p:extLst>
      <p:ext uri="{BB962C8B-B14F-4D97-AF65-F5344CB8AC3E}">
        <p14:creationId xmlns:p14="http://schemas.microsoft.com/office/powerpoint/2010/main" val="555014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8C179C-644D-9E4A-B670-004CE38F9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义原知识指导的神经网络语言模型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385407-35DC-3A40-B7F2-58B8B3485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语言模型是自然语言处理的核心任务</a:t>
            </a:r>
            <a:endParaRPr lang="en-US" altLang="zh-CN" sz="2800" dirty="0"/>
          </a:p>
          <a:p>
            <a:endParaRPr lang="en-US" altLang="zh-CN" sz="2800" dirty="0"/>
          </a:p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深度学习框架</a:t>
            </a:r>
            <a:r>
              <a:rPr lang="en-US" altLang="zh-CN" sz="2800" dirty="0"/>
              <a:t>CNN</a:t>
            </a:r>
            <a:r>
              <a:rPr lang="zh-CN" altLang="en-US" sz="2800" dirty="0"/>
              <a:t>、</a:t>
            </a:r>
            <a:r>
              <a:rPr lang="en-US" altLang="zh-CN" sz="2800" dirty="0"/>
              <a:t>RNN</a:t>
            </a:r>
            <a:r>
              <a:rPr lang="zh-CN" altLang="en-US" sz="2800" dirty="0"/>
              <a:t>即用来学习语言模型，建模给定前文词（语境）下当前词出现的概率</a:t>
            </a:r>
            <a:endParaRPr 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6036F3-F417-2049-9FE1-76C8F0BB6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6DFBB72-443C-3843-BD5F-2EBBB661E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1628800"/>
            <a:ext cx="5918200" cy="11049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0F73F68-70F7-8E4D-A3E7-2C458706BA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2"/>
          <a:stretch/>
        </p:blipFill>
        <p:spPr>
          <a:xfrm>
            <a:off x="2659788" y="4104098"/>
            <a:ext cx="5767108" cy="23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55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BD09F5-506E-7C47-833B-A9E5FB62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义原知识指导的神经网络语言模型</a:t>
            </a:r>
            <a:endParaRPr 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676EC17-534D-2645-BB94-9ED597E83F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7051" y="980729"/>
            <a:ext cx="7468983" cy="5203557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2249FA-B199-7747-9E4C-88A8399F9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4000" y="621167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/>
              <a:t>Yihong</a:t>
            </a:r>
            <a:r>
              <a:rPr lang="en-US" altLang="zh-CN" dirty="0"/>
              <a:t> </a:t>
            </a:r>
            <a:r>
              <a:rPr lang="en-US" altLang="zh-CN" dirty="0" err="1"/>
              <a:t>Gu</a:t>
            </a:r>
            <a:r>
              <a:rPr lang="en-US" altLang="zh-CN" dirty="0"/>
              <a:t>, Jun Yan, </a:t>
            </a:r>
            <a:r>
              <a:rPr lang="en-US" altLang="zh-CN" dirty="0" err="1"/>
              <a:t>Hao</a:t>
            </a:r>
            <a:r>
              <a:rPr lang="en-US" altLang="zh-CN" dirty="0"/>
              <a:t> Zhu, 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Ruobing</a:t>
            </a:r>
            <a:r>
              <a:rPr lang="en-US" altLang="zh-CN" dirty="0"/>
              <a:t> </a:t>
            </a:r>
            <a:r>
              <a:rPr lang="en-US" altLang="zh-CN" dirty="0" err="1"/>
              <a:t>Xie</a:t>
            </a:r>
            <a:r>
              <a:rPr lang="en-US" altLang="zh-CN" dirty="0"/>
              <a:t>, </a:t>
            </a:r>
            <a:r>
              <a:rPr lang="en-US" altLang="zh-CN" dirty="0" err="1"/>
              <a:t>Maosong</a:t>
            </a:r>
            <a:r>
              <a:rPr lang="en-US" altLang="zh-CN" dirty="0"/>
              <a:t> Sun, Fen Lin and </a:t>
            </a:r>
            <a:r>
              <a:rPr lang="en-US" altLang="zh-CN" dirty="0" err="1"/>
              <a:t>Leyu</a:t>
            </a:r>
            <a:r>
              <a:rPr lang="en-US" altLang="zh-CN" dirty="0"/>
              <a:t> Lin. Language Modeling with Sparse Product of </a:t>
            </a:r>
            <a:r>
              <a:rPr lang="en-US" altLang="zh-CN" dirty="0" err="1"/>
              <a:t>Sememe</a:t>
            </a:r>
            <a:r>
              <a:rPr lang="en-US" altLang="zh-CN" dirty="0"/>
              <a:t> Experts. EMNLP 2018.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2053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359182-2996-014D-A724-F5A35D39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455F43-078D-3C4E-BA8C-2BEEE6022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E1FB979-291D-6249-95F0-675645122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4900" y="836712"/>
            <a:ext cx="7442200" cy="5397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24000" y="621167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/>
              <a:t>Yihong</a:t>
            </a:r>
            <a:r>
              <a:rPr lang="en-US" altLang="zh-CN" dirty="0"/>
              <a:t> </a:t>
            </a:r>
            <a:r>
              <a:rPr lang="en-US" altLang="zh-CN" dirty="0" err="1"/>
              <a:t>Gu</a:t>
            </a:r>
            <a:r>
              <a:rPr lang="en-US" altLang="zh-CN" dirty="0"/>
              <a:t>, Jun Yan, </a:t>
            </a:r>
            <a:r>
              <a:rPr lang="en-US" altLang="zh-CN" dirty="0" err="1"/>
              <a:t>Hao</a:t>
            </a:r>
            <a:r>
              <a:rPr lang="en-US" altLang="zh-CN" dirty="0"/>
              <a:t> Zhu, 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Ruobing</a:t>
            </a:r>
            <a:r>
              <a:rPr lang="en-US" altLang="zh-CN" dirty="0"/>
              <a:t> </a:t>
            </a:r>
            <a:r>
              <a:rPr lang="en-US" altLang="zh-CN" dirty="0" err="1"/>
              <a:t>Xie</a:t>
            </a:r>
            <a:r>
              <a:rPr lang="en-US" altLang="zh-CN" dirty="0"/>
              <a:t>, </a:t>
            </a:r>
            <a:r>
              <a:rPr lang="en-US" altLang="zh-CN" dirty="0" err="1"/>
              <a:t>Maosong</a:t>
            </a:r>
            <a:r>
              <a:rPr lang="en-US" altLang="zh-CN" dirty="0"/>
              <a:t> Sun, Fen Lin and </a:t>
            </a:r>
            <a:r>
              <a:rPr lang="en-US" altLang="zh-CN" dirty="0" err="1"/>
              <a:t>Leyu</a:t>
            </a:r>
            <a:r>
              <a:rPr lang="en-US" altLang="zh-CN" dirty="0"/>
              <a:t> Lin. Language Modeling with Sparse Product of </a:t>
            </a:r>
            <a:r>
              <a:rPr lang="en-US" altLang="zh-CN" dirty="0" err="1"/>
              <a:t>Sememe</a:t>
            </a:r>
            <a:r>
              <a:rPr lang="en-US" altLang="zh-CN" dirty="0"/>
              <a:t> Experts. EMNLP 2018.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7871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6AB670-5CC0-854C-BE08-A1B744E5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义原知识指导的语义组合模型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779B02-21C0-944A-AD3E-1E037E635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dirty="0"/>
              <a:t>语义组合 </a:t>
            </a:r>
            <a:r>
              <a:rPr lang="en-US" altLang="zh-CN" dirty="0"/>
              <a:t>(Semantic Composition)</a:t>
            </a:r>
            <a:r>
              <a:rPr lang="zh-CN" altLang="en-US" dirty="0"/>
              <a:t>：复杂语言单元的语义可由其组成部分的语义组合得到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140E76-9AC1-1741-B803-8AD633FF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B85375-0218-7447-BF9F-C73D9DAD4ACB}"/>
              </a:ext>
            </a:extLst>
          </p:cNvPr>
          <p:cNvSpPr txBox="1"/>
          <p:nvPr/>
        </p:nvSpPr>
        <p:spPr>
          <a:xfrm>
            <a:off x="7722597" y="4901546"/>
            <a:ext cx="14085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画</a:t>
            </a:r>
            <a:r>
              <a:rPr lang="zh-CN" altLang="en-US" sz="2700" b="1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句号</a:t>
            </a:r>
            <a:endParaRPr lang="zh-CN" altLang="en-US" sz="27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ECAB390-9BEC-3D4C-8AB0-00CEF9B9D8CD}"/>
              </a:ext>
            </a:extLst>
          </p:cNvPr>
          <p:cNvSpPr txBox="1"/>
          <p:nvPr/>
        </p:nvSpPr>
        <p:spPr>
          <a:xfrm>
            <a:off x="6902560" y="3218681"/>
            <a:ext cx="5385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画</a:t>
            </a:r>
            <a:endParaRPr lang="zh-CN" altLang="en-US" sz="27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D905B05-4ED9-B748-84E0-9E47724DFB5B}"/>
              </a:ext>
            </a:extLst>
          </p:cNvPr>
          <p:cNvSpPr txBox="1"/>
          <p:nvPr/>
        </p:nvSpPr>
        <p:spPr>
          <a:xfrm>
            <a:off x="8988351" y="3251971"/>
            <a:ext cx="138307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句号</a:t>
            </a:r>
            <a:endParaRPr lang="zh-CN" altLang="en-US" sz="27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D4BE00F-8E5C-9344-BEE6-4AF753460E87}"/>
              </a:ext>
            </a:extLst>
          </p:cNvPr>
          <p:cNvSpPr txBox="1"/>
          <p:nvPr/>
        </p:nvSpPr>
        <p:spPr>
          <a:xfrm>
            <a:off x="2922414" y="4901549"/>
            <a:ext cx="18176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农民</a:t>
            </a:r>
            <a:r>
              <a:rPr lang="zh-CN" altLang="en-US" sz="2700" b="1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起义</a:t>
            </a:r>
            <a:endParaRPr lang="zh-CN" altLang="en-US" sz="27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F5A0EF-9F4D-2047-977B-0DE564C66AAC}"/>
              </a:ext>
            </a:extLst>
          </p:cNvPr>
          <p:cNvSpPr txBox="1"/>
          <p:nvPr/>
        </p:nvSpPr>
        <p:spPr>
          <a:xfrm>
            <a:off x="2031724" y="3217611"/>
            <a:ext cx="10989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农民</a:t>
            </a:r>
            <a:endParaRPr lang="zh-CN" altLang="en-US" sz="27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CD0FAC3-4536-0B43-8063-EDCAB8819E28}"/>
              </a:ext>
            </a:extLst>
          </p:cNvPr>
          <p:cNvSpPr txBox="1"/>
          <p:nvPr/>
        </p:nvSpPr>
        <p:spPr>
          <a:xfrm>
            <a:off x="4554483" y="3217612"/>
            <a:ext cx="10989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00B0F0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起义</a:t>
            </a:r>
            <a:endParaRPr lang="zh-CN" altLang="en-US" sz="27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11" name="直接箭头连接符 38">
            <a:extLst>
              <a:ext uri="{FF2B5EF4-FFF2-40B4-BE49-F238E27FC236}">
                <a16:creationId xmlns:a16="http://schemas.microsoft.com/office/drawing/2014/main" id="{4B5BAED3-379B-634F-89CE-8283ACE0449C}"/>
              </a:ext>
            </a:extLst>
          </p:cNvPr>
          <p:cNvCxnSpPr>
            <a:cxnSpLocks/>
            <a:stCxn id="10" idx="2"/>
            <a:endCxn id="8" idx="0"/>
          </p:cNvCxnSpPr>
          <p:nvPr/>
        </p:nvCxnSpPr>
        <p:spPr>
          <a:xfrm flipH="1">
            <a:off x="3831246" y="3725442"/>
            <a:ext cx="1272694" cy="117610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箭头连接符 39">
            <a:extLst>
              <a:ext uri="{FF2B5EF4-FFF2-40B4-BE49-F238E27FC236}">
                <a16:creationId xmlns:a16="http://schemas.microsoft.com/office/drawing/2014/main" id="{E78E0805-6F46-B14F-AB26-543602F4FA2B}"/>
              </a:ext>
            </a:extLst>
          </p:cNvPr>
          <p:cNvCxnSpPr>
            <a:cxnSpLocks/>
            <a:stCxn id="9" idx="2"/>
            <a:endCxn id="8" idx="0"/>
          </p:cNvCxnSpPr>
          <p:nvPr/>
        </p:nvCxnSpPr>
        <p:spPr>
          <a:xfrm>
            <a:off x="2581182" y="3725442"/>
            <a:ext cx="1250065" cy="117610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直接箭头连接符 23">
            <a:extLst>
              <a:ext uri="{FF2B5EF4-FFF2-40B4-BE49-F238E27FC236}">
                <a16:creationId xmlns:a16="http://schemas.microsoft.com/office/drawing/2014/main" id="{EA6A76BF-8E53-4940-A7A6-8497111FEFE8}"/>
              </a:ext>
            </a:extLst>
          </p:cNvPr>
          <p:cNvCxnSpPr>
            <a:cxnSpLocks/>
            <a:stCxn id="7" idx="2"/>
            <a:endCxn id="5" idx="0"/>
          </p:cNvCxnSpPr>
          <p:nvPr/>
        </p:nvCxnSpPr>
        <p:spPr>
          <a:xfrm flipH="1">
            <a:off x="8426896" y="3759801"/>
            <a:ext cx="1252992" cy="11417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24">
            <a:extLst>
              <a:ext uri="{FF2B5EF4-FFF2-40B4-BE49-F238E27FC236}">
                <a16:creationId xmlns:a16="http://schemas.microsoft.com/office/drawing/2014/main" id="{B9D75C07-B98F-D340-9A9C-4E698B872D35}"/>
              </a:ext>
            </a:extLst>
          </p:cNvPr>
          <p:cNvCxnSpPr>
            <a:cxnSpLocks/>
            <a:stCxn id="6" idx="2"/>
            <a:endCxn id="5" idx="0"/>
          </p:cNvCxnSpPr>
          <p:nvPr/>
        </p:nvCxnSpPr>
        <p:spPr>
          <a:xfrm>
            <a:off x="7171826" y="3726511"/>
            <a:ext cx="1255071" cy="117503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EAAD18A-5899-A043-BD46-C44617986690}"/>
              </a:ext>
            </a:extLst>
          </p:cNvPr>
          <p:cNvSpPr txBox="1"/>
          <p:nvPr/>
        </p:nvSpPr>
        <p:spPr>
          <a:xfrm>
            <a:off x="2686357" y="5877273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/>
              <a:t>语义组合度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A50DFFC-7890-B94D-B1B1-7948E136B8CA}"/>
              </a:ext>
            </a:extLst>
          </p:cNvPr>
          <p:cNvSpPr txBox="1"/>
          <p:nvPr/>
        </p:nvSpPr>
        <p:spPr>
          <a:xfrm>
            <a:off x="7406425" y="5877272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2400" b="1" dirty="0"/>
              <a:t>语义组合度</a:t>
            </a:r>
            <a:r>
              <a:rPr kumimoji="1" lang="zh-CN" altLang="en-US" sz="2400" b="1" dirty="0">
                <a:solidFill>
                  <a:srgbClr val="FF0000"/>
                </a:solidFill>
              </a:rPr>
              <a:t>低</a:t>
            </a:r>
            <a:endParaRPr kumimoji="1" lang="en-US" altLang="zh-C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193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6AB670-5CC0-854C-BE08-A1B744E5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义原知识指导的语义组合模型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779B02-21C0-944A-AD3E-1E037E63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980728"/>
            <a:ext cx="8928992" cy="230425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zh-CN" altLang="en-US" dirty="0"/>
              <a:t>语义组合 </a:t>
            </a:r>
            <a:r>
              <a:rPr lang="en-US" altLang="zh-CN" dirty="0"/>
              <a:t>(Semantic Composition)</a:t>
            </a:r>
            <a:r>
              <a:rPr lang="zh-CN" altLang="en-US" dirty="0"/>
              <a:t>：复杂语言单元的语义可由其组成部分的语义组合得到</a:t>
            </a:r>
            <a:endParaRPr lang="en-US" altLang="zh-CN" dirty="0"/>
          </a:p>
          <a:p>
            <a:pPr>
              <a:lnSpc>
                <a:spcPct val="110000"/>
              </a:lnSpc>
            </a:pPr>
            <a:r>
              <a:rPr lang="zh-CN" altLang="en-US" dirty="0"/>
              <a:t>研究发现，义原知识是衡量语义组合度的有效工具，与人工标注结果相关度高达</a:t>
            </a:r>
            <a:r>
              <a:rPr lang="en-US" altLang="zh-CN" dirty="0"/>
              <a:t>0.75</a:t>
            </a:r>
          </a:p>
          <a:p>
            <a:pPr>
              <a:lnSpc>
                <a:spcPct val="110000"/>
              </a:lnSpc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140E76-9AC1-1741-B803-8AD633FF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/>
          </a:p>
        </p:txBody>
      </p:sp>
      <p:pic>
        <p:nvPicPr>
          <p:cNvPr id="17" name="内容占位符 7">
            <a:extLst>
              <a:ext uri="{FF2B5EF4-FFF2-40B4-BE49-F238E27FC236}">
                <a16:creationId xmlns:a16="http://schemas.microsoft.com/office/drawing/2014/main" id="{C083D515-F314-D94B-855C-40C1FF0DE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63" y="3284984"/>
            <a:ext cx="8677275" cy="278609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0630952-2F88-FC4F-9169-73845DE1B5BC}"/>
              </a:ext>
            </a:extLst>
          </p:cNvPr>
          <p:cNvSpPr/>
          <p:nvPr/>
        </p:nvSpPr>
        <p:spPr>
          <a:xfrm>
            <a:off x="1864731" y="3839814"/>
            <a:ext cx="2125980" cy="20642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0" name="椭圆形标注 19">
            <a:extLst>
              <a:ext uri="{FF2B5EF4-FFF2-40B4-BE49-F238E27FC236}">
                <a16:creationId xmlns:a16="http://schemas.microsoft.com/office/drawing/2014/main" id="{EE54061E-D4F7-2C41-A1F2-53299CDA7445}"/>
              </a:ext>
            </a:extLst>
          </p:cNvPr>
          <p:cNvSpPr/>
          <p:nvPr/>
        </p:nvSpPr>
        <p:spPr>
          <a:xfrm>
            <a:off x="1639290" y="4421664"/>
            <a:ext cx="1267442" cy="684535"/>
          </a:xfrm>
          <a:prstGeom prst="wedgeEllipseCallout">
            <a:avLst>
              <a:gd name="adj1" fmla="val 26556"/>
              <a:gd name="adj2" fmla="val -77900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STZhongsong" panose="02010600040101010101" pitchFamily="2" charset="-122"/>
                <a:ea typeface="STZhongsong" panose="02010600040101010101" pitchFamily="2" charset="-122"/>
              </a:rPr>
              <a:t>复合词的义原集合</a:t>
            </a:r>
          </a:p>
        </p:txBody>
      </p:sp>
      <p:sp>
        <p:nvSpPr>
          <p:cNvPr id="21" name="椭圆形标注 20">
            <a:extLst>
              <a:ext uri="{FF2B5EF4-FFF2-40B4-BE49-F238E27FC236}">
                <a16:creationId xmlns:a16="http://schemas.microsoft.com/office/drawing/2014/main" id="{DFA59FCD-03B7-544B-B96D-3D0A97B316F1}"/>
              </a:ext>
            </a:extLst>
          </p:cNvPr>
          <p:cNvSpPr/>
          <p:nvPr/>
        </p:nvSpPr>
        <p:spPr>
          <a:xfrm>
            <a:off x="3411494" y="4582572"/>
            <a:ext cx="1436068" cy="684535"/>
          </a:xfrm>
          <a:prstGeom prst="wedgeEllipseCallout">
            <a:avLst>
              <a:gd name="adj1" fmla="val -65246"/>
              <a:gd name="adj2" fmla="val -100271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STZhongsong" panose="02010600040101010101" pitchFamily="2" charset="-122"/>
                <a:ea typeface="STZhongsong" panose="02010600040101010101" pitchFamily="2" charset="-122"/>
              </a:rPr>
              <a:t>组成成分的义原集合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18AB4A7-F362-914F-8606-C522CA9930F8}"/>
              </a:ext>
            </a:extLst>
          </p:cNvPr>
          <p:cNvSpPr/>
          <p:nvPr/>
        </p:nvSpPr>
        <p:spPr>
          <a:xfrm>
            <a:off x="1524000" y="621167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Fanchao Qi, </a:t>
            </a:r>
            <a:r>
              <a:rPr lang="en-US" altLang="zh-CN" dirty="0" err="1"/>
              <a:t>Junjie</a:t>
            </a:r>
            <a:r>
              <a:rPr lang="en-US" altLang="zh-CN" dirty="0"/>
              <a:t> Huang, </a:t>
            </a:r>
            <a:r>
              <a:rPr lang="en-US" altLang="zh-CN" dirty="0" err="1"/>
              <a:t>Chenghao</a:t>
            </a:r>
            <a:r>
              <a:rPr lang="en-US" altLang="zh-CN" dirty="0"/>
              <a:t> Yang, </a:t>
            </a:r>
            <a:r>
              <a:rPr lang="en-US" altLang="zh-CN" dirty="0" err="1"/>
              <a:t>Zhiyuan</a:t>
            </a:r>
            <a:r>
              <a:rPr lang="en-US" altLang="zh-CN" dirty="0"/>
              <a:t> Liu, Xiao Chen, </a:t>
            </a:r>
            <a:r>
              <a:rPr lang="en-US" altLang="zh-CN" dirty="0" err="1"/>
              <a:t>Qun</a:t>
            </a:r>
            <a:r>
              <a:rPr lang="en-US" altLang="zh-CN" dirty="0"/>
              <a:t> Liu, </a:t>
            </a:r>
            <a:r>
              <a:rPr lang="en-US" altLang="zh-CN" dirty="0" err="1"/>
              <a:t>Maosong</a:t>
            </a:r>
            <a:r>
              <a:rPr lang="en-US" altLang="zh-CN" dirty="0"/>
              <a:t> Sun. Modeling Semantic Compositionality with Sememe Knowledge.</a:t>
            </a:r>
            <a:r>
              <a:rPr lang="zh-CN" altLang="en-US" dirty="0"/>
              <a:t> </a:t>
            </a:r>
            <a:r>
              <a:rPr lang="en-US" altLang="zh-CN" dirty="0"/>
              <a:t>ACL</a:t>
            </a:r>
            <a:r>
              <a:rPr lang="zh-CN" altLang="en-US" dirty="0"/>
              <a:t> </a:t>
            </a:r>
            <a:r>
              <a:rPr lang="en-US" altLang="zh-CN" dirty="0"/>
              <a:t>2019.</a:t>
            </a:r>
          </a:p>
        </p:txBody>
      </p:sp>
    </p:spTree>
    <p:extLst>
      <p:ext uri="{BB962C8B-B14F-4D97-AF65-F5344CB8AC3E}">
        <p14:creationId xmlns:p14="http://schemas.microsoft.com/office/powerpoint/2010/main" val="1691540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>
            <a:extLst>
              <a:ext uri="{FF2B5EF4-FFF2-40B4-BE49-F238E27FC236}">
                <a16:creationId xmlns:a16="http://schemas.microsoft.com/office/drawing/2014/main" id="{8661185C-081B-4745-BBC9-4A89E0E88D84}"/>
              </a:ext>
            </a:extLst>
          </p:cNvPr>
          <p:cNvSpPr/>
          <p:nvPr/>
        </p:nvSpPr>
        <p:spPr>
          <a:xfrm>
            <a:off x="2108111" y="3093323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澳门</a:t>
            </a: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A7FE9A80-90A4-BA4A-886F-B9004311A700}"/>
              </a:ext>
            </a:extLst>
          </p:cNvPr>
          <p:cNvSpPr/>
          <p:nvPr/>
        </p:nvSpPr>
        <p:spPr>
          <a:xfrm>
            <a:off x="3177292" y="3093323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赌场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30B1D8C4-7E95-2740-947A-E094C8F5E461}"/>
              </a:ext>
            </a:extLst>
          </p:cNvPr>
          <p:cNvSpPr/>
          <p:nvPr/>
        </p:nvSpPr>
        <p:spPr>
          <a:xfrm>
            <a:off x="4246474" y="3093323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注册</a:t>
            </a: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1BCAAC40-E9A8-034F-92E9-EA33B1A08DEF}"/>
              </a:ext>
            </a:extLst>
          </p:cNvPr>
          <p:cNvSpPr/>
          <p:nvPr/>
        </p:nvSpPr>
        <p:spPr>
          <a:xfrm>
            <a:off x="5315655" y="3093323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送</a:t>
            </a: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F75582D-E30B-F64E-B331-8733D9860951}"/>
              </a:ext>
            </a:extLst>
          </p:cNvPr>
          <p:cNvSpPr/>
          <p:nvPr/>
        </p:nvSpPr>
        <p:spPr>
          <a:xfrm>
            <a:off x="6384836" y="3093323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红包</a:t>
            </a:r>
          </a:p>
        </p:txBody>
      </p:sp>
      <p:sp>
        <p:nvSpPr>
          <p:cNvPr id="21" name="filter-filled-tool-symbol_57164">
            <a:extLst>
              <a:ext uri="{FF2B5EF4-FFF2-40B4-BE49-F238E27FC236}">
                <a16:creationId xmlns:a16="http://schemas.microsoft.com/office/drawing/2014/main" id="{7738BDE1-E775-BA43-976B-E1A5277A3484}"/>
              </a:ext>
            </a:extLst>
          </p:cNvPr>
          <p:cNvSpPr>
            <a:spLocks noChangeAspect="1"/>
          </p:cNvSpPr>
          <p:nvPr/>
        </p:nvSpPr>
        <p:spPr>
          <a:xfrm>
            <a:off x="8119689" y="2953984"/>
            <a:ext cx="692718" cy="684452"/>
          </a:xfrm>
          <a:custGeom>
            <a:avLst/>
            <a:gdLst>
              <a:gd name="T0" fmla="*/ 5072 w 13231"/>
              <a:gd name="T1" fmla="*/ 6124 h 13093"/>
              <a:gd name="T2" fmla="*/ 5283 w 13231"/>
              <a:gd name="T3" fmla="*/ 6665 h 13093"/>
              <a:gd name="T4" fmla="*/ 5283 w 13231"/>
              <a:gd name="T5" fmla="*/ 12559 h 13093"/>
              <a:gd name="T6" fmla="*/ 5964 w 13231"/>
              <a:gd name="T7" fmla="*/ 12844 h 13093"/>
              <a:gd name="T8" fmla="*/ 7608 w 13231"/>
              <a:gd name="T9" fmla="*/ 10960 h 13093"/>
              <a:gd name="T10" fmla="*/ 7950 w 13231"/>
              <a:gd name="T11" fmla="*/ 10304 h 13093"/>
              <a:gd name="T12" fmla="*/ 7950 w 13231"/>
              <a:gd name="T13" fmla="*/ 6667 h 13093"/>
              <a:gd name="T14" fmla="*/ 8160 w 13231"/>
              <a:gd name="T15" fmla="*/ 6125 h 13093"/>
              <a:gd name="T16" fmla="*/ 12878 w 13231"/>
              <a:gd name="T17" fmla="*/ 1007 h 13093"/>
              <a:gd name="T18" fmla="*/ 12436 w 13231"/>
              <a:gd name="T19" fmla="*/ 0 h 13093"/>
              <a:gd name="T20" fmla="*/ 796 w 13231"/>
              <a:gd name="T21" fmla="*/ 0 h 13093"/>
              <a:gd name="T22" fmla="*/ 355 w 13231"/>
              <a:gd name="T23" fmla="*/ 1007 h 13093"/>
              <a:gd name="T24" fmla="*/ 5072 w 13231"/>
              <a:gd name="T25" fmla="*/ 6124 h 13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231" h="13093">
                <a:moveTo>
                  <a:pt x="5072" y="6124"/>
                </a:moveTo>
                <a:cubicBezTo>
                  <a:pt x="5208" y="6272"/>
                  <a:pt x="5283" y="6465"/>
                  <a:pt x="5283" y="6665"/>
                </a:cubicBezTo>
                <a:lnTo>
                  <a:pt x="5283" y="12559"/>
                </a:lnTo>
                <a:cubicBezTo>
                  <a:pt x="5283" y="12913"/>
                  <a:pt x="5711" y="13093"/>
                  <a:pt x="5964" y="12844"/>
                </a:cubicBezTo>
                <a:lnTo>
                  <a:pt x="7608" y="10960"/>
                </a:lnTo>
                <a:cubicBezTo>
                  <a:pt x="7828" y="10696"/>
                  <a:pt x="7950" y="10565"/>
                  <a:pt x="7950" y="10304"/>
                </a:cubicBezTo>
                <a:lnTo>
                  <a:pt x="7950" y="6667"/>
                </a:lnTo>
                <a:cubicBezTo>
                  <a:pt x="7950" y="6467"/>
                  <a:pt x="8026" y="6273"/>
                  <a:pt x="8160" y="6125"/>
                </a:cubicBezTo>
                <a:lnTo>
                  <a:pt x="12878" y="1007"/>
                </a:lnTo>
                <a:cubicBezTo>
                  <a:pt x="13231" y="623"/>
                  <a:pt x="12959" y="0"/>
                  <a:pt x="12436" y="0"/>
                </a:cubicBezTo>
                <a:lnTo>
                  <a:pt x="796" y="0"/>
                </a:lnTo>
                <a:cubicBezTo>
                  <a:pt x="274" y="0"/>
                  <a:pt x="0" y="621"/>
                  <a:pt x="355" y="1007"/>
                </a:cubicBezTo>
                <a:lnTo>
                  <a:pt x="5072" y="6124"/>
                </a:lnTo>
                <a:close/>
              </a:path>
            </a:pathLst>
          </a:custGeom>
          <a:solidFill>
            <a:srgbClr val="009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58FAA72-A60E-FC48-BE0D-98FE1F8F6191}"/>
              </a:ext>
            </a:extLst>
          </p:cNvPr>
          <p:cNvSpPr/>
          <p:nvPr/>
        </p:nvSpPr>
        <p:spPr>
          <a:xfrm>
            <a:off x="7767781" y="3749774"/>
            <a:ext cx="139653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50" dirty="0">
                <a:latin typeface="PingFang SC" panose="020B0400000000000000" pitchFamily="34" charset="-122"/>
                <a:ea typeface="PingFang SC" panose="020B0400000000000000" pitchFamily="34" charset="-122"/>
              </a:rPr>
              <a:t>诈骗短信判别器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87F04BE-82D8-5548-B966-94AADF6A61AF}"/>
              </a:ext>
            </a:extLst>
          </p:cNvPr>
          <p:cNvSpPr/>
          <p:nvPr/>
        </p:nvSpPr>
        <p:spPr>
          <a:xfrm>
            <a:off x="2003336" y="2991988"/>
            <a:ext cx="5305425" cy="60844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4" name="右箭头 23">
            <a:extLst>
              <a:ext uri="{FF2B5EF4-FFF2-40B4-BE49-F238E27FC236}">
                <a16:creationId xmlns:a16="http://schemas.microsoft.com/office/drawing/2014/main" id="{9FE9D44C-0CC2-F849-A29B-A1B96F21DE3C}"/>
              </a:ext>
            </a:extLst>
          </p:cNvPr>
          <p:cNvSpPr/>
          <p:nvPr/>
        </p:nvSpPr>
        <p:spPr>
          <a:xfrm>
            <a:off x="7553828" y="3129524"/>
            <a:ext cx="400050" cy="33337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6" name="email_95642">
            <a:extLst>
              <a:ext uri="{FF2B5EF4-FFF2-40B4-BE49-F238E27FC236}">
                <a16:creationId xmlns:a16="http://schemas.microsoft.com/office/drawing/2014/main" id="{A7CD026E-8AF1-E745-9E2F-8D1AB8DE18DF}"/>
              </a:ext>
            </a:extLst>
          </p:cNvPr>
          <p:cNvSpPr/>
          <p:nvPr/>
        </p:nvSpPr>
        <p:spPr>
          <a:xfrm>
            <a:off x="9607668" y="3072095"/>
            <a:ext cx="622583" cy="448233"/>
          </a:xfrm>
          <a:custGeom>
            <a:avLst/>
            <a:gdLst>
              <a:gd name="T0" fmla="*/ 2775 w 3202"/>
              <a:gd name="T1" fmla="*/ 1049 h 2309"/>
              <a:gd name="T2" fmla="*/ 3067 w 3202"/>
              <a:gd name="T3" fmla="*/ 975 h 2309"/>
              <a:gd name="T4" fmla="*/ 3067 w 3202"/>
              <a:gd name="T5" fmla="*/ 2089 h 2309"/>
              <a:gd name="T6" fmla="*/ 3068 w 3202"/>
              <a:gd name="T7" fmla="*/ 2106 h 2309"/>
              <a:gd name="T8" fmla="*/ 2133 w 3202"/>
              <a:gd name="T9" fmla="*/ 1234 h 2309"/>
              <a:gd name="T10" fmla="*/ 2432 w 3202"/>
              <a:gd name="T11" fmla="*/ 945 h 2309"/>
              <a:gd name="T12" fmla="*/ 2775 w 3202"/>
              <a:gd name="T13" fmla="*/ 1049 h 2309"/>
              <a:gd name="T14" fmla="*/ 2287 w 3202"/>
              <a:gd name="T15" fmla="*/ 809 h 2309"/>
              <a:gd name="T16" fmla="*/ 2153 w 3202"/>
              <a:gd name="T17" fmla="*/ 422 h 2309"/>
              <a:gd name="T18" fmla="*/ 2230 w 3202"/>
              <a:gd name="T19" fmla="*/ 122 h 2309"/>
              <a:gd name="T20" fmla="*/ 220 w 3202"/>
              <a:gd name="T21" fmla="*/ 122 h 2309"/>
              <a:gd name="T22" fmla="*/ 81 w 3202"/>
              <a:gd name="T23" fmla="*/ 174 h 2309"/>
              <a:gd name="T24" fmla="*/ 1537 w 3202"/>
              <a:gd name="T25" fmla="*/ 1531 h 2309"/>
              <a:gd name="T26" fmla="*/ 2287 w 3202"/>
              <a:gd name="T27" fmla="*/ 809 h 2309"/>
              <a:gd name="T28" fmla="*/ 0 w 3202"/>
              <a:gd name="T29" fmla="*/ 376 h 2309"/>
              <a:gd name="T30" fmla="*/ 0 w 3202"/>
              <a:gd name="T31" fmla="*/ 2089 h 2309"/>
              <a:gd name="T32" fmla="*/ 10 w 3202"/>
              <a:gd name="T33" fmla="*/ 2145 h 2309"/>
              <a:gd name="T34" fmla="*/ 938 w 3202"/>
              <a:gd name="T35" fmla="*/ 1250 h 2309"/>
              <a:gd name="T36" fmla="*/ 0 w 3202"/>
              <a:gd name="T37" fmla="*/ 376 h 2309"/>
              <a:gd name="T38" fmla="*/ 1607 w 3202"/>
              <a:gd name="T39" fmla="*/ 1741 h 2309"/>
              <a:gd name="T40" fmla="*/ 1538 w 3202"/>
              <a:gd name="T41" fmla="*/ 1769 h 2309"/>
              <a:gd name="T42" fmla="*/ 1470 w 3202"/>
              <a:gd name="T43" fmla="*/ 1742 h 2309"/>
              <a:gd name="T44" fmla="*/ 1088 w 3202"/>
              <a:gd name="T45" fmla="*/ 1386 h 2309"/>
              <a:gd name="T46" fmla="*/ 145 w 3202"/>
              <a:gd name="T47" fmla="*/ 2294 h 2309"/>
              <a:gd name="T48" fmla="*/ 220 w 3202"/>
              <a:gd name="T49" fmla="*/ 2309 h 2309"/>
              <a:gd name="T50" fmla="*/ 2856 w 3202"/>
              <a:gd name="T51" fmla="*/ 2309 h 2309"/>
              <a:gd name="T52" fmla="*/ 2962 w 3202"/>
              <a:gd name="T53" fmla="*/ 2279 h 2309"/>
              <a:gd name="T54" fmla="*/ 1989 w 3202"/>
              <a:gd name="T55" fmla="*/ 1373 h 2309"/>
              <a:gd name="T56" fmla="*/ 1607 w 3202"/>
              <a:gd name="T57" fmla="*/ 1741 h 2309"/>
              <a:gd name="T58" fmla="*/ 3202 w 3202"/>
              <a:gd name="T59" fmla="*/ 424 h 2309"/>
              <a:gd name="T60" fmla="*/ 2778 w 3202"/>
              <a:gd name="T61" fmla="*/ 849 h 2309"/>
              <a:gd name="T62" fmla="*/ 2353 w 3202"/>
              <a:gd name="T63" fmla="*/ 424 h 2309"/>
              <a:gd name="T64" fmla="*/ 2778 w 3202"/>
              <a:gd name="T65" fmla="*/ 0 h 2309"/>
              <a:gd name="T66" fmla="*/ 3202 w 3202"/>
              <a:gd name="T67" fmla="*/ 424 h 2309"/>
              <a:gd name="T68" fmla="*/ 2913 w 3202"/>
              <a:gd name="T69" fmla="*/ 422 h 2309"/>
              <a:gd name="T70" fmla="*/ 2979 w 3202"/>
              <a:gd name="T71" fmla="*/ 356 h 2309"/>
              <a:gd name="T72" fmla="*/ 2979 w 3202"/>
              <a:gd name="T73" fmla="*/ 214 h 2309"/>
              <a:gd name="T74" fmla="*/ 2837 w 3202"/>
              <a:gd name="T75" fmla="*/ 214 h 2309"/>
              <a:gd name="T76" fmla="*/ 2771 w 3202"/>
              <a:gd name="T77" fmla="*/ 280 h 2309"/>
              <a:gd name="T78" fmla="*/ 2705 w 3202"/>
              <a:gd name="T79" fmla="*/ 214 h 2309"/>
              <a:gd name="T80" fmla="*/ 2564 w 3202"/>
              <a:gd name="T81" fmla="*/ 214 h 2309"/>
              <a:gd name="T82" fmla="*/ 2564 w 3202"/>
              <a:gd name="T83" fmla="*/ 356 h 2309"/>
              <a:gd name="T84" fmla="*/ 2630 w 3202"/>
              <a:gd name="T85" fmla="*/ 422 h 2309"/>
              <a:gd name="T86" fmla="*/ 2564 w 3202"/>
              <a:gd name="T87" fmla="*/ 488 h 2309"/>
              <a:gd name="T88" fmla="*/ 2564 w 3202"/>
              <a:gd name="T89" fmla="*/ 629 h 2309"/>
              <a:gd name="T90" fmla="*/ 2634 w 3202"/>
              <a:gd name="T91" fmla="*/ 659 h 2309"/>
              <a:gd name="T92" fmla="*/ 2705 w 3202"/>
              <a:gd name="T93" fmla="*/ 629 h 2309"/>
              <a:gd name="T94" fmla="*/ 2771 w 3202"/>
              <a:gd name="T95" fmla="*/ 563 h 2309"/>
              <a:gd name="T96" fmla="*/ 2837 w 3202"/>
              <a:gd name="T97" fmla="*/ 629 h 2309"/>
              <a:gd name="T98" fmla="*/ 2908 w 3202"/>
              <a:gd name="T99" fmla="*/ 659 h 2309"/>
              <a:gd name="T100" fmla="*/ 2979 w 3202"/>
              <a:gd name="T101" fmla="*/ 629 h 2309"/>
              <a:gd name="T102" fmla="*/ 2979 w 3202"/>
              <a:gd name="T103" fmla="*/ 488 h 2309"/>
              <a:gd name="T104" fmla="*/ 2913 w 3202"/>
              <a:gd name="T105" fmla="*/ 422 h 2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02" h="2309">
                <a:moveTo>
                  <a:pt x="2775" y="1049"/>
                </a:moveTo>
                <a:cubicBezTo>
                  <a:pt x="2881" y="1049"/>
                  <a:pt x="2973" y="1022"/>
                  <a:pt x="3067" y="975"/>
                </a:cubicBezTo>
                <a:lnTo>
                  <a:pt x="3067" y="2089"/>
                </a:lnTo>
                <a:cubicBezTo>
                  <a:pt x="3067" y="2095"/>
                  <a:pt x="3068" y="2101"/>
                  <a:pt x="3068" y="2106"/>
                </a:cubicBezTo>
                <a:lnTo>
                  <a:pt x="2133" y="1234"/>
                </a:lnTo>
                <a:lnTo>
                  <a:pt x="2432" y="945"/>
                </a:lnTo>
                <a:cubicBezTo>
                  <a:pt x="2531" y="1010"/>
                  <a:pt x="2648" y="1049"/>
                  <a:pt x="2775" y="1049"/>
                </a:cubicBezTo>
                <a:close/>
                <a:moveTo>
                  <a:pt x="2287" y="809"/>
                </a:moveTo>
                <a:cubicBezTo>
                  <a:pt x="2203" y="702"/>
                  <a:pt x="2153" y="568"/>
                  <a:pt x="2153" y="422"/>
                </a:cubicBezTo>
                <a:cubicBezTo>
                  <a:pt x="2153" y="314"/>
                  <a:pt x="2181" y="215"/>
                  <a:pt x="2230" y="122"/>
                </a:cubicBezTo>
                <a:lnTo>
                  <a:pt x="220" y="122"/>
                </a:lnTo>
                <a:cubicBezTo>
                  <a:pt x="167" y="122"/>
                  <a:pt x="118" y="142"/>
                  <a:pt x="81" y="174"/>
                </a:cubicBezTo>
                <a:lnTo>
                  <a:pt x="1537" y="1531"/>
                </a:lnTo>
                <a:lnTo>
                  <a:pt x="2287" y="809"/>
                </a:lnTo>
                <a:close/>
                <a:moveTo>
                  <a:pt x="0" y="376"/>
                </a:moveTo>
                <a:lnTo>
                  <a:pt x="0" y="2089"/>
                </a:lnTo>
                <a:cubicBezTo>
                  <a:pt x="0" y="2108"/>
                  <a:pt x="5" y="2127"/>
                  <a:pt x="10" y="2145"/>
                </a:cubicBezTo>
                <a:lnTo>
                  <a:pt x="938" y="1250"/>
                </a:lnTo>
                <a:lnTo>
                  <a:pt x="0" y="376"/>
                </a:lnTo>
                <a:close/>
                <a:moveTo>
                  <a:pt x="1607" y="1741"/>
                </a:moveTo>
                <a:cubicBezTo>
                  <a:pt x="1588" y="1759"/>
                  <a:pt x="1563" y="1769"/>
                  <a:pt x="1538" y="1769"/>
                </a:cubicBezTo>
                <a:cubicBezTo>
                  <a:pt x="1513" y="1769"/>
                  <a:pt x="1489" y="1760"/>
                  <a:pt x="1470" y="1742"/>
                </a:cubicBezTo>
                <a:lnTo>
                  <a:pt x="1088" y="1386"/>
                </a:lnTo>
                <a:lnTo>
                  <a:pt x="145" y="2294"/>
                </a:lnTo>
                <a:cubicBezTo>
                  <a:pt x="168" y="2303"/>
                  <a:pt x="193" y="2309"/>
                  <a:pt x="220" y="2309"/>
                </a:cubicBezTo>
                <a:lnTo>
                  <a:pt x="2856" y="2309"/>
                </a:lnTo>
                <a:cubicBezTo>
                  <a:pt x="2895" y="2309"/>
                  <a:pt x="2931" y="2298"/>
                  <a:pt x="2962" y="2279"/>
                </a:cubicBezTo>
                <a:lnTo>
                  <a:pt x="1989" y="1373"/>
                </a:lnTo>
                <a:lnTo>
                  <a:pt x="1607" y="1741"/>
                </a:lnTo>
                <a:close/>
                <a:moveTo>
                  <a:pt x="3202" y="424"/>
                </a:moveTo>
                <a:cubicBezTo>
                  <a:pt x="3202" y="658"/>
                  <a:pt x="3012" y="849"/>
                  <a:pt x="2778" y="849"/>
                </a:cubicBezTo>
                <a:cubicBezTo>
                  <a:pt x="2544" y="849"/>
                  <a:pt x="2353" y="658"/>
                  <a:pt x="2353" y="424"/>
                </a:cubicBezTo>
                <a:cubicBezTo>
                  <a:pt x="2353" y="190"/>
                  <a:pt x="2544" y="0"/>
                  <a:pt x="2778" y="0"/>
                </a:cubicBezTo>
                <a:cubicBezTo>
                  <a:pt x="3012" y="0"/>
                  <a:pt x="3202" y="190"/>
                  <a:pt x="3202" y="424"/>
                </a:cubicBezTo>
                <a:close/>
                <a:moveTo>
                  <a:pt x="2913" y="422"/>
                </a:moveTo>
                <a:lnTo>
                  <a:pt x="2979" y="356"/>
                </a:lnTo>
                <a:cubicBezTo>
                  <a:pt x="3018" y="317"/>
                  <a:pt x="3018" y="254"/>
                  <a:pt x="2979" y="214"/>
                </a:cubicBezTo>
                <a:cubicBezTo>
                  <a:pt x="2939" y="175"/>
                  <a:pt x="2876" y="175"/>
                  <a:pt x="2837" y="214"/>
                </a:cubicBezTo>
                <a:lnTo>
                  <a:pt x="2771" y="280"/>
                </a:lnTo>
                <a:lnTo>
                  <a:pt x="2705" y="214"/>
                </a:lnTo>
                <a:cubicBezTo>
                  <a:pt x="2666" y="175"/>
                  <a:pt x="2603" y="175"/>
                  <a:pt x="2564" y="214"/>
                </a:cubicBezTo>
                <a:cubicBezTo>
                  <a:pt x="2525" y="254"/>
                  <a:pt x="2525" y="317"/>
                  <a:pt x="2564" y="356"/>
                </a:cubicBezTo>
                <a:lnTo>
                  <a:pt x="2630" y="422"/>
                </a:lnTo>
                <a:lnTo>
                  <a:pt x="2564" y="488"/>
                </a:lnTo>
                <a:cubicBezTo>
                  <a:pt x="2525" y="527"/>
                  <a:pt x="2525" y="590"/>
                  <a:pt x="2564" y="629"/>
                </a:cubicBezTo>
                <a:cubicBezTo>
                  <a:pt x="2583" y="649"/>
                  <a:pt x="2609" y="659"/>
                  <a:pt x="2634" y="659"/>
                </a:cubicBezTo>
                <a:cubicBezTo>
                  <a:pt x="2660" y="659"/>
                  <a:pt x="2686" y="649"/>
                  <a:pt x="2705" y="629"/>
                </a:cubicBezTo>
                <a:lnTo>
                  <a:pt x="2771" y="563"/>
                </a:lnTo>
                <a:lnTo>
                  <a:pt x="2837" y="629"/>
                </a:lnTo>
                <a:cubicBezTo>
                  <a:pt x="2857" y="649"/>
                  <a:pt x="2882" y="659"/>
                  <a:pt x="2908" y="659"/>
                </a:cubicBezTo>
                <a:cubicBezTo>
                  <a:pt x="2933" y="659"/>
                  <a:pt x="2959" y="649"/>
                  <a:pt x="2979" y="629"/>
                </a:cubicBezTo>
                <a:cubicBezTo>
                  <a:pt x="3018" y="590"/>
                  <a:pt x="3018" y="527"/>
                  <a:pt x="2979" y="488"/>
                </a:cubicBezTo>
                <a:lnTo>
                  <a:pt x="2913" y="4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350"/>
          </a:p>
        </p:txBody>
      </p:sp>
      <p:sp>
        <p:nvSpPr>
          <p:cNvPr id="27" name="右箭头 26">
            <a:extLst>
              <a:ext uri="{FF2B5EF4-FFF2-40B4-BE49-F238E27FC236}">
                <a16:creationId xmlns:a16="http://schemas.microsoft.com/office/drawing/2014/main" id="{6B6EC4A9-FA37-1C47-933F-B273D552B879}"/>
              </a:ext>
            </a:extLst>
          </p:cNvPr>
          <p:cNvSpPr/>
          <p:nvPr/>
        </p:nvSpPr>
        <p:spPr>
          <a:xfrm>
            <a:off x="8939918" y="3129524"/>
            <a:ext cx="400050" cy="33337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8273705-5234-FE44-9533-E3228F98CF50}"/>
              </a:ext>
            </a:extLst>
          </p:cNvPr>
          <p:cNvSpPr/>
          <p:nvPr/>
        </p:nvSpPr>
        <p:spPr>
          <a:xfrm>
            <a:off x="9480379" y="3749774"/>
            <a:ext cx="8771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50" dirty="0">
                <a:latin typeface="PingFang SC" panose="020B0400000000000000" pitchFamily="34" charset="-122"/>
                <a:ea typeface="PingFang SC" panose="020B0400000000000000" pitchFamily="34" charset="-122"/>
              </a:rPr>
              <a:t>诈骗短信</a:t>
            </a: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4B8A77F4-B192-B741-846B-3665CC9CC274}"/>
              </a:ext>
            </a:extLst>
          </p:cNvPr>
          <p:cNvSpPr/>
          <p:nvPr/>
        </p:nvSpPr>
        <p:spPr>
          <a:xfrm>
            <a:off x="2108111" y="4768950"/>
            <a:ext cx="866775" cy="4000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香港</a:t>
            </a: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7F2AD136-F986-B942-9DC4-42FC5BD6DD95}"/>
              </a:ext>
            </a:extLst>
          </p:cNvPr>
          <p:cNvSpPr/>
          <p:nvPr/>
        </p:nvSpPr>
        <p:spPr>
          <a:xfrm>
            <a:off x="3177292" y="4768950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赌场</a:t>
            </a: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120B848E-CA04-C84C-A64A-E960EAFB5C13}"/>
              </a:ext>
            </a:extLst>
          </p:cNvPr>
          <p:cNvSpPr/>
          <p:nvPr/>
        </p:nvSpPr>
        <p:spPr>
          <a:xfrm>
            <a:off x="4246474" y="4768950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注册</a:t>
            </a: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C89B98DA-6E14-5C4A-8CD8-93AE9658B4BF}"/>
              </a:ext>
            </a:extLst>
          </p:cNvPr>
          <p:cNvSpPr/>
          <p:nvPr/>
        </p:nvSpPr>
        <p:spPr>
          <a:xfrm>
            <a:off x="5315655" y="4768950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送</a:t>
            </a: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D20438B1-26AF-D143-AC95-AFF5007F71A3}"/>
              </a:ext>
            </a:extLst>
          </p:cNvPr>
          <p:cNvSpPr/>
          <p:nvPr/>
        </p:nvSpPr>
        <p:spPr>
          <a:xfrm>
            <a:off x="6384836" y="4768950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红包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C35F0F4-3D42-D24F-A207-DC73E7EB5EE3}"/>
              </a:ext>
            </a:extLst>
          </p:cNvPr>
          <p:cNvSpPr/>
          <p:nvPr/>
        </p:nvSpPr>
        <p:spPr>
          <a:xfrm>
            <a:off x="2003336" y="4664752"/>
            <a:ext cx="5305425" cy="60844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5" name="messages-silhouette_20173">
            <a:extLst>
              <a:ext uri="{FF2B5EF4-FFF2-40B4-BE49-F238E27FC236}">
                <a16:creationId xmlns:a16="http://schemas.microsoft.com/office/drawing/2014/main" id="{3D038977-0ED8-ED4A-BDDD-7D9EFEC95591}"/>
              </a:ext>
            </a:extLst>
          </p:cNvPr>
          <p:cNvSpPr>
            <a:spLocks noChangeAspect="1"/>
          </p:cNvSpPr>
          <p:nvPr/>
        </p:nvSpPr>
        <p:spPr>
          <a:xfrm>
            <a:off x="9606810" y="4765177"/>
            <a:ext cx="624294" cy="445500"/>
          </a:xfrm>
          <a:custGeom>
            <a:avLst/>
            <a:gdLst>
              <a:gd name="connsiteX0" fmla="*/ 213627 w 608838"/>
              <a:gd name="connsiteY0" fmla="*/ 251354 h 434471"/>
              <a:gd name="connsiteX1" fmla="*/ 247895 w 608838"/>
              <a:gd name="connsiteY1" fmla="*/ 286170 h 434471"/>
              <a:gd name="connsiteX2" fmla="*/ 305454 w 608838"/>
              <a:gd name="connsiteY2" fmla="*/ 309282 h 434471"/>
              <a:gd name="connsiteX3" fmla="*/ 362864 w 608838"/>
              <a:gd name="connsiteY3" fmla="*/ 286318 h 434471"/>
              <a:gd name="connsiteX4" fmla="*/ 396687 w 608838"/>
              <a:gd name="connsiteY4" fmla="*/ 252391 h 434471"/>
              <a:gd name="connsiteX5" fmla="*/ 547853 w 608838"/>
              <a:gd name="connsiteY5" fmla="*/ 407063 h 434471"/>
              <a:gd name="connsiteX6" fmla="*/ 536282 w 608838"/>
              <a:gd name="connsiteY6" fmla="*/ 434471 h 434471"/>
              <a:gd name="connsiteX7" fmla="*/ 72548 w 608838"/>
              <a:gd name="connsiteY7" fmla="*/ 434471 h 434471"/>
              <a:gd name="connsiteX8" fmla="*/ 61126 w 608838"/>
              <a:gd name="connsiteY8" fmla="*/ 407063 h 434471"/>
              <a:gd name="connsiteX9" fmla="*/ 600954 w 608838"/>
              <a:gd name="connsiteY9" fmla="*/ 58285 h 434471"/>
              <a:gd name="connsiteX10" fmla="*/ 608838 w 608838"/>
              <a:gd name="connsiteY10" fmla="*/ 77451 h 434471"/>
              <a:gd name="connsiteX11" fmla="*/ 608838 w 608838"/>
              <a:gd name="connsiteY11" fmla="*/ 360554 h 434471"/>
              <a:gd name="connsiteX12" fmla="*/ 582127 w 608838"/>
              <a:gd name="connsiteY12" fmla="*/ 371516 h 434471"/>
              <a:gd name="connsiteX13" fmla="*/ 431507 w 608838"/>
              <a:gd name="connsiteY13" fmla="*/ 217447 h 434471"/>
              <a:gd name="connsiteX14" fmla="*/ 581830 w 608838"/>
              <a:gd name="connsiteY14" fmla="*/ 66341 h 434471"/>
              <a:gd name="connsiteX15" fmla="*/ 600954 w 608838"/>
              <a:gd name="connsiteY15" fmla="*/ 58285 h 434471"/>
              <a:gd name="connsiteX16" fmla="*/ 7880 w 608838"/>
              <a:gd name="connsiteY16" fmla="*/ 54597 h 434471"/>
              <a:gd name="connsiteX17" fmla="*/ 26996 w 608838"/>
              <a:gd name="connsiteY17" fmla="*/ 62670 h 434471"/>
              <a:gd name="connsiteX18" fmla="*/ 178883 w 608838"/>
              <a:gd name="connsiteY18" fmla="*/ 216280 h 434471"/>
              <a:gd name="connsiteX19" fmla="*/ 26847 w 608838"/>
              <a:gd name="connsiteY19" fmla="*/ 371519 h 434471"/>
              <a:gd name="connsiteX20" fmla="*/ 0 w 608838"/>
              <a:gd name="connsiteY20" fmla="*/ 360557 h 434471"/>
              <a:gd name="connsiteX21" fmla="*/ 0 w 608838"/>
              <a:gd name="connsiteY21" fmla="*/ 73632 h 434471"/>
              <a:gd name="connsiteX22" fmla="*/ 7880 w 608838"/>
              <a:gd name="connsiteY22" fmla="*/ 54597 h 434471"/>
              <a:gd name="connsiteX23" fmla="*/ 72837 w 608838"/>
              <a:gd name="connsiteY23" fmla="*/ 0 h 434471"/>
              <a:gd name="connsiteX24" fmla="*/ 539818 w 608838"/>
              <a:gd name="connsiteY24" fmla="*/ 0 h 434471"/>
              <a:gd name="connsiteX25" fmla="*/ 551241 w 608838"/>
              <a:gd name="connsiteY25" fmla="*/ 27107 h 434471"/>
              <a:gd name="connsiteX26" fmla="*/ 327837 w 608838"/>
              <a:gd name="connsiteY26" fmla="*/ 251668 h 434471"/>
              <a:gd name="connsiteX27" fmla="*/ 305586 w 608838"/>
              <a:gd name="connsiteY27" fmla="*/ 259963 h 434471"/>
              <a:gd name="connsiteX28" fmla="*/ 282890 w 608838"/>
              <a:gd name="connsiteY28" fmla="*/ 251372 h 434471"/>
              <a:gd name="connsiteX29" fmla="*/ 61415 w 608838"/>
              <a:gd name="connsiteY29" fmla="*/ 27255 h 434471"/>
              <a:gd name="connsiteX30" fmla="*/ 72837 w 608838"/>
              <a:gd name="connsiteY30" fmla="*/ 0 h 43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08838" h="434471">
                <a:moveTo>
                  <a:pt x="213627" y="251354"/>
                </a:moveTo>
                <a:lnTo>
                  <a:pt x="247895" y="286170"/>
                </a:lnTo>
                <a:cubicBezTo>
                  <a:pt x="263917" y="302170"/>
                  <a:pt x="284982" y="309282"/>
                  <a:pt x="305454" y="309282"/>
                </a:cubicBezTo>
                <a:cubicBezTo>
                  <a:pt x="326074" y="309134"/>
                  <a:pt x="347139" y="302170"/>
                  <a:pt x="362864" y="286318"/>
                </a:cubicBezTo>
                <a:lnTo>
                  <a:pt x="396687" y="252391"/>
                </a:lnTo>
                <a:lnTo>
                  <a:pt x="547853" y="407063"/>
                </a:lnTo>
                <a:cubicBezTo>
                  <a:pt x="562688" y="422174"/>
                  <a:pt x="557496" y="434471"/>
                  <a:pt x="536282" y="434471"/>
                </a:cubicBezTo>
                <a:lnTo>
                  <a:pt x="72548" y="434471"/>
                </a:lnTo>
                <a:cubicBezTo>
                  <a:pt x="51335" y="434471"/>
                  <a:pt x="46291" y="422174"/>
                  <a:pt x="61126" y="407063"/>
                </a:cubicBezTo>
                <a:close/>
                <a:moveTo>
                  <a:pt x="600954" y="58285"/>
                </a:moveTo>
                <a:cubicBezTo>
                  <a:pt x="605833" y="60304"/>
                  <a:pt x="608838" y="66859"/>
                  <a:pt x="608838" y="77451"/>
                </a:cubicBezTo>
                <a:lnTo>
                  <a:pt x="608838" y="360554"/>
                </a:lnTo>
                <a:cubicBezTo>
                  <a:pt x="608838" y="381738"/>
                  <a:pt x="596966" y="386627"/>
                  <a:pt x="582127" y="371516"/>
                </a:cubicBezTo>
                <a:lnTo>
                  <a:pt x="431507" y="217447"/>
                </a:lnTo>
                <a:lnTo>
                  <a:pt x="581830" y="66341"/>
                </a:lnTo>
                <a:cubicBezTo>
                  <a:pt x="589324" y="58785"/>
                  <a:pt x="596076" y="56267"/>
                  <a:pt x="600954" y="58285"/>
                </a:cubicBezTo>
                <a:close/>
                <a:moveTo>
                  <a:pt x="7880" y="54597"/>
                </a:moveTo>
                <a:cubicBezTo>
                  <a:pt x="12757" y="52597"/>
                  <a:pt x="19506" y="55116"/>
                  <a:pt x="26996" y="62670"/>
                </a:cubicBezTo>
                <a:lnTo>
                  <a:pt x="178883" y="216280"/>
                </a:lnTo>
                <a:lnTo>
                  <a:pt x="26847" y="371519"/>
                </a:lnTo>
                <a:cubicBezTo>
                  <a:pt x="12015" y="386628"/>
                  <a:pt x="0" y="381740"/>
                  <a:pt x="0" y="360557"/>
                </a:cubicBezTo>
                <a:lnTo>
                  <a:pt x="0" y="73632"/>
                </a:lnTo>
                <a:cubicBezTo>
                  <a:pt x="0" y="63115"/>
                  <a:pt x="3004" y="56597"/>
                  <a:pt x="7880" y="54597"/>
                </a:cubicBezTo>
                <a:close/>
                <a:moveTo>
                  <a:pt x="72837" y="0"/>
                </a:moveTo>
                <a:lnTo>
                  <a:pt x="539818" y="0"/>
                </a:lnTo>
                <a:cubicBezTo>
                  <a:pt x="561031" y="0"/>
                  <a:pt x="566075" y="12146"/>
                  <a:pt x="551241" y="27107"/>
                </a:cubicBezTo>
                <a:lnTo>
                  <a:pt x="327837" y="251668"/>
                </a:lnTo>
                <a:cubicBezTo>
                  <a:pt x="323090" y="256556"/>
                  <a:pt x="314486" y="259963"/>
                  <a:pt x="305586" y="259963"/>
                </a:cubicBezTo>
                <a:cubicBezTo>
                  <a:pt x="296537" y="259963"/>
                  <a:pt x="287933" y="256704"/>
                  <a:pt x="282890" y="251372"/>
                </a:cubicBezTo>
                <a:lnTo>
                  <a:pt x="61415" y="27255"/>
                </a:lnTo>
                <a:cubicBezTo>
                  <a:pt x="46432" y="12146"/>
                  <a:pt x="51624" y="0"/>
                  <a:pt x="7283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CC2D1B0-4219-354D-9C01-0EE3D4CEFB90}"/>
              </a:ext>
            </a:extLst>
          </p:cNvPr>
          <p:cNvSpPr/>
          <p:nvPr/>
        </p:nvSpPr>
        <p:spPr>
          <a:xfrm>
            <a:off x="9480377" y="5445224"/>
            <a:ext cx="8771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50" dirty="0">
                <a:latin typeface="PingFang SC" panose="020B0400000000000000" pitchFamily="34" charset="-122"/>
                <a:ea typeface="PingFang SC" panose="020B0400000000000000" pitchFamily="34" charset="-122"/>
              </a:rPr>
              <a:t>正常短信</a:t>
            </a:r>
          </a:p>
        </p:txBody>
      </p:sp>
      <p:sp>
        <p:nvSpPr>
          <p:cNvPr id="37" name="filter-filled-tool-symbol_57164">
            <a:extLst>
              <a:ext uri="{FF2B5EF4-FFF2-40B4-BE49-F238E27FC236}">
                <a16:creationId xmlns:a16="http://schemas.microsoft.com/office/drawing/2014/main" id="{81D095C0-BAC2-DB4B-8AA9-2B88DB7B348B}"/>
              </a:ext>
            </a:extLst>
          </p:cNvPr>
          <p:cNvSpPr>
            <a:spLocks noChangeAspect="1"/>
          </p:cNvSpPr>
          <p:nvPr/>
        </p:nvSpPr>
        <p:spPr>
          <a:xfrm>
            <a:off x="8119689" y="4645701"/>
            <a:ext cx="692718" cy="684452"/>
          </a:xfrm>
          <a:custGeom>
            <a:avLst/>
            <a:gdLst>
              <a:gd name="T0" fmla="*/ 5072 w 13231"/>
              <a:gd name="T1" fmla="*/ 6124 h 13093"/>
              <a:gd name="T2" fmla="*/ 5283 w 13231"/>
              <a:gd name="T3" fmla="*/ 6665 h 13093"/>
              <a:gd name="T4" fmla="*/ 5283 w 13231"/>
              <a:gd name="T5" fmla="*/ 12559 h 13093"/>
              <a:gd name="T6" fmla="*/ 5964 w 13231"/>
              <a:gd name="T7" fmla="*/ 12844 h 13093"/>
              <a:gd name="T8" fmla="*/ 7608 w 13231"/>
              <a:gd name="T9" fmla="*/ 10960 h 13093"/>
              <a:gd name="T10" fmla="*/ 7950 w 13231"/>
              <a:gd name="T11" fmla="*/ 10304 h 13093"/>
              <a:gd name="T12" fmla="*/ 7950 w 13231"/>
              <a:gd name="T13" fmla="*/ 6667 h 13093"/>
              <a:gd name="T14" fmla="*/ 8160 w 13231"/>
              <a:gd name="T15" fmla="*/ 6125 h 13093"/>
              <a:gd name="T16" fmla="*/ 12878 w 13231"/>
              <a:gd name="T17" fmla="*/ 1007 h 13093"/>
              <a:gd name="T18" fmla="*/ 12436 w 13231"/>
              <a:gd name="T19" fmla="*/ 0 h 13093"/>
              <a:gd name="T20" fmla="*/ 796 w 13231"/>
              <a:gd name="T21" fmla="*/ 0 h 13093"/>
              <a:gd name="T22" fmla="*/ 355 w 13231"/>
              <a:gd name="T23" fmla="*/ 1007 h 13093"/>
              <a:gd name="T24" fmla="*/ 5072 w 13231"/>
              <a:gd name="T25" fmla="*/ 6124 h 13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231" h="13093">
                <a:moveTo>
                  <a:pt x="5072" y="6124"/>
                </a:moveTo>
                <a:cubicBezTo>
                  <a:pt x="5208" y="6272"/>
                  <a:pt x="5283" y="6465"/>
                  <a:pt x="5283" y="6665"/>
                </a:cubicBezTo>
                <a:lnTo>
                  <a:pt x="5283" y="12559"/>
                </a:lnTo>
                <a:cubicBezTo>
                  <a:pt x="5283" y="12913"/>
                  <a:pt x="5711" y="13093"/>
                  <a:pt x="5964" y="12844"/>
                </a:cubicBezTo>
                <a:lnTo>
                  <a:pt x="7608" y="10960"/>
                </a:lnTo>
                <a:cubicBezTo>
                  <a:pt x="7828" y="10696"/>
                  <a:pt x="7950" y="10565"/>
                  <a:pt x="7950" y="10304"/>
                </a:cubicBezTo>
                <a:lnTo>
                  <a:pt x="7950" y="6667"/>
                </a:lnTo>
                <a:cubicBezTo>
                  <a:pt x="7950" y="6467"/>
                  <a:pt x="8026" y="6273"/>
                  <a:pt x="8160" y="6125"/>
                </a:cubicBezTo>
                <a:lnTo>
                  <a:pt x="12878" y="1007"/>
                </a:lnTo>
                <a:cubicBezTo>
                  <a:pt x="13231" y="623"/>
                  <a:pt x="12959" y="0"/>
                  <a:pt x="12436" y="0"/>
                </a:cubicBezTo>
                <a:lnTo>
                  <a:pt x="796" y="0"/>
                </a:lnTo>
                <a:cubicBezTo>
                  <a:pt x="274" y="0"/>
                  <a:pt x="0" y="621"/>
                  <a:pt x="355" y="1007"/>
                </a:cubicBezTo>
                <a:lnTo>
                  <a:pt x="5072" y="6124"/>
                </a:lnTo>
                <a:close/>
              </a:path>
            </a:pathLst>
          </a:custGeom>
          <a:solidFill>
            <a:srgbClr val="009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98C0973-BA56-AD46-B200-76F5898436E1}"/>
              </a:ext>
            </a:extLst>
          </p:cNvPr>
          <p:cNvSpPr/>
          <p:nvPr/>
        </p:nvSpPr>
        <p:spPr>
          <a:xfrm>
            <a:off x="7767780" y="5441491"/>
            <a:ext cx="139653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1350" dirty="0">
                <a:latin typeface="PingFang SC" panose="020B0400000000000000" pitchFamily="34" charset="-122"/>
                <a:ea typeface="PingFang SC" panose="020B0400000000000000" pitchFamily="34" charset="-122"/>
              </a:rPr>
              <a:t>诈骗短信判别器</a:t>
            </a:r>
          </a:p>
        </p:txBody>
      </p:sp>
      <p:sp>
        <p:nvSpPr>
          <p:cNvPr id="39" name="右箭头 38">
            <a:extLst>
              <a:ext uri="{FF2B5EF4-FFF2-40B4-BE49-F238E27FC236}">
                <a16:creationId xmlns:a16="http://schemas.microsoft.com/office/drawing/2014/main" id="{D72D56BB-D0D0-D342-B9AC-87792D1AFC46}"/>
              </a:ext>
            </a:extLst>
          </p:cNvPr>
          <p:cNvSpPr/>
          <p:nvPr/>
        </p:nvSpPr>
        <p:spPr>
          <a:xfrm>
            <a:off x="7608799" y="4821241"/>
            <a:ext cx="400050" cy="33337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40" name="右箭头 39">
            <a:extLst>
              <a:ext uri="{FF2B5EF4-FFF2-40B4-BE49-F238E27FC236}">
                <a16:creationId xmlns:a16="http://schemas.microsoft.com/office/drawing/2014/main" id="{B5264F42-6BD3-5041-9FB6-26402E59EDBD}"/>
              </a:ext>
            </a:extLst>
          </p:cNvPr>
          <p:cNvSpPr/>
          <p:nvPr/>
        </p:nvSpPr>
        <p:spPr>
          <a:xfrm>
            <a:off x="8994889" y="4821241"/>
            <a:ext cx="400050" cy="33337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9C691A17-D6C2-314C-BDC7-A68A39E10C2F}"/>
              </a:ext>
            </a:extLst>
          </p:cNvPr>
          <p:cNvCxnSpPr>
            <a:stCxn id="6" idx="2"/>
            <a:endCxn id="29" idx="0"/>
          </p:cNvCxnSpPr>
          <p:nvPr/>
        </p:nvCxnSpPr>
        <p:spPr>
          <a:xfrm>
            <a:off x="2541498" y="3493374"/>
            <a:ext cx="0" cy="12755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963FB518-B1CA-664F-B521-013EB09C30F2}"/>
              </a:ext>
            </a:extLst>
          </p:cNvPr>
          <p:cNvCxnSpPr>
            <a:cxnSpLocks/>
            <a:stCxn id="7" idx="2"/>
            <a:endCxn id="30" idx="0"/>
          </p:cNvCxnSpPr>
          <p:nvPr/>
        </p:nvCxnSpPr>
        <p:spPr>
          <a:xfrm>
            <a:off x="3610679" y="3493374"/>
            <a:ext cx="0" cy="12755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F945E277-1B0E-0142-83E0-B4262DE34D32}"/>
              </a:ext>
            </a:extLst>
          </p:cNvPr>
          <p:cNvCxnSpPr>
            <a:cxnSpLocks/>
          </p:cNvCxnSpPr>
          <p:nvPr/>
        </p:nvCxnSpPr>
        <p:spPr>
          <a:xfrm>
            <a:off x="4679860" y="3493374"/>
            <a:ext cx="0" cy="12755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A0F2DE2B-0F57-7441-93F9-BB3B64CE8DC1}"/>
              </a:ext>
            </a:extLst>
          </p:cNvPr>
          <p:cNvCxnSpPr>
            <a:cxnSpLocks/>
            <a:stCxn id="9" idx="2"/>
            <a:endCxn id="32" idx="0"/>
          </p:cNvCxnSpPr>
          <p:nvPr/>
        </p:nvCxnSpPr>
        <p:spPr>
          <a:xfrm>
            <a:off x="5749041" y="3493374"/>
            <a:ext cx="0" cy="12755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3429FCB7-3598-6E4D-89B3-5CD83EB8575C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6818223" y="3493374"/>
            <a:ext cx="0" cy="12755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标题 10">
            <a:extLst>
              <a:ext uri="{FF2B5EF4-FFF2-40B4-BE49-F238E27FC236}">
                <a16:creationId xmlns:a16="http://schemas.microsoft.com/office/drawing/2014/main" id="{CD129708-884C-7C4E-A14C-D9D685911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义原知识指导的文本对抗攻击</a:t>
            </a:r>
          </a:p>
        </p:txBody>
      </p:sp>
      <p:sp>
        <p:nvSpPr>
          <p:cNvPr id="14" name="内容占位符 13">
            <a:extLst>
              <a:ext uri="{FF2B5EF4-FFF2-40B4-BE49-F238E27FC236}">
                <a16:creationId xmlns:a16="http://schemas.microsoft.com/office/drawing/2014/main" id="{BD45F5A7-7400-224D-B8E2-BEAE54BD2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980728"/>
            <a:ext cx="8928992" cy="1516750"/>
          </a:xfrm>
        </p:spPr>
        <p:txBody>
          <a:bodyPr/>
          <a:lstStyle/>
          <a:p>
            <a:r>
              <a:rPr kumimoji="1" lang="zh-CN" altLang="en-US" b="1" dirty="0"/>
              <a:t>文本对抗攻击</a:t>
            </a:r>
            <a:r>
              <a:rPr kumimoji="1" lang="zh-CN" altLang="en-US" dirty="0"/>
              <a:t>：旨在通过</a:t>
            </a:r>
            <a:r>
              <a:rPr kumimoji="1" lang="zh-CN" altLang="en-US" dirty="0">
                <a:solidFill>
                  <a:srgbClr val="FF0000"/>
                </a:solidFill>
              </a:rPr>
              <a:t>轻微扰动</a:t>
            </a:r>
            <a:r>
              <a:rPr kumimoji="1" lang="zh-CN" altLang="en-US" dirty="0"/>
              <a:t>原始输入样本，产生让模型做出</a:t>
            </a:r>
            <a:r>
              <a:rPr kumimoji="1" lang="zh-CN" altLang="en-US" dirty="0">
                <a:solidFill>
                  <a:srgbClr val="FF0000"/>
                </a:solidFill>
              </a:rPr>
              <a:t>错误判断</a:t>
            </a:r>
            <a:r>
              <a:rPr kumimoji="1" lang="zh-CN" altLang="en-US" dirty="0"/>
              <a:t>的对抗样本</a:t>
            </a:r>
          </a:p>
        </p:txBody>
      </p:sp>
    </p:spTree>
    <p:extLst>
      <p:ext uri="{BB962C8B-B14F-4D97-AF65-F5344CB8AC3E}">
        <p14:creationId xmlns:p14="http://schemas.microsoft.com/office/powerpoint/2010/main" val="1108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21" grpId="0" animBg="1"/>
      <p:bldP spid="22" grpId="0"/>
      <p:bldP spid="23" grpId="0" animBg="1"/>
      <p:bldP spid="24" grpId="0" animBg="1"/>
      <p:bldP spid="26" grpId="0" animBg="1"/>
      <p:bldP spid="27" grpId="0" animBg="1"/>
      <p:bldP spid="28" grpId="0"/>
      <p:bldP spid="29" grpId="0" animBg="1"/>
      <p:bldP spid="29" grpId="1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6" grpId="1"/>
      <p:bldP spid="37" grpId="0" animBg="1"/>
      <p:bldP spid="38" grpId="0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圆角矩形 92">
            <a:extLst>
              <a:ext uri="{FF2B5EF4-FFF2-40B4-BE49-F238E27FC236}">
                <a16:creationId xmlns:a16="http://schemas.microsoft.com/office/drawing/2014/main" id="{43B779DE-F289-924D-BCD9-48C3EC306E0D}"/>
              </a:ext>
            </a:extLst>
          </p:cNvPr>
          <p:cNvSpPr/>
          <p:nvPr/>
        </p:nvSpPr>
        <p:spPr>
          <a:xfrm>
            <a:off x="4111872" y="6211985"/>
            <a:ext cx="5315632" cy="46941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1" name="圆角矩形 90">
            <a:extLst>
              <a:ext uri="{FF2B5EF4-FFF2-40B4-BE49-F238E27FC236}">
                <a16:creationId xmlns:a16="http://schemas.microsoft.com/office/drawing/2014/main" id="{FC7D8F27-E35E-AD40-93A7-B84B67889DA0}"/>
              </a:ext>
            </a:extLst>
          </p:cNvPr>
          <p:cNvSpPr/>
          <p:nvPr/>
        </p:nvSpPr>
        <p:spPr>
          <a:xfrm>
            <a:off x="2672642" y="3928236"/>
            <a:ext cx="6887254" cy="2118842"/>
          </a:xfrm>
          <a:prstGeom prst="roundRect">
            <a:avLst>
              <a:gd name="adj" fmla="val 10724"/>
            </a:avLst>
          </a:prstGeom>
          <a:solidFill>
            <a:srgbClr val="FBFFE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2" name="圆角矩形 91">
            <a:extLst>
              <a:ext uri="{FF2B5EF4-FFF2-40B4-BE49-F238E27FC236}">
                <a16:creationId xmlns:a16="http://schemas.microsoft.com/office/drawing/2014/main" id="{8CF66072-8E24-C540-BC39-55B030547541}"/>
              </a:ext>
            </a:extLst>
          </p:cNvPr>
          <p:cNvSpPr/>
          <p:nvPr/>
        </p:nvSpPr>
        <p:spPr>
          <a:xfrm>
            <a:off x="4111873" y="4036131"/>
            <a:ext cx="5315632" cy="469410"/>
          </a:xfrm>
          <a:prstGeom prst="round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0" name="圆角矩形 89">
            <a:extLst>
              <a:ext uri="{FF2B5EF4-FFF2-40B4-BE49-F238E27FC236}">
                <a16:creationId xmlns:a16="http://schemas.microsoft.com/office/drawing/2014/main" id="{F1719C31-C3BD-BD45-8AC8-88D6B3E1F666}"/>
              </a:ext>
            </a:extLst>
          </p:cNvPr>
          <p:cNvSpPr/>
          <p:nvPr/>
        </p:nvSpPr>
        <p:spPr>
          <a:xfrm>
            <a:off x="4111873" y="4551094"/>
            <a:ext cx="5315632" cy="1139948"/>
          </a:xfrm>
          <a:prstGeom prst="roundRect">
            <a:avLst>
              <a:gd name="adj" fmla="val 8174"/>
            </a:avLst>
          </a:prstGeom>
          <a:solidFill>
            <a:srgbClr val="FFEACB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661185C-081B-4745-BBC9-4A89E0E88D84}"/>
              </a:ext>
            </a:extLst>
          </p:cNvPr>
          <p:cNvSpPr/>
          <p:nvPr/>
        </p:nvSpPr>
        <p:spPr>
          <a:xfrm>
            <a:off x="4213591" y="4078876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澳门</a:t>
            </a: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A7FE9A80-90A4-BA4A-886F-B9004311A700}"/>
              </a:ext>
            </a:extLst>
          </p:cNvPr>
          <p:cNvSpPr/>
          <p:nvPr/>
        </p:nvSpPr>
        <p:spPr>
          <a:xfrm>
            <a:off x="5281750" y="4078876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赌场</a:t>
            </a: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30B1D8C4-7E95-2740-947A-E094C8F5E461}"/>
              </a:ext>
            </a:extLst>
          </p:cNvPr>
          <p:cNvSpPr/>
          <p:nvPr/>
        </p:nvSpPr>
        <p:spPr>
          <a:xfrm>
            <a:off x="6350931" y="4078876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注册</a:t>
            </a: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1BCAAC40-E9A8-034F-92E9-EA33B1A08DEF}"/>
              </a:ext>
            </a:extLst>
          </p:cNvPr>
          <p:cNvSpPr/>
          <p:nvPr/>
        </p:nvSpPr>
        <p:spPr>
          <a:xfrm>
            <a:off x="7420112" y="4078876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送</a:t>
            </a: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EF75582D-E30B-F64E-B331-8733D9860951}"/>
              </a:ext>
            </a:extLst>
          </p:cNvPr>
          <p:cNvSpPr/>
          <p:nvPr/>
        </p:nvSpPr>
        <p:spPr>
          <a:xfrm>
            <a:off x="8489293" y="4078876"/>
            <a:ext cx="866775" cy="400050"/>
          </a:xfrm>
          <a:prstGeom prst="roundRect">
            <a:avLst/>
          </a:prstGeom>
          <a:solidFill>
            <a:srgbClr val="F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红包</a:t>
            </a:r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4B8A77F4-B192-B741-846B-3665CC9CC274}"/>
              </a:ext>
            </a:extLst>
          </p:cNvPr>
          <p:cNvSpPr/>
          <p:nvPr/>
        </p:nvSpPr>
        <p:spPr>
          <a:xfrm>
            <a:off x="4212568" y="6246665"/>
            <a:ext cx="866775" cy="4000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香港</a:t>
            </a:r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7F2AD136-F986-B942-9DC4-42FC5BD6DD95}"/>
              </a:ext>
            </a:extLst>
          </p:cNvPr>
          <p:cNvSpPr/>
          <p:nvPr/>
        </p:nvSpPr>
        <p:spPr>
          <a:xfrm>
            <a:off x="5281750" y="6246665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赌场</a:t>
            </a: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120B848E-CA04-C84C-A64A-E960EAFB5C13}"/>
              </a:ext>
            </a:extLst>
          </p:cNvPr>
          <p:cNvSpPr/>
          <p:nvPr/>
        </p:nvSpPr>
        <p:spPr>
          <a:xfrm>
            <a:off x="6350931" y="6246665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注册</a:t>
            </a: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C89B98DA-6E14-5C4A-8CD8-93AE9658B4BF}"/>
              </a:ext>
            </a:extLst>
          </p:cNvPr>
          <p:cNvSpPr/>
          <p:nvPr/>
        </p:nvSpPr>
        <p:spPr>
          <a:xfrm>
            <a:off x="7420112" y="6246665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送</a:t>
            </a: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D20438B1-26AF-D143-AC95-AFF5007F71A3}"/>
              </a:ext>
            </a:extLst>
          </p:cNvPr>
          <p:cNvSpPr/>
          <p:nvPr/>
        </p:nvSpPr>
        <p:spPr>
          <a:xfrm>
            <a:off x="8489293" y="6246665"/>
            <a:ext cx="866775" cy="400050"/>
          </a:xfrm>
          <a:prstGeom prst="roundRect">
            <a:avLst/>
          </a:prstGeom>
          <a:solidFill>
            <a:srgbClr val="FE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红包</a:t>
            </a:r>
          </a:p>
        </p:txBody>
      </p:sp>
      <p:sp>
        <p:nvSpPr>
          <p:cNvPr id="41" name="圆角矩形 40">
            <a:extLst>
              <a:ext uri="{FF2B5EF4-FFF2-40B4-BE49-F238E27FC236}">
                <a16:creationId xmlns:a16="http://schemas.microsoft.com/office/drawing/2014/main" id="{6B2D674E-4AA9-234F-89B6-237B671636F5}"/>
              </a:ext>
            </a:extLst>
          </p:cNvPr>
          <p:cNvSpPr/>
          <p:nvPr/>
        </p:nvSpPr>
        <p:spPr>
          <a:xfrm>
            <a:off x="4151785" y="3573016"/>
            <a:ext cx="352425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市</a:t>
            </a:r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CD2BDC89-FC31-0F43-BA96-7D4952C96D0D}"/>
              </a:ext>
            </a:extLst>
          </p:cNvPr>
          <p:cNvSpPr/>
          <p:nvPr/>
        </p:nvSpPr>
        <p:spPr>
          <a:xfrm>
            <a:off x="4538013" y="3573016"/>
            <a:ext cx="352425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专</a:t>
            </a:r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7EF657F4-5FEB-164B-9EF2-8A66188AB812}"/>
              </a:ext>
            </a:extLst>
          </p:cNvPr>
          <p:cNvSpPr/>
          <p:nvPr/>
        </p:nvSpPr>
        <p:spPr>
          <a:xfrm>
            <a:off x="4924116" y="3573016"/>
            <a:ext cx="574008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中国</a:t>
            </a:r>
          </a:p>
        </p:txBody>
      </p:sp>
      <p:sp>
        <p:nvSpPr>
          <p:cNvPr id="47" name="圆角矩形 46">
            <a:extLst>
              <a:ext uri="{FF2B5EF4-FFF2-40B4-BE49-F238E27FC236}">
                <a16:creationId xmlns:a16="http://schemas.microsoft.com/office/drawing/2014/main" id="{4355BC10-F43D-F84D-B9DC-D3D28BD9DB9F}"/>
              </a:ext>
            </a:extLst>
          </p:cNvPr>
          <p:cNvSpPr/>
          <p:nvPr/>
        </p:nvSpPr>
        <p:spPr>
          <a:xfrm>
            <a:off x="5498125" y="3573016"/>
            <a:ext cx="594061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场所</a:t>
            </a:r>
          </a:p>
        </p:txBody>
      </p:sp>
      <p:sp>
        <p:nvSpPr>
          <p:cNvPr id="48" name="圆角矩形 47">
            <a:extLst>
              <a:ext uri="{FF2B5EF4-FFF2-40B4-BE49-F238E27FC236}">
                <a16:creationId xmlns:a16="http://schemas.microsoft.com/office/drawing/2014/main" id="{4A525C72-E442-A24C-861F-C5B7C20FC63D}"/>
              </a:ext>
            </a:extLst>
          </p:cNvPr>
          <p:cNvSpPr/>
          <p:nvPr/>
        </p:nvSpPr>
        <p:spPr>
          <a:xfrm>
            <a:off x="6047863" y="3573016"/>
            <a:ext cx="560245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赌博</a:t>
            </a:r>
          </a:p>
        </p:txBody>
      </p:sp>
      <p:sp>
        <p:nvSpPr>
          <p:cNvPr id="49" name="圆角矩形 48">
            <a:extLst>
              <a:ext uri="{FF2B5EF4-FFF2-40B4-BE49-F238E27FC236}">
                <a16:creationId xmlns:a16="http://schemas.microsoft.com/office/drawing/2014/main" id="{88738BAB-30BA-7D4B-8796-519208748F99}"/>
              </a:ext>
            </a:extLst>
          </p:cNvPr>
          <p:cNvSpPr/>
          <p:nvPr/>
        </p:nvSpPr>
        <p:spPr>
          <a:xfrm>
            <a:off x="6710497" y="3573016"/>
            <a:ext cx="610173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记录</a:t>
            </a:r>
          </a:p>
        </p:txBody>
      </p: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FCDEAB5D-1B39-684E-998F-2B3ECFBEB8A2}"/>
              </a:ext>
            </a:extLst>
          </p:cNvPr>
          <p:cNvSpPr/>
          <p:nvPr/>
        </p:nvSpPr>
        <p:spPr>
          <a:xfrm>
            <a:off x="7677287" y="3573016"/>
            <a:ext cx="352425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赠</a:t>
            </a:r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E5AC162E-B42F-874B-8E0F-69C773900456}"/>
              </a:ext>
            </a:extLst>
          </p:cNvPr>
          <p:cNvSpPr/>
          <p:nvPr/>
        </p:nvSpPr>
        <p:spPr>
          <a:xfrm>
            <a:off x="8213639" y="3573016"/>
            <a:ext cx="623915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酬金</a:t>
            </a: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203E3ACC-D12D-0949-895C-45D6F676B43C}"/>
              </a:ext>
            </a:extLst>
          </p:cNvPr>
          <p:cNvSpPr/>
          <p:nvPr/>
        </p:nvSpPr>
        <p:spPr>
          <a:xfrm>
            <a:off x="8903631" y="3573016"/>
            <a:ext cx="623915" cy="285750"/>
          </a:xfrm>
          <a:prstGeom prst="roundRect">
            <a:avLst/>
          </a:prstGeom>
          <a:solidFill>
            <a:srgbClr val="9CE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350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奖励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47979D43-CD82-8D4B-8BD1-513572B2FAFE}"/>
              </a:ext>
            </a:extLst>
          </p:cNvPr>
          <p:cNvCxnSpPr>
            <a:cxnSpLocks/>
            <a:stCxn id="41" idx="2"/>
            <a:endCxn id="6" idx="0"/>
          </p:cNvCxnSpPr>
          <p:nvPr/>
        </p:nvCxnSpPr>
        <p:spPr>
          <a:xfrm>
            <a:off x="4327997" y="3858766"/>
            <a:ext cx="318980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连接符 54">
            <a:extLst>
              <a:ext uri="{FF2B5EF4-FFF2-40B4-BE49-F238E27FC236}">
                <a16:creationId xmlns:a16="http://schemas.microsoft.com/office/drawing/2014/main" id="{091689CD-DEAE-454C-AF80-9B8C7889F062}"/>
              </a:ext>
            </a:extLst>
          </p:cNvPr>
          <p:cNvCxnSpPr>
            <a:cxnSpLocks/>
            <a:stCxn id="44" idx="2"/>
            <a:endCxn id="6" idx="0"/>
          </p:cNvCxnSpPr>
          <p:nvPr/>
        </p:nvCxnSpPr>
        <p:spPr>
          <a:xfrm flipH="1">
            <a:off x="4646979" y="3858766"/>
            <a:ext cx="67247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连接符 55">
            <a:extLst>
              <a:ext uri="{FF2B5EF4-FFF2-40B4-BE49-F238E27FC236}">
                <a16:creationId xmlns:a16="http://schemas.microsoft.com/office/drawing/2014/main" id="{2B616AC6-D17C-EE44-97C8-959D054D7F7C}"/>
              </a:ext>
            </a:extLst>
          </p:cNvPr>
          <p:cNvCxnSpPr>
            <a:cxnSpLocks/>
            <a:stCxn id="45" idx="2"/>
            <a:endCxn id="6" idx="0"/>
          </p:cNvCxnSpPr>
          <p:nvPr/>
        </p:nvCxnSpPr>
        <p:spPr>
          <a:xfrm flipH="1">
            <a:off x="4646978" y="3858766"/>
            <a:ext cx="564142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C8E71D07-13C9-484D-B884-9D44402ABF5B}"/>
              </a:ext>
            </a:extLst>
          </p:cNvPr>
          <p:cNvCxnSpPr>
            <a:cxnSpLocks/>
            <a:stCxn id="47" idx="2"/>
            <a:endCxn id="7" idx="0"/>
          </p:cNvCxnSpPr>
          <p:nvPr/>
        </p:nvCxnSpPr>
        <p:spPr>
          <a:xfrm flipH="1">
            <a:off x="5715137" y="3858766"/>
            <a:ext cx="80018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连接符 57">
            <a:extLst>
              <a:ext uri="{FF2B5EF4-FFF2-40B4-BE49-F238E27FC236}">
                <a16:creationId xmlns:a16="http://schemas.microsoft.com/office/drawing/2014/main" id="{C1FF2850-E085-844C-8069-068FE73ECEC6}"/>
              </a:ext>
            </a:extLst>
          </p:cNvPr>
          <p:cNvCxnSpPr>
            <a:cxnSpLocks/>
            <a:stCxn id="48" idx="2"/>
            <a:endCxn id="7" idx="0"/>
          </p:cNvCxnSpPr>
          <p:nvPr/>
        </p:nvCxnSpPr>
        <p:spPr>
          <a:xfrm flipH="1">
            <a:off x="5715137" y="3858766"/>
            <a:ext cx="612848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连接符 58">
            <a:extLst>
              <a:ext uri="{FF2B5EF4-FFF2-40B4-BE49-F238E27FC236}">
                <a16:creationId xmlns:a16="http://schemas.microsoft.com/office/drawing/2014/main" id="{75FC619E-A83E-E44A-A7A9-1DF55EEAC8E8}"/>
              </a:ext>
            </a:extLst>
          </p:cNvPr>
          <p:cNvCxnSpPr>
            <a:cxnSpLocks/>
            <a:stCxn id="49" idx="2"/>
            <a:endCxn id="8" idx="0"/>
          </p:cNvCxnSpPr>
          <p:nvPr/>
        </p:nvCxnSpPr>
        <p:spPr>
          <a:xfrm flipH="1">
            <a:off x="6784319" y="3858766"/>
            <a:ext cx="231265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连接符 59">
            <a:extLst>
              <a:ext uri="{FF2B5EF4-FFF2-40B4-BE49-F238E27FC236}">
                <a16:creationId xmlns:a16="http://schemas.microsoft.com/office/drawing/2014/main" id="{7497179E-F8EC-D340-BBB8-872EDF4BD33E}"/>
              </a:ext>
            </a:extLst>
          </p:cNvPr>
          <p:cNvCxnSpPr>
            <a:cxnSpLocks/>
            <a:stCxn id="50" idx="2"/>
            <a:endCxn id="9" idx="0"/>
          </p:cNvCxnSpPr>
          <p:nvPr/>
        </p:nvCxnSpPr>
        <p:spPr>
          <a:xfrm>
            <a:off x="7853499" y="3858766"/>
            <a:ext cx="0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895EABE5-9E5C-6646-A011-F3CAE731F816}"/>
              </a:ext>
            </a:extLst>
          </p:cNvPr>
          <p:cNvCxnSpPr>
            <a:cxnSpLocks/>
            <a:stCxn id="52" idx="2"/>
            <a:endCxn id="10" idx="0"/>
          </p:cNvCxnSpPr>
          <p:nvPr/>
        </p:nvCxnSpPr>
        <p:spPr>
          <a:xfrm>
            <a:off x="8525596" y="3858766"/>
            <a:ext cx="397084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连接符 62">
            <a:extLst>
              <a:ext uri="{FF2B5EF4-FFF2-40B4-BE49-F238E27FC236}">
                <a16:creationId xmlns:a16="http://schemas.microsoft.com/office/drawing/2014/main" id="{32499D30-3CE5-854D-ABAC-48C35F97CA65}"/>
              </a:ext>
            </a:extLst>
          </p:cNvPr>
          <p:cNvCxnSpPr>
            <a:cxnSpLocks/>
            <a:stCxn id="53" idx="2"/>
            <a:endCxn id="10" idx="0"/>
          </p:cNvCxnSpPr>
          <p:nvPr/>
        </p:nvCxnSpPr>
        <p:spPr>
          <a:xfrm flipH="1">
            <a:off x="8922680" y="3858766"/>
            <a:ext cx="292908" cy="2201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圆角矩形 66">
            <a:extLst>
              <a:ext uri="{FF2B5EF4-FFF2-40B4-BE49-F238E27FC236}">
                <a16:creationId xmlns:a16="http://schemas.microsoft.com/office/drawing/2014/main" id="{E5F71A29-721F-A246-A307-1360FC7F5178}"/>
              </a:ext>
            </a:extLst>
          </p:cNvPr>
          <p:cNvSpPr/>
          <p:nvPr/>
        </p:nvSpPr>
        <p:spPr>
          <a:xfrm>
            <a:off x="4213591" y="4618039"/>
            <a:ext cx="866775" cy="400050"/>
          </a:xfrm>
          <a:prstGeom prst="roundRect">
            <a:avLst/>
          </a:prstGeom>
          <a:solidFill>
            <a:srgbClr val="FEC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香港</a:t>
            </a:r>
          </a:p>
        </p:txBody>
      </p:sp>
      <p:sp>
        <p:nvSpPr>
          <p:cNvPr id="68" name="圆角矩形 67">
            <a:extLst>
              <a:ext uri="{FF2B5EF4-FFF2-40B4-BE49-F238E27FC236}">
                <a16:creationId xmlns:a16="http://schemas.microsoft.com/office/drawing/2014/main" id="{B9343590-20BE-3E4F-8C14-60645BEF7E1D}"/>
              </a:ext>
            </a:extLst>
          </p:cNvPr>
          <p:cNvSpPr/>
          <p:nvPr/>
        </p:nvSpPr>
        <p:spPr>
          <a:xfrm>
            <a:off x="4213591" y="5170424"/>
            <a:ext cx="866775" cy="400050"/>
          </a:xfrm>
          <a:prstGeom prst="roundRect">
            <a:avLst/>
          </a:prstGeom>
          <a:solidFill>
            <a:srgbClr val="FEC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北京</a:t>
            </a:r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532513F6-396E-B14D-9101-CAE41903D516}"/>
              </a:ext>
            </a:extLst>
          </p:cNvPr>
          <p:cNvSpPr/>
          <p:nvPr/>
        </p:nvSpPr>
        <p:spPr>
          <a:xfrm>
            <a:off x="7420112" y="4618039"/>
            <a:ext cx="866775" cy="400050"/>
          </a:xfrm>
          <a:prstGeom prst="roundRect">
            <a:avLst/>
          </a:prstGeom>
          <a:solidFill>
            <a:srgbClr val="FEC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赠</a:t>
            </a:r>
          </a:p>
        </p:txBody>
      </p:sp>
      <p:sp>
        <p:nvSpPr>
          <p:cNvPr id="70" name="圆角矩形 69">
            <a:extLst>
              <a:ext uri="{FF2B5EF4-FFF2-40B4-BE49-F238E27FC236}">
                <a16:creationId xmlns:a16="http://schemas.microsoft.com/office/drawing/2014/main" id="{70CC6F4B-4A34-964E-A3BB-5CA6AA417469}"/>
              </a:ext>
            </a:extLst>
          </p:cNvPr>
          <p:cNvSpPr/>
          <p:nvPr/>
        </p:nvSpPr>
        <p:spPr>
          <a:xfrm>
            <a:off x="7420112" y="5170424"/>
            <a:ext cx="866775" cy="400050"/>
          </a:xfrm>
          <a:prstGeom prst="roundRect">
            <a:avLst/>
          </a:prstGeom>
          <a:solidFill>
            <a:srgbClr val="FEC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赠送</a:t>
            </a:r>
          </a:p>
        </p:txBody>
      </p:sp>
      <p:sp>
        <p:nvSpPr>
          <p:cNvPr id="71" name="圆角矩形 70">
            <a:extLst>
              <a:ext uri="{FF2B5EF4-FFF2-40B4-BE49-F238E27FC236}">
                <a16:creationId xmlns:a16="http://schemas.microsoft.com/office/drawing/2014/main" id="{45C9334C-2423-0C45-8411-C212F6AC1354}"/>
              </a:ext>
            </a:extLst>
          </p:cNvPr>
          <p:cNvSpPr/>
          <p:nvPr/>
        </p:nvSpPr>
        <p:spPr>
          <a:xfrm>
            <a:off x="8489293" y="4618039"/>
            <a:ext cx="866775" cy="400050"/>
          </a:xfrm>
          <a:prstGeom prst="roundRect">
            <a:avLst/>
          </a:prstGeom>
          <a:solidFill>
            <a:srgbClr val="FECC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tx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赏金</a:t>
            </a:r>
          </a:p>
        </p:txBody>
      </p: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47D59BE0-A4A4-564E-BC1B-8C85A09DEA1E}"/>
              </a:ext>
            </a:extLst>
          </p:cNvPr>
          <p:cNvCxnSpPr>
            <a:cxnSpLocks/>
            <a:stCxn id="7" idx="1"/>
            <a:endCxn id="67" idx="3"/>
          </p:cNvCxnSpPr>
          <p:nvPr/>
        </p:nvCxnSpPr>
        <p:spPr>
          <a:xfrm flipH="1">
            <a:off x="5080365" y="4278902"/>
            <a:ext cx="201384" cy="539163"/>
          </a:xfrm>
          <a:prstGeom prst="line">
            <a:avLst/>
          </a:prstGeom>
          <a:ln w="19050">
            <a:solidFill>
              <a:srgbClr val="B1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D374CBCF-2C3C-554A-9D23-51E731090520}"/>
              </a:ext>
            </a:extLst>
          </p:cNvPr>
          <p:cNvCxnSpPr>
            <a:cxnSpLocks/>
            <a:stCxn id="8" idx="1"/>
            <a:endCxn id="7" idx="3"/>
          </p:cNvCxnSpPr>
          <p:nvPr/>
        </p:nvCxnSpPr>
        <p:spPr>
          <a:xfrm flipH="1">
            <a:off x="6148524" y="4278901"/>
            <a:ext cx="202406" cy="0"/>
          </a:xfrm>
          <a:prstGeom prst="line">
            <a:avLst/>
          </a:prstGeom>
          <a:ln w="19050">
            <a:solidFill>
              <a:srgbClr val="B1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连接符 79">
            <a:extLst>
              <a:ext uri="{FF2B5EF4-FFF2-40B4-BE49-F238E27FC236}">
                <a16:creationId xmlns:a16="http://schemas.microsoft.com/office/drawing/2014/main" id="{7D2675B9-2664-1E44-8390-A81781484AFA}"/>
              </a:ext>
            </a:extLst>
          </p:cNvPr>
          <p:cNvCxnSpPr>
            <a:cxnSpLocks/>
          </p:cNvCxnSpPr>
          <p:nvPr/>
        </p:nvCxnSpPr>
        <p:spPr>
          <a:xfrm flipH="1">
            <a:off x="7217705" y="4278901"/>
            <a:ext cx="202406" cy="0"/>
          </a:xfrm>
          <a:prstGeom prst="line">
            <a:avLst/>
          </a:prstGeom>
          <a:ln w="19050">
            <a:solidFill>
              <a:srgbClr val="B1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7D6AEE4-2537-4B41-8C10-5D17DC237482}"/>
              </a:ext>
            </a:extLst>
          </p:cNvPr>
          <p:cNvCxnSpPr>
            <a:cxnSpLocks/>
          </p:cNvCxnSpPr>
          <p:nvPr/>
        </p:nvCxnSpPr>
        <p:spPr>
          <a:xfrm flipH="1">
            <a:off x="8286887" y="4278901"/>
            <a:ext cx="202406" cy="0"/>
          </a:xfrm>
          <a:prstGeom prst="line">
            <a:avLst/>
          </a:prstGeom>
          <a:ln w="19050">
            <a:solidFill>
              <a:srgbClr val="B100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BD42A0C1-3FBD-304C-888A-D9F644F9ACBE}"/>
              </a:ext>
            </a:extLst>
          </p:cNvPr>
          <p:cNvSpPr txBox="1"/>
          <p:nvPr/>
        </p:nvSpPr>
        <p:spPr>
          <a:xfrm>
            <a:off x="2722198" y="3519683"/>
            <a:ext cx="7232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100" dirty="0"/>
              <a:t>义原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D144F976-E031-9A47-8D6C-54204B822E69}"/>
              </a:ext>
            </a:extLst>
          </p:cNvPr>
          <p:cNvSpPr txBox="1"/>
          <p:nvPr/>
        </p:nvSpPr>
        <p:spPr>
          <a:xfrm>
            <a:off x="2722197" y="4085297"/>
            <a:ext cx="12618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100" dirty="0"/>
              <a:t>原始输入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070AA050-0D8B-804B-BA81-21D07AE761DA}"/>
              </a:ext>
            </a:extLst>
          </p:cNvPr>
          <p:cNvSpPr txBox="1"/>
          <p:nvPr/>
        </p:nvSpPr>
        <p:spPr>
          <a:xfrm>
            <a:off x="2722198" y="4791449"/>
            <a:ext cx="99257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100" dirty="0"/>
              <a:t>替换词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5CBF8EF5-8531-1B4F-B632-46DC67DA80C5}"/>
              </a:ext>
            </a:extLst>
          </p:cNvPr>
          <p:cNvSpPr txBox="1"/>
          <p:nvPr/>
        </p:nvSpPr>
        <p:spPr>
          <a:xfrm>
            <a:off x="2722197" y="552691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搜索空间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5BC301B6-728F-3244-AC4C-73623F3D0E3C}"/>
              </a:ext>
            </a:extLst>
          </p:cNvPr>
          <p:cNvSpPr txBox="1"/>
          <p:nvPr/>
        </p:nvSpPr>
        <p:spPr>
          <a:xfrm>
            <a:off x="2722197" y="6254300"/>
            <a:ext cx="12618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100" dirty="0"/>
              <a:t>对抗样本</a:t>
            </a:r>
          </a:p>
        </p:txBody>
      </p:sp>
      <p:sp>
        <p:nvSpPr>
          <p:cNvPr id="16" name="标题 15">
            <a:extLst>
              <a:ext uri="{FF2B5EF4-FFF2-40B4-BE49-F238E27FC236}">
                <a16:creationId xmlns:a16="http://schemas.microsoft.com/office/drawing/2014/main" id="{785626A7-EF71-0045-BA36-615AB865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义原知识指导的文本对抗攻击</a:t>
            </a:r>
          </a:p>
        </p:txBody>
      </p:sp>
      <p:sp>
        <p:nvSpPr>
          <p:cNvPr id="19" name="内容占位符 18">
            <a:extLst>
              <a:ext uri="{FF2B5EF4-FFF2-40B4-BE49-F238E27FC236}">
                <a16:creationId xmlns:a16="http://schemas.microsoft.com/office/drawing/2014/main" id="{1625D0C1-DFF8-214E-BB87-9696D8EF5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利用义原知识，可以更好地找到语义相似的替换词集合，构建对抗样本</a:t>
            </a:r>
            <a:endParaRPr kumimoji="1" lang="en-US" altLang="zh-CN" dirty="0"/>
          </a:p>
          <a:p>
            <a:r>
              <a:rPr kumimoji="1" lang="zh-CN" altLang="en-US" dirty="0"/>
              <a:t>传统基于词向量的替换方法易受相关词干扰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澳门 </a:t>
            </a:r>
            <a:r>
              <a:rPr kumimoji="1" lang="en-US" altLang="zh-CN" dirty="0"/>
              <a:t>-&gt;</a:t>
            </a:r>
            <a:r>
              <a:rPr kumimoji="1" lang="zh-CN" altLang="en-US" dirty="0"/>
              <a:t> 葡式蛋挞，大三巴牌坊，</a:t>
            </a:r>
            <a:r>
              <a:rPr kumimoji="1" lang="en-US" altLang="zh-CN" dirty="0"/>
              <a:t>…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9700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1" grpId="0" animBg="1"/>
      <p:bldP spid="90" grpId="0" animBg="1"/>
      <p:bldP spid="7" grpId="0" animBg="1"/>
      <p:bldP spid="8" grpId="0" animBg="1"/>
      <p:bldP spid="9" grpId="0" animBg="1"/>
      <p:bldP spid="1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1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67" grpId="0" animBg="1"/>
      <p:bldP spid="67" grpId="1" animBg="1"/>
      <p:bldP spid="68" grpId="0" animBg="1"/>
      <p:bldP spid="69" grpId="0" animBg="1"/>
      <p:bldP spid="70" grpId="0" animBg="1"/>
      <p:bldP spid="71" grpId="0" animBg="1"/>
      <p:bldP spid="83" grpId="0"/>
      <p:bldP spid="85" grpId="0"/>
      <p:bldP spid="86" grpId="0"/>
      <p:bldP spid="8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811EA-F220-F74D-93DF-F99A2ABF5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实验结果</a:t>
            </a:r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355219-B9EC-A34B-ADBB-AB96E0ADC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攻击成功率</a:t>
            </a:r>
            <a:endParaRPr kumimoji="1" lang="en-US" altLang="zh-CN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marL="457200" lvl="1" indent="0" algn="just">
              <a:buNone/>
            </a:pPr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对抗样本质量</a:t>
            </a:r>
            <a:endParaRPr kumimoji="1" lang="en-US" altLang="zh-CN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4C6A57-7F36-204B-BCE4-1CE406F5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800099F-3BC8-CD49-8316-15B7D4D90F5C}"/>
              </a:ext>
            </a:extLst>
          </p:cNvPr>
          <p:cNvGrpSpPr/>
          <p:nvPr/>
        </p:nvGrpSpPr>
        <p:grpSpPr>
          <a:xfrm>
            <a:off x="3410639" y="1412776"/>
            <a:ext cx="6009905" cy="2476440"/>
            <a:chOff x="976544" y="1785957"/>
            <a:chExt cx="6267635" cy="2647714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B405FFD-A05E-3E41-8F3A-F26F89C97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544" y="1785957"/>
              <a:ext cx="6267635" cy="2647714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0254C67-57CF-C544-9B9F-164CF5D42D49}"/>
                </a:ext>
              </a:extLst>
            </p:cNvPr>
            <p:cNvSpPr/>
            <p:nvPr/>
          </p:nvSpPr>
          <p:spPr>
            <a:xfrm>
              <a:off x="2645546" y="4074850"/>
              <a:ext cx="4441054" cy="19530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55701C2-BDEB-D04C-A387-30C75A9F9D84}"/>
              </a:ext>
            </a:extLst>
          </p:cNvPr>
          <p:cNvGrpSpPr/>
          <p:nvPr/>
        </p:nvGrpSpPr>
        <p:grpSpPr>
          <a:xfrm>
            <a:off x="2392033" y="4486040"/>
            <a:ext cx="7407934" cy="2000758"/>
            <a:chOff x="857886" y="4857242"/>
            <a:chExt cx="7593656" cy="198896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D120ACD-73A8-CB43-9CCE-3F3311F1B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886" y="4857242"/>
              <a:ext cx="7593656" cy="1988966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8E1F591-B8A8-4948-B133-F6FFB099EB15}"/>
                </a:ext>
              </a:extLst>
            </p:cNvPr>
            <p:cNvSpPr/>
            <p:nvPr/>
          </p:nvSpPr>
          <p:spPr>
            <a:xfrm>
              <a:off x="2093426" y="6481083"/>
              <a:ext cx="6192688" cy="17716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EBB1FA7-BB48-3E44-A5B8-27011D822250}"/>
                </a:ext>
              </a:extLst>
            </p:cNvPr>
            <p:cNvSpPr/>
            <p:nvPr/>
          </p:nvSpPr>
          <p:spPr>
            <a:xfrm>
              <a:off x="2093426" y="5887700"/>
              <a:ext cx="6192688" cy="177169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237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811EA-F220-F74D-93DF-F99A2ABF5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实验结果</a:t>
            </a:r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355219-B9EC-A34B-ADBB-AB96E0ADC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攻击有效性和样本质量（人工标注）</a:t>
            </a:r>
            <a:endParaRPr kumimoji="1" lang="en-US" altLang="zh-CN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迁移性</a:t>
            </a:r>
            <a:endParaRPr kumimoji="1" lang="en-US" altLang="zh-CN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lvl="1" algn="just"/>
            <a:endParaRPr kumimoji="1" lang="en-US" altLang="zh-CN" sz="20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对抗训练</a:t>
            </a:r>
            <a:endParaRPr kumimoji="1" lang="en-US" altLang="zh-CN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4C6A57-7F36-204B-BCE4-1CE406F5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4051AC7-9942-F646-805B-A35F045AC8A0}"/>
              </a:ext>
            </a:extLst>
          </p:cNvPr>
          <p:cNvGrpSpPr/>
          <p:nvPr/>
        </p:nvGrpSpPr>
        <p:grpSpPr>
          <a:xfrm>
            <a:off x="3935761" y="1484785"/>
            <a:ext cx="4216893" cy="1689873"/>
            <a:chOff x="2411760" y="1484784"/>
            <a:chExt cx="4216893" cy="168987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F81195D-7F03-AB44-9A0A-111937FE9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1760" y="1484784"/>
              <a:ext cx="4216893" cy="1689873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41D45D6-340D-B44A-8997-4EB69A0F5FF4}"/>
                </a:ext>
              </a:extLst>
            </p:cNvPr>
            <p:cNvSpPr/>
            <p:nvPr/>
          </p:nvSpPr>
          <p:spPr>
            <a:xfrm>
              <a:off x="3532309" y="2241135"/>
              <a:ext cx="2856648" cy="16782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FEB9ECC-4363-D245-A898-0D9A5FFC762E}"/>
                </a:ext>
              </a:extLst>
            </p:cNvPr>
            <p:cNvSpPr/>
            <p:nvPr/>
          </p:nvSpPr>
          <p:spPr>
            <a:xfrm>
              <a:off x="3532309" y="2865985"/>
              <a:ext cx="2856648" cy="16782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7512E85-860A-F847-BFC2-3536CCE6D08C}"/>
              </a:ext>
            </a:extLst>
          </p:cNvPr>
          <p:cNvGrpSpPr/>
          <p:nvPr/>
        </p:nvGrpSpPr>
        <p:grpSpPr>
          <a:xfrm>
            <a:off x="3602846" y="3429001"/>
            <a:ext cx="4882720" cy="1778705"/>
            <a:chOff x="2121762" y="3500024"/>
            <a:chExt cx="4882720" cy="1778705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BFF02FB-DFC8-4346-AC48-A65AD92D6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1762" y="3500024"/>
              <a:ext cx="4882720" cy="1778705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A754451-8418-9F47-8BBA-68D052A8B0A7}"/>
                </a:ext>
              </a:extLst>
            </p:cNvPr>
            <p:cNvSpPr/>
            <p:nvPr/>
          </p:nvSpPr>
          <p:spPr>
            <a:xfrm>
              <a:off x="3419865" y="4296792"/>
              <a:ext cx="3486962" cy="1686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6993D7D-EFDF-7E49-ABA6-4EF033C6C12B}"/>
                </a:ext>
              </a:extLst>
            </p:cNvPr>
            <p:cNvSpPr/>
            <p:nvPr/>
          </p:nvSpPr>
          <p:spPr>
            <a:xfrm>
              <a:off x="3419865" y="4962936"/>
              <a:ext cx="3486962" cy="1686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A09D5B5-7B5A-6544-959A-2A83E97F5CF8}"/>
              </a:ext>
            </a:extLst>
          </p:cNvPr>
          <p:cNvGrpSpPr/>
          <p:nvPr/>
        </p:nvGrpSpPr>
        <p:grpSpPr>
          <a:xfrm>
            <a:off x="3608268" y="5462048"/>
            <a:ext cx="5752730" cy="1382574"/>
            <a:chOff x="2121762" y="5445878"/>
            <a:chExt cx="5752730" cy="138257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33AFB4D4-8B52-CA4E-828A-CC4CF3386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1762" y="5445878"/>
              <a:ext cx="5752730" cy="1382574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A33D398-5480-5A43-9871-693202B5B40E}"/>
                </a:ext>
              </a:extLst>
            </p:cNvPr>
            <p:cNvSpPr/>
            <p:nvPr/>
          </p:nvSpPr>
          <p:spPr>
            <a:xfrm>
              <a:off x="6356411" y="5914491"/>
              <a:ext cx="550416" cy="78815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8458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A763CC-4ECD-0F49-962B-17B33DD1B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基于语义表示学习的义原推荐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0A2221-DBDB-1F45-AC77-10D2D87C0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义原自动推荐：实现义原知识库与时俱进，提升标注一致性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88E64A-B02E-BA49-ACAD-1056065A0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592A052-BAF2-A145-975C-9EC1FC0521F8}"/>
              </a:ext>
            </a:extLst>
          </p:cNvPr>
          <p:cNvSpPr/>
          <p:nvPr/>
        </p:nvSpPr>
        <p:spPr>
          <a:xfrm>
            <a:off x="1524000" y="565767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/>
              <a:t>Ruobing</a:t>
            </a:r>
            <a:r>
              <a:rPr lang="en-US" altLang="zh-CN" dirty="0"/>
              <a:t> </a:t>
            </a:r>
            <a:r>
              <a:rPr lang="en-US" altLang="zh-CN" dirty="0" err="1"/>
              <a:t>Xie</a:t>
            </a:r>
            <a:r>
              <a:rPr lang="en-US" altLang="zh-CN" dirty="0"/>
              <a:t>, </a:t>
            </a:r>
            <a:r>
              <a:rPr lang="en-US" altLang="zh-CN" dirty="0" err="1"/>
              <a:t>Xingchi</a:t>
            </a:r>
            <a:r>
              <a:rPr lang="en-US" altLang="zh-CN" dirty="0"/>
              <a:t> Yuan, 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Maosong</a:t>
            </a:r>
            <a:r>
              <a:rPr lang="en-US" altLang="zh-CN" dirty="0"/>
              <a:t> Sun. Lexical </a:t>
            </a:r>
            <a:r>
              <a:rPr lang="en-US" altLang="zh-CN" dirty="0" err="1"/>
              <a:t>Sememe</a:t>
            </a:r>
            <a:r>
              <a:rPr lang="en-US" altLang="zh-CN" dirty="0"/>
              <a:t> Prediction via Word Embeddings and Matrix Factorization.</a:t>
            </a:r>
            <a:r>
              <a:rPr lang="zh-CN" altLang="en-US" dirty="0"/>
              <a:t> </a:t>
            </a:r>
            <a:r>
              <a:rPr lang="en-US" altLang="zh-CN" dirty="0"/>
              <a:t>IJCAI 2017.</a:t>
            </a:r>
          </a:p>
          <a:p>
            <a:r>
              <a:rPr lang="en-US" altLang="zh-CN" dirty="0" err="1"/>
              <a:t>Huiming</a:t>
            </a:r>
            <a:r>
              <a:rPr lang="en-US" altLang="zh-CN" dirty="0"/>
              <a:t> </a:t>
            </a:r>
            <a:r>
              <a:rPr lang="en-US" altLang="zh-CN" dirty="0" err="1"/>
              <a:t>Jin</a:t>
            </a:r>
            <a:r>
              <a:rPr lang="en-US" altLang="zh-CN" dirty="0"/>
              <a:t>, Hao Zhu, </a:t>
            </a:r>
            <a:r>
              <a:rPr lang="en-US" altLang="zh-CN" dirty="0" err="1"/>
              <a:t>Zhiyuan</a:t>
            </a:r>
            <a:r>
              <a:rPr lang="en-US" altLang="zh-CN" dirty="0"/>
              <a:t> Liu, </a:t>
            </a:r>
            <a:r>
              <a:rPr lang="en-US" altLang="zh-CN" dirty="0" err="1"/>
              <a:t>Ruobing</a:t>
            </a:r>
            <a:r>
              <a:rPr lang="en-US" altLang="zh-CN" dirty="0"/>
              <a:t> </a:t>
            </a:r>
            <a:r>
              <a:rPr lang="en-US" altLang="zh-CN" dirty="0" err="1"/>
              <a:t>Xie</a:t>
            </a:r>
            <a:r>
              <a:rPr lang="en-US" altLang="zh-CN" dirty="0"/>
              <a:t>, </a:t>
            </a:r>
            <a:r>
              <a:rPr lang="en-US" altLang="zh-CN" dirty="0" err="1"/>
              <a:t>Maosong</a:t>
            </a:r>
            <a:r>
              <a:rPr lang="en-US" altLang="zh-CN" dirty="0"/>
              <a:t> Sun, Fen Lin, </a:t>
            </a:r>
            <a:r>
              <a:rPr lang="en-US" altLang="zh-CN" dirty="0" err="1"/>
              <a:t>Leyu</a:t>
            </a:r>
            <a:r>
              <a:rPr lang="en-US" altLang="zh-CN" dirty="0"/>
              <a:t> Lin. Incorporating Chinese Characters of Words for Lexical </a:t>
            </a:r>
            <a:r>
              <a:rPr lang="en-US" altLang="zh-CN" dirty="0" err="1"/>
              <a:t>Sememe</a:t>
            </a:r>
            <a:r>
              <a:rPr lang="en-US" altLang="zh-CN" dirty="0"/>
              <a:t> Prediction. ACL 2018.</a:t>
            </a:r>
          </a:p>
        </p:txBody>
      </p:sp>
      <p:pic>
        <p:nvPicPr>
          <p:cNvPr id="11" name="内容占位符 4">
            <a:extLst>
              <a:ext uri="{FF2B5EF4-FFF2-40B4-BE49-F238E27FC236}">
                <a16:creationId xmlns:a16="http://schemas.microsoft.com/office/drawing/2014/main" id="{3DFB9952-2E1E-2D43-9B05-337FE828C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6316" y="1970689"/>
            <a:ext cx="6179368" cy="34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72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92EAC1-6E35-2D40-85D4-930495289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965127-C56C-AD4E-8A33-70F1988A2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将两种方法相融合，能够显著提升义原推荐效果。词性、词频有显著影响。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73576E-093E-0A4C-9D49-3E62B89C6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4106DA4-BB15-D344-8998-3D1C042325CA}"/>
              </a:ext>
            </a:extLst>
          </p:cNvPr>
          <p:cNvSpPr txBox="1"/>
          <p:nvPr/>
        </p:nvSpPr>
        <p:spPr>
          <a:xfrm>
            <a:off x="3065300" y="431727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义原推荐效果</a:t>
            </a:r>
            <a:endParaRPr 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188CA5D-5BDF-624A-9A4D-011554753589}"/>
              </a:ext>
            </a:extLst>
          </p:cNvPr>
          <p:cNvGrpSpPr/>
          <p:nvPr/>
        </p:nvGrpSpPr>
        <p:grpSpPr>
          <a:xfrm>
            <a:off x="1610624" y="1984993"/>
            <a:ext cx="4483100" cy="2324100"/>
            <a:chOff x="1034306" y="2147854"/>
            <a:chExt cx="4483100" cy="23241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8BE373B-43F8-0D4B-9348-0F10D7C03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4306" y="2147854"/>
              <a:ext cx="4483100" cy="2324100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F86F97C-7AF4-3544-8B4E-4D8A6559B9DA}"/>
                </a:ext>
              </a:extLst>
            </p:cNvPr>
            <p:cNvSpPr/>
            <p:nvPr/>
          </p:nvSpPr>
          <p:spPr>
            <a:xfrm>
              <a:off x="1440343" y="3838073"/>
              <a:ext cx="3672408" cy="43204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C0A530A8-95A4-8E46-9C3D-79E12478CAC0}"/>
              </a:ext>
            </a:extLst>
          </p:cNvPr>
          <p:cNvSpPr txBox="1"/>
          <p:nvPr/>
        </p:nvSpPr>
        <p:spPr>
          <a:xfrm>
            <a:off x="6809306" y="3411937"/>
            <a:ext cx="3235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不同词性的词汇义原推荐效果</a:t>
            </a:r>
            <a:endParaRPr 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8C1EE03-E9F0-5748-81F2-05E829E9F031}"/>
              </a:ext>
            </a:extLst>
          </p:cNvPr>
          <p:cNvSpPr txBox="1"/>
          <p:nvPr/>
        </p:nvSpPr>
        <p:spPr>
          <a:xfrm>
            <a:off x="6859766" y="4965264"/>
            <a:ext cx="3241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不同词频的词汇义原推荐效果</a:t>
            </a:r>
            <a:endParaRPr 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2234C7D-48C9-7F47-B84A-21F7ADAE047D}"/>
              </a:ext>
            </a:extLst>
          </p:cNvPr>
          <p:cNvGrpSpPr/>
          <p:nvPr/>
        </p:nvGrpSpPr>
        <p:grpSpPr>
          <a:xfrm>
            <a:off x="6602187" y="1968317"/>
            <a:ext cx="3693270" cy="1451533"/>
            <a:chOff x="251520" y="4737857"/>
            <a:chExt cx="3850063" cy="1531019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E17D0B6-3962-3E47-9D0B-088418523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520" y="4737857"/>
              <a:ext cx="3850063" cy="1531019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0944A68-3FF2-A24D-A34F-5E499A4D1A7C}"/>
                </a:ext>
              </a:extLst>
            </p:cNvPr>
            <p:cNvSpPr/>
            <p:nvPr/>
          </p:nvSpPr>
          <p:spPr>
            <a:xfrm>
              <a:off x="3275856" y="5138050"/>
              <a:ext cx="825726" cy="5231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8EC5A3B-90C8-884B-B497-27552ED741F2}"/>
              </a:ext>
            </a:extLst>
          </p:cNvPr>
          <p:cNvGrpSpPr/>
          <p:nvPr/>
        </p:nvGrpSpPr>
        <p:grpSpPr>
          <a:xfrm>
            <a:off x="6404824" y="3740018"/>
            <a:ext cx="4127005" cy="1265896"/>
            <a:chOff x="4276453" y="4672050"/>
            <a:chExt cx="4585172" cy="159682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BB7DBA90-B930-F14C-AA35-824296D53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76453" y="4672050"/>
              <a:ext cx="4585172" cy="1596826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327B95-E1C9-C746-9F8E-CB5A60F7F7BC}"/>
                </a:ext>
              </a:extLst>
            </p:cNvPr>
            <p:cNvSpPr/>
            <p:nvPr/>
          </p:nvSpPr>
          <p:spPr>
            <a:xfrm>
              <a:off x="7943600" y="5138051"/>
              <a:ext cx="825726" cy="5231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7" name="内容占位符 5">
            <a:extLst>
              <a:ext uri="{FF2B5EF4-FFF2-40B4-BE49-F238E27FC236}">
                <a16:creationId xmlns:a16="http://schemas.microsoft.com/office/drawing/2014/main" id="{7CA89B93-EFA5-6743-BA6A-840A0E28B7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2" r="7496"/>
          <a:stretch/>
        </p:blipFill>
        <p:spPr>
          <a:xfrm>
            <a:off x="1524000" y="5303613"/>
            <a:ext cx="9144000" cy="166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84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1CF94F-71B4-F04D-B56F-7E35F777B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义原知识计算论文列表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90A57A-5D9C-9849-8372-C5B52FD17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1578858"/>
            <a:ext cx="8928992" cy="527914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000" dirty="0" err="1">
                <a:solidFill>
                  <a:prstClr val="black"/>
                </a:solidFill>
              </a:rPr>
              <a:t>Fanchao</a:t>
            </a:r>
            <a:r>
              <a:rPr lang="en-US" altLang="zh-CN" sz="2000" dirty="0">
                <a:solidFill>
                  <a:prstClr val="black"/>
                </a:solidFill>
              </a:rPr>
              <a:t> Qi, </a:t>
            </a:r>
            <a:r>
              <a:rPr lang="en-US" altLang="zh-CN" sz="2000" dirty="0" err="1">
                <a:solidFill>
                  <a:prstClr val="black"/>
                </a:solidFill>
              </a:rPr>
              <a:t>Junjie</a:t>
            </a:r>
            <a:r>
              <a:rPr lang="en-US" altLang="zh-CN" sz="2000" dirty="0">
                <a:solidFill>
                  <a:prstClr val="black"/>
                </a:solidFill>
              </a:rPr>
              <a:t> Huang, </a:t>
            </a:r>
            <a:r>
              <a:rPr lang="en-US" altLang="zh-CN" sz="2000" dirty="0" err="1">
                <a:solidFill>
                  <a:prstClr val="black"/>
                </a:solidFill>
              </a:rPr>
              <a:t>Chenghao</a:t>
            </a:r>
            <a:r>
              <a:rPr lang="en-US" altLang="zh-CN" sz="2000" dirty="0">
                <a:solidFill>
                  <a:prstClr val="black"/>
                </a:solidFill>
              </a:rPr>
              <a:t> Yang, </a:t>
            </a:r>
            <a:r>
              <a:rPr lang="en-US" altLang="zh-CN" sz="2000" dirty="0" err="1">
                <a:solidFill>
                  <a:prstClr val="black"/>
                </a:solidFill>
              </a:rPr>
              <a:t>Zhiyuan</a:t>
            </a:r>
            <a:r>
              <a:rPr lang="en-US" altLang="zh-CN" sz="2000" dirty="0">
                <a:solidFill>
                  <a:prstClr val="black"/>
                </a:solidFill>
              </a:rPr>
              <a:t> Liu, Xiao Chen, </a:t>
            </a:r>
            <a:r>
              <a:rPr lang="en-US" altLang="zh-CN" sz="2000" dirty="0" err="1">
                <a:solidFill>
                  <a:prstClr val="black"/>
                </a:solidFill>
              </a:rPr>
              <a:t>Qun</a:t>
            </a:r>
            <a:r>
              <a:rPr lang="en-US" altLang="zh-CN" sz="2000" dirty="0">
                <a:solidFill>
                  <a:prstClr val="black"/>
                </a:solidFill>
              </a:rPr>
              <a:t> Liu, </a:t>
            </a:r>
            <a:r>
              <a:rPr lang="en-US" altLang="zh-CN" sz="2000" dirty="0" err="1">
                <a:solidFill>
                  <a:prstClr val="black"/>
                </a:solidFill>
              </a:rPr>
              <a:t>Maosong</a:t>
            </a:r>
            <a:r>
              <a:rPr lang="en-US" altLang="zh-CN" sz="2000" dirty="0">
                <a:solidFill>
                  <a:prstClr val="black"/>
                </a:solidFill>
              </a:rPr>
              <a:t> Sun. </a:t>
            </a:r>
            <a:r>
              <a:rPr lang="en-US" altLang="zh-CN" sz="2000" b="1" dirty="0">
                <a:solidFill>
                  <a:prstClr val="black"/>
                </a:solidFill>
              </a:rPr>
              <a:t>Modeling Semantic Compositionality with </a:t>
            </a:r>
            <a:r>
              <a:rPr lang="en-US" altLang="zh-CN" sz="2000" b="1" dirty="0" err="1">
                <a:solidFill>
                  <a:prstClr val="black"/>
                </a:solidFill>
              </a:rPr>
              <a:t>Sememe</a:t>
            </a:r>
            <a:r>
              <a:rPr lang="en-US" altLang="zh-CN" sz="2000" b="1" dirty="0">
                <a:solidFill>
                  <a:prstClr val="black"/>
                </a:solidFill>
              </a:rPr>
              <a:t> Knowledge</a:t>
            </a:r>
            <a:r>
              <a:rPr lang="en-US" altLang="zh-CN" sz="2000" dirty="0">
                <a:solidFill>
                  <a:prstClr val="black"/>
                </a:solidFill>
              </a:rPr>
              <a:t>. ACL 2019.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 err="1">
                <a:solidFill>
                  <a:prstClr val="black"/>
                </a:solidFill>
              </a:rPr>
              <a:t>Yihong</a:t>
            </a:r>
            <a:r>
              <a:rPr lang="en-US" altLang="zh-CN" sz="2000" dirty="0">
                <a:solidFill>
                  <a:prstClr val="black"/>
                </a:solidFill>
              </a:rPr>
              <a:t> Gu, Jun Yan, Hao Zhu, </a:t>
            </a:r>
            <a:r>
              <a:rPr lang="en-US" altLang="zh-CN" sz="2000" dirty="0" err="1">
                <a:solidFill>
                  <a:prstClr val="black"/>
                </a:solidFill>
              </a:rPr>
              <a:t>Zhiyuan</a:t>
            </a:r>
            <a:r>
              <a:rPr lang="en-US" altLang="zh-CN" sz="2000" dirty="0">
                <a:solidFill>
                  <a:prstClr val="black"/>
                </a:solidFill>
              </a:rPr>
              <a:t> Liu, </a:t>
            </a:r>
            <a:r>
              <a:rPr lang="en-US" altLang="zh-CN" sz="2000" dirty="0" err="1">
                <a:solidFill>
                  <a:prstClr val="black"/>
                </a:solidFill>
              </a:rPr>
              <a:t>Ruobing</a:t>
            </a:r>
            <a:r>
              <a:rPr lang="en-US" altLang="zh-CN" sz="2000" dirty="0">
                <a:solidFill>
                  <a:prstClr val="black"/>
                </a:solidFill>
              </a:rPr>
              <a:t> </a:t>
            </a:r>
            <a:r>
              <a:rPr lang="en-US" altLang="zh-CN" sz="2000" dirty="0" err="1">
                <a:solidFill>
                  <a:prstClr val="black"/>
                </a:solidFill>
              </a:rPr>
              <a:t>Xie</a:t>
            </a:r>
            <a:r>
              <a:rPr lang="en-US" altLang="zh-CN" sz="2000" dirty="0">
                <a:solidFill>
                  <a:prstClr val="black"/>
                </a:solidFill>
              </a:rPr>
              <a:t>, </a:t>
            </a:r>
            <a:r>
              <a:rPr lang="en-US" altLang="zh-CN" sz="2000" dirty="0" err="1">
                <a:solidFill>
                  <a:prstClr val="black"/>
                </a:solidFill>
              </a:rPr>
              <a:t>Maosong</a:t>
            </a:r>
            <a:r>
              <a:rPr lang="en-US" altLang="zh-CN" sz="2000" dirty="0">
                <a:solidFill>
                  <a:prstClr val="black"/>
                </a:solidFill>
              </a:rPr>
              <a:t> Sun, Fen Lin and </a:t>
            </a:r>
            <a:r>
              <a:rPr lang="en-US" altLang="zh-CN" sz="2000" dirty="0" err="1">
                <a:solidFill>
                  <a:prstClr val="black"/>
                </a:solidFill>
              </a:rPr>
              <a:t>Leyu</a:t>
            </a:r>
            <a:r>
              <a:rPr lang="en-US" altLang="zh-CN" sz="2000" dirty="0">
                <a:solidFill>
                  <a:prstClr val="black"/>
                </a:solidFill>
              </a:rPr>
              <a:t> Lin. </a:t>
            </a:r>
            <a:r>
              <a:rPr lang="en-US" altLang="zh-CN" sz="2000" b="1" dirty="0">
                <a:solidFill>
                  <a:prstClr val="black"/>
                </a:solidFill>
              </a:rPr>
              <a:t>Language Modeling with Sparse Product of </a:t>
            </a:r>
            <a:r>
              <a:rPr lang="en-US" altLang="zh-CN" sz="2000" b="1" dirty="0" err="1">
                <a:solidFill>
                  <a:prstClr val="black"/>
                </a:solidFill>
              </a:rPr>
              <a:t>Sememe</a:t>
            </a:r>
            <a:r>
              <a:rPr lang="en-US" altLang="zh-CN" sz="2000" b="1" dirty="0">
                <a:solidFill>
                  <a:prstClr val="black"/>
                </a:solidFill>
              </a:rPr>
              <a:t> Experts</a:t>
            </a:r>
            <a:r>
              <a:rPr lang="en-US" altLang="zh-CN" sz="2000" dirty="0">
                <a:solidFill>
                  <a:prstClr val="black"/>
                </a:solidFill>
              </a:rPr>
              <a:t>. EMNLP 2018.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 err="1"/>
              <a:t>Fanchao</a:t>
            </a:r>
            <a:r>
              <a:rPr lang="en-US" altLang="zh-CN" sz="2000" dirty="0"/>
              <a:t> Qi, </a:t>
            </a:r>
            <a:r>
              <a:rPr lang="en-US" altLang="zh-CN" sz="2000" dirty="0" err="1"/>
              <a:t>Yankai</a:t>
            </a:r>
            <a:r>
              <a:rPr lang="en-US" altLang="zh-CN" sz="2000" dirty="0"/>
              <a:t> Lin, </a:t>
            </a:r>
            <a:r>
              <a:rPr lang="en-US" altLang="zh-CN" sz="2000" dirty="0" err="1"/>
              <a:t>Maosong</a:t>
            </a:r>
            <a:r>
              <a:rPr lang="en-US" altLang="zh-CN" sz="2000" dirty="0"/>
              <a:t> Sun, </a:t>
            </a:r>
            <a:r>
              <a:rPr lang="en-US" altLang="zh-CN" sz="2000" dirty="0" err="1"/>
              <a:t>Hao</a:t>
            </a:r>
            <a:r>
              <a:rPr lang="en-US" altLang="zh-CN" sz="2000" dirty="0"/>
              <a:t> Zhu, </a:t>
            </a:r>
            <a:r>
              <a:rPr lang="en-US" altLang="zh-CN" sz="2000" dirty="0" err="1"/>
              <a:t>Ruobing</a:t>
            </a:r>
            <a:r>
              <a:rPr lang="en-US" altLang="zh-CN" sz="2000" dirty="0"/>
              <a:t> </a:t>
            </a:r>
            <a:r>
              <a:rPr lang="en-US" altLang="zh-CN" sz="2000" dirty="0" err="1"/>
              <a:t>Xie</a:t>
            </a:r>
            <a:r>
              <a:rPr lang="en-US" altLang="zh-CN" sz="2000" dirty="0"/>
              <a:t>, </a:t>
            </a:r>
            <a:r>
              <a:rPr lang="en-US" altLang="zh-CN" sz="2000" dirty="0" err="1"/>
              <a:t>Zhiyuan</a:t>
            </a:r>
            <a:r>
              <a:rPr lang="en-US" altLang="zh-CN" sz="2000" dirty="0"/>
              <a:t> Liu. </a:t>
            </a:r>
            <a:r>
              <a:rPr lang="en-US" altLang="zh-CN" sz="2000" b="1" dirty="0"/>
              <a:t>Cross-lingual Lexical </a:t>
            </a:r>
            <a:r>
              <a:rPr lang="en-US" altLang="zh-CN" sz="2000" b="1" dirty="0" err="1"/>
              <a:t>Sememe</a:t>
            </a:r>
            <a:r>
              <a:rPr lang="en-US" altLang="zh-CN" sz="2000" b="1" dirty="0"/>
              <a:t> Prediction</a:t>
            </a:r>
            <a:r>
              <a:rPr lang="en-US" altLang="zh-CN" sz="2000" dirty="0"/>
              <a:t>. EMNLP 2018.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 err="1"/>
              <a:t>Huiming</a:t>
            </a:r>
            <a:r>
              <a:rPr lang="en-US" altLang="zh-CN" sz="2000" dirty="0"/>
              <a:t> </a:t>
            </a:r>
            <a:r>
              <a:rPr lang="en-US" altLang="zh-CN" sz="2000" dirty="0" err="1"/>
              <a:t>Jin</a:t>
            </a:r>
            <a:r>
              <a:rPr lang="en-US" altLang="zh-CN" sz="2000" dirty="0"/>
              <a:t>, Hao Zhu, </a:t>
            </a:r>
            <a:r>
              <a:rPr lang="en-US" altLang="zh-CN" sz="2000" dirty="0" err="1"/>
              <a:t>Zhiyuan</a:t>
            </a:r>
            <a:r>
              <a:rPr lang="en-US" altLang="zh-CN" sz="2000" dirty="0"/>
              <a:t> Liu, </a:t>
            </a:r>
            <a:r>
              <a:rPr lang="en-US" altLang="zh-CN" sz="2000" dirty="0" err="1"/>
              <a:t>Ruobing</a:t>
            </a:r>
            <a:r>
              <a:rPr lang="en-US" altLang="zh-CN" sz="2000" dirty="0"/>
              <a:t> </a:t>
            </a:r>
            <a:r>
              <a:rPr lang="en-US" altLang="zh-CN" sz="2000" dirty="0" err="1"/>
              <a:t>Xie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Maosong</a:t>
            </a:r>
            <a:r>
              <a:rPr lang="en-US" altLang="zh-CN" sz="2000" dirty="0"/>
              <a:t> Sun, Fen Lin, </a:t>
            </a:r>
            <a:r>
              <a:rPr lang="en-US" altLang="zh-CN" sz="2000" dirty="0" err="1"/>
              <a:t>Leyu</a:t>
            </a:r>
            <a:r>
              <a:rPr lang="en-US" altLang="zh-CN" sz="2000" dirty="0"/>
              <a:t> Lin. </a:t>
            </a:r>
            <a:r>
              <a:rPr lang="en-US" altLang="zh-CN" sz="2000" b="1" dirty="0"/>
              <a:t>Incorporating Chinese Characters of Words for Lexical </a:t>
            </a:r>
            <a:r>
              <a:rPr lang="en-US" altLang="zh-CN" sz="2000" b="1" dirty="0" err="1"/>
              <a:t>Sememe</a:t>
            </a:r>
            <a:r>
              <a:rPr lang="en-US" altLang="zh-CN" sz="2000" b="1" dirty="0"/>
              <a:t> Prediction</a:t>
            </a:r>
            <a:r>
              <a:rPr lang="en-US" altLang="zh-CN" sz="2000" dirty="0"/>
              <a:t>. ACL 2018.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 err="1"/>
              <a:t>Xiangkai</a:t>
            </a:r>
            <a:r>
              <a:rPr lang="en-US" altLang="zh-CN" sz="2000" dirty="0"/>
              <a:t> Zeng, Cheng Yang, </a:t>
            </a:r>
            <a:r>
              <a:rPr lang="en-US" altLang="zh-CN" sz="2000" dirty="0" err="1"/>
              <a:t>Cunchao</a:t>
            </a:r>
            <a:r>
              <a:rPr lang="en-US" altLang="zh-CN" sz="2000" dirty="0"/>
              <a:t> Tu, </a:t>
            </a:r>
            <a:r>
              <a:rPr lang="en-US" altLang="zh-CN" sz="2000" dirty="0" err="1"/>
              <a:t>Zhiyuan</a:t>
            </a:r>
            <a:r>
              <a:rPr lang="en-US" altLang="zh-CN" sz="2000" dirty="0"/>
              <a:t> Liu, </a:t>
            </a:r>
            <a:r>
              <a:rPr lang="en-US" altLang="zh-CN" sz="2000" dirty="0" err="1"/>
              <a:t>Maosong</a:t>
            </a:r>
            <a:r>
              <a:rPr lang="en-US" altLang="zh-CN" sz="2000" dirty="0"/>
              <a:t> Sun. </a:t>
            </a:r>
            <a:r>
              <a:rPr lang="en-US" altLang="zh-CN" sz="2000" b="1" dirty="0"/>
              <a:t>Chinese LIWC Lexicon Expansion via Hierarchical Classification of Word Embeddings with </a:t>
            </a:r>
            <a:r>
              <a:rPr lang="en-US" altLang="zh-CN" sz="2000" b="1" dirty="0" err="1"/>
              <a:t>Sememe</a:t>
            </a:r>
            <a:r>
              <a:rPr lang="en-US" altLang="zh-CN" sz="2000" b="1" dirty="0"/>
              <a:t> Attention</a:t>
            </a:r>
            <a:r>
              <a:rPr lang="en-US" altLang="zh-CN" sz="2000" dirty="0"/>
              <a:t>. AAAI 2018. 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 err="1"/>
              <a:t>Ruobing</a:t>
            </a:r>
            <a:r>
              <a:rPr lang="en-US" altLang="zh-CN" sz="2000" dirty="0"/>
              <a:t> </a:t>
            </a:r>
            <a:r>
              <a:rPr lang="en-US" altLang="zh-CN" sz="2000" dirty="0" err="1"/>
              <a:t>Xie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Xingchi</a:t>
            </a:r>
            <a:r>
              <a:rPr lang="en-US" altLang="zh-CN" sz="2000" dirty="0"/>
              <a:t> Yuan, </a:t>
            </a:r>
            <a:r>
              <a:rPr lang="en-US" altLang="zh-CN" sz="2000" dirty="0" err="1"/>
              <a:t>Zhiyuan</a:t>
            </a:r>
            <a:r>
              <a:rPr lang="en-US" altLang="zh-CN" sz="2000" dirty="0"/>
              <a:t> Liu, </a:t>
            </a:r>
            <a:r>
              <a:rPr lang="en-US" altLang="zh-CN" sz="2000" dirty="0" err="1"/>
              <a:t>Maosong</a:t>
            </a:r>
            <a:r>
              <a:rPr lang="en-US" altLang="zh-CN" sz="2000" dirty="0"/>
              <a:t> Sun. </a:t>
            </a:r>
            <a:r>
              <a:rPr lang="en-US" altLang="zh-CN" sz="2000" b="1" dirty="0"/>
              <a:t>Lexical </a:t>
            </a:r>
            <a:r>
              <a:rPr lang="en-US" altLang="zh-CN" sz="2000" b="1" dirty="0" err="1"/>
              <a:t>Sememe</a:t>
            </a:r>
            <a:r>
              <a:rPr lang="en-US" altLang="zh-CN" sz="2000" b="1" dirty="0"/>
              <a:t> Prediction via Word Embeddings and Matrix Factorization</a:t>
            </a:r>
            <a:r>
              <a:rPr lang="en-US" altLang="zh-CN" sz="2000" dirty="0"/>
              <a:t>.</a:t>
            </a:r>
            <a:r>
              <a:rPr lang="zh-CN" altLang="en-US" sz="2000" dirty="0"/>
              <a:t> </a:t>
            </a:r>
            <a:r>
              <a:rPr lang="en-US" altLang="zh-CN" sz="2000" dirty="0"/>
              <a:t>IJCAI 2017.</a:t>
            </a:r>
          </a:p>
          <a:p>
            <a:pPr algn="just">
              <a:lnSpc>
                <a:spcPct val="120000"/>
              </a:lnSpc>
            </a:pPr>
            <a:r>
              <a:rPr lang="en-US" altLang="zh-CN" sz="2000" dirty="0"/>
              <a:t>Yilin </a:t>
            </a:r>
            <a:r>
              <a:rPr lang="en-US" altLang="zh-CN" sz="2000" dirty="0" err="1"/>
              <a:t>Niu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Ruobing</a:t>
            </a:r>
            <a:r>
              <a:rPr lang="en-US" altLang="zh-CN" sz="2000" dirty="0"/>
              <a:t> </a:t>
            </a:r>
            <a:r>
              <a:rPr lang="en-US" altLang="zh-CN" sz="2000" dirty="0" err="1"/>
              <a:t>Xie</a:t>
            </a:r>
            <a:r>
              <a:rPr lang="en-US" altLang="zh-CN" sz="2000" dirty="0"/>
              <a:t>, </a:t>
            </a:r>
            <a:r>
              <a:rPr lang="en-US" altLang="zh-CN" sz="2000" dirty="0" err="1"/>
              <a:t>Zhiyuan</a:t>
            </a:r>
            <a:r>
              <a:rPr lang="en-US" altLang="zh-CN" sz="2000" dirty="0"/>
              <a:t> Liu, </a:t>
            </a:r>
            <a:r>
              <a:rPr lang="en-US" altLang="zh-CN" sz="2000" dirty="0" err="1"/>
              <a:t>Maosong</a:t>
            </a:r>
            <a:r>
              <a:rPr lang="en-US" altLang="zh-CN" sz="2000" dirty="0"/>
              <a:t> Sun. </a:t>
            </a:r>
            <a:r>
              <a:rPr lang="en-US" altLang="zh-CN" sz="2000" b="1" dirty="0"/>
              <a:t>Improved Word Representation Learning with </a:t>
            </a:r>
            <a:r>
              <a:rPr lang="en-US" altLang="zh-CN" sz="2000" b="1" dirty="0" err="1"/>
              <a:t>Sememes</a:t>
            </a:r>
            <a:r>
              <a:rPr lang="en-US" altLang="zh-CN" sz="2000" dirty="0"/>
              <a:t>. ACL 2017.</a:t>
            </a:r>
            <a:endParaRPr 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584A47-DB3A-1242-9FD8-86571C3A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24000" y="621166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695E370-E6C5-5442-AF90-2982CA3119AF}"/>
              </a:ext>
            </a:extLst>
          </p:cNvPr>
          <p:cNvSpPr/>
          <p:nvPr/>
        </p:nvSpPr>
        <p:spPr>
          <a:xfrm>
            <a:off x="3331974" y="946175"/>
            <a:ext cx="55280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hlinkClick r:id="rId2"/>
              </a:rPr>
              <a:t>https://github.com/thunlp/SCPapers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08210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BBA3E976-FEE7-7145-A8BD-7D8667512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5520" y="2132857"/>
            <a:ext cx="6159984" cy="4132207"/>
          </a:xfr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DAD9-B451-4972-BB49-7BC7F8CE3F02}" type="slidenum">
              <a:rPr lang="zh-CN" altLang="en-US" smtClean="0">
                <a:latin typeface="DengXian" panose="02010600030101010101" pitchFamily="2" charset="-122"/>
                <a:ea typeface="DengXian" panose="02010600030101010101" pitchFamily="2" charset="-122"/>
              </a:rPr>
              <a:pPr/>
              <a:t>23</a:t>
            </a:fld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68CE8CB-928F-E044-8A3C-F98AF4CEC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DengXian" panose="02010600030101010101" pitchFamily="2" charset="-122"/>
                <a:ea typeface="DengXian" panose="02010600030101010101" pitchFamily="2" charset="-122"/>
              </a:rPr>
              <a:t>OpenHowNet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C6CF0A2-A146-3B42-95EB-D13B6870F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449" y="3861049"/>
            <a:ext cx="1986053" cy="198605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3154EF3-1DC0-1943-B7B6-C17F3CFF7594}"/>
              </a:ext>
            </a:extLst>
          </p:cNvPr>
          <p:cNvSpPr/>
          <p:nvPr/>
        </p:nvSpPr>
        <p:spPr>
          <a:xfrm>
            <a:off x="3284173" y="1145399"/>
            <a:ext cx="56236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DengXian" panose="02010600030101010101" pitchFamily="2" charset="-122"/>
                <a:ea typeface="DengXian" panose="02010600030101010101" pitchFamily="2" charset="-122"/>
                <a:hlinkClick r:id="rId5"/>
              </a:rPr>
              <a:t>https://openhownet.thunlp.org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01268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D6B3818-7ECB-944F-A932-7FF7B83AA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3512" y="1087329"/>
            <a:ext cx="8311130" cy="4984750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DAD9-B451-4972-BB49-7BC7F8CE3F02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FF0D52D-E1D2-1447-B155-CB9E81E7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义原在线查询</a:t>
            </a:r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id="{61AB8C83-E719-D649-B245-B6165AB15B21}"/>
              </a:ext>
            </a:extLst>
          </p:cNvPr>
          <p:cNvSpPr/>
          <p:nvPr/>
        </p:nvSpPr>
        <p:spPr>
          <a:xfrm>
            <a:off x="3509716" y="6188700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dirty="0">
                <a:latin typeface="DengXian" panose="02010600030101010101" pitchFamily="2" charset="-122"/>
                <a:ea typeface="DengXian" panose="02010600030101010101" pitchFamily="2" charset="-122"/>
              </a:rPr>
              <a:t>提供义原知识树状可视化</a:t>
            </a:r>
            <a:endParaRPr lang="zh-CN" altLang="en-US" sz="32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89A4588-6319-AA47-AC41-FAD549EBD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3449" y="3861049"/>
            <a:ext cx="1986053" cy="19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94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内容占位符 11">
            <a:extLst>
              <a:ext uri="{FF2B5EF4-FFF2-40B4-BE49-F238E27FC236}">
                <a16:creationId xmlns:a16="http://schemas.microsoft.com/office/drawing/2014/main" id="{FA9BD794-FD5F-6645-B310-93E44D08B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32499" y="1223369"/>
            <a:ext cx="5330392" cy="4984750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DAD9-B451-4972-BB49-7BC7F8CE3F02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C3739AB-76F2-3B41-A5B2-EC1D528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>
                <a:latin typeface="DengXian" panose="02010600030101010101" pitchFamily="2" charset="-122"/>
                <a:ea typeface="DengXian" panose="02010600030101010101" pitchFamily="2" charset="-122"/>
              </a:rPr>
              <a:t>OpenHowNet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网站</a:t>
            </a:r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: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义原在线查询</a:t>
            </a:r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FD25FBD-3B57-D344-AE48-419DC9873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545" y="1613548"/>
            <a:ext cx="4536526" cy="2985846"/>
          </a:xfrm>
          <a:prstGeom prst="rect">
            <a:avLst/>
          </a:prstGeom>
        </p:spPr>
      </p:pic>
      <p:sp>
        <p:nvSpPr>
          <p:cNvPr id="14" name="矩形 9">
            <a:extLst>
              <a:ext uri="{FF2B5EF4-FFF2-40B4-BE49-F238E27FC236}">
                <a16:creationId xmlns:a16="http://schemas.microsoft.com/office/drawing/2014/main" id="{9E5CD281-C2A5-D64B-B30E-516BA72742CC}"/>
              </a:ext>
            </a:extLst>
          </p:cNvPr>
          <p:cNvSpPr/>
          <p:nvPr/>
        </p:nvSpPr>
        <p:spPr>
          <a:xfrm>
            <a:off x="4362192" y="6183390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3200" dirty="0">
                <a:latin typeface="DengXian" panose="02010600030101010101" pitchFamily="2" charset="-122"/>
                <a:ea typeface="DengXian" panose="02010600030101010101" pitchFamily="2" charset="-122"/>
              </a:rPr>
              <a:t>支持中英双语查询</a:t>
            </a:r>
            <a:endParaRPr lang="zh-CN" altLang="en-US" sz="32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BBA109A-F601-FB40-BAE2-7DE5A7505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3449" y="3861049"/>
            <a:ext cx="1986053" cy="19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31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CC7B5F2-883F-6343-A4A4-12B1D8340B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9617" y="2060848"/>
            <a:ext cx="5127041" cy="4480694"/>
          </a:xfrm>
          <a:prstGeom prst="rect">
            <a:avLst/>
          </a:prstGeom>
        </p:spPr>
      </p:pic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DAD9-B451-4972-BB49-7BC7F8CE3F02}" type="slidenum">
              <a:rPr lang="zh-CN" altLang="en-US" smtClean="0">
                <a:latin typeface="DengXian" panose="02010600030101010101" pitchFamily="2" charset="-122"/>
                <a:ea typeface="DengXian" panose="02010600030101010101" pitchFamily="2" charset="-122"/>
              </a:rPr>
              <a:pPr/>
              <a:t>26</a:t>
            </a:fld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7CB3ACB-1C89-304F-B2A5-8D6E6FC2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>
                <a:latin typeface="DengXian" panose="02010600030101010101" pitchFamily="2" charset="-122"/>
                <a:ea typeface="DengXian" panose="02010600030101010101" pitchFamily="2" charset="-122"/>
              </a:rPr>
              <a:t>OpenHowNet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API</a:t>
            </a:r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4" name="矩形 9">
            <a:extLst>
              <a:ext uri="{FF2B5EF4-FFF2-40B4-BE49-F238E27FC236}">
                <a16:creationId xmlns:a16="http://schemas.microsoft.com/office/drawing/2014/main" id="{9E5CD281-C2A5-D64B-B30E-516BA72742CC}"/>
              </a:ext>
            </a:extLst>
          </p:cNvPr>
          <p:cNvSpPr/>
          <p:nvPr/>
        </p:nvSpPr>
        <p:spPr>
          <a:xfrm>
            <a:off x="2419353" y="1245185"/>
            <a:ext cx="73532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DengXian" panose="02010600030101010101" pitchFamily="2" charset="-122"/>
                <a:ea typeface="DengXian" panose="02010600030101010101" pitchFamily="2" charset="-122"/>
                <a:hlinkClick r:id="rId4"/>
              </a:rPr>
              <a:t>https://github.com/thunlp/OpenHowNet</a:t>
            </a:r>
            <a:endParaRPr lang="zh-CN" altLang="en-US" sz="32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2182BA8-2FD9-DE4A-B862-88C8F1447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2481" y="3160030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33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DAD9-B451-4972-BB49-7BC7F8CE3F02}" type="slidenum">
              <a:rPr lang="zh-CN" altLang="en-US" smtClean="0">
                <a:latin typeface="DengXian" panose="02010600030101010101" pitchFamily="2" charset="-122"/>
                <a:ea typeface="DengXian" panose="02010600030101010101" pitchFamily="2" charset="-122"/>
              </a:rPr>
              <a:pPr/>
              <a:t>27</a:t>
            </a:fld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9894605-04DF-8C4D-8B03-D6998C41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>
                <a:latin typeface="DengXian" panose="02010600030101010101" pitchFamily="2" charset="-122"/>
                <a:ea typeface="DengXian" panose="02010600030101010101" pitchFamily="2" charset="-122"/>
              </a:rPr>
              <a:t>OpenHowNet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API</a:t>
            </a:r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4" name="矩形 9">
            <a:extLst>
              <a:ext uri="{FF2B5EF4-FFF2-40B4-BE49-F238E27FC236}">
                <a16:creationId xmlns:a16="http://schemas.microsoft.com/office/drawing/2014/main" id="{9E5CD281-C2A5-D64B-B30E-516BA72742CC}"/>
              </a:ext>
            </a:extLst>
          </p:cNvPr>
          <p:cNvSpPr/>
          <p:nvPr/>
        </p:nvSpPr>
        <p:spPr>
          <a:xfrm>
            <a:off x="2603612" y="6188700"/>
            <a:ext cx="69847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3200" dirty="0">
                <a:latin typeface="DengXian" panose="02010600030101010101" pitchFamily="2" charset="-122"/>
                <a:ea typeface="DengXian" panose="02010600030101010101" pitchFamily="2" charset="-122"/>
              </a:rPr>
              <a:t>提供</a:t>
            </a:r>
            <a:r>
              <a:rPr kumimoji="1" lang="en-US" altLang="zh-CN" sz="3200" dirty="0" err="1">
                <a:latin typeface="DengXian" panose="02010600030101010101" pitchFamily="2" charset="-122"/>
                <a:ea typeface="DengXian" panose="02010600030101010101" pitchFamily="2" charset="-122"/>
              </a:rPr>
              <a:t>HowNet</a:t>
            </a:r>
            <a:r>
              <a:rPr kumimoji="1" lang="zh-CN" altLang="en-US" sz="3200" dirty="0">
                <a:latin typeface="DengXian" panose="02010600030101010101" pitchFamily="2" charset="-122"/>
                <a:ea typeface="DengXian" panose="02010600030101010101" pitchFamily="2" charset="-122"/>
              </a:rPr>
              <a:t>所有信息的便捷调用接口</a:t>
            </a:r>
            <a:endParaRPr lang="zh-CN" altLang="en-US" sz="32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5BEE4BD-71DC-7F4A-B7CE-C02F7B49F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1114759"/>
            <a:ext cx="6840760" cy="507394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3D5EAB-4712-4B41-8D97-B1E3B0986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481" y="3160030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60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DAD9-B451-4972-BB49-7BC7F8CE3F02}" type="slidenum">
              <a:rPr lang="zh-CN" altLang="en-US" smtClean="0">
                <a:latin typeface="DengXian" panose="02010600030101010101" pitchFamily="2" charset="-122"/>
                <a:ea typeface="DengXian" panose="02010600030101010101" pitchFamily="2" charset="-122"/>
              </a:rPr>
              <a:pPr/>
              <a:t>28</a:t>
            </a:fld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2E5BCA93-5AF4-DC47-9253-D27104E2B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>
                <a:latin typeface="DengXian" panose="02010600030101010101" pitchFamily="2" charset="-122"/>
                <a:ea typeface="DengXian" panose="02010600030101010101" pitchFamily="2" charset="-122"/>
              </a:rPr>
              <a:t>OpenHowNet</a:t>
            </a:r>
            <a:r>
              <a:rPr lang="zh-CN" altLang="en-US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API</a:t>
            </a:r>
            <a:endParaRPr kumimoji="1"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14" name="矩形 9">
            <a:extLst>
              <a:ext uri="{FF2B5EF4-FFF2-40B4-BE49-F238E27FC236}">
                <a16:creationId xmlns:a16="http://schemas.microsoft.com/office/drawing/2014/main" id="{9E5CD281-C2A5-D64B-B30E-516BA72742CC}"/>
              </a:ext>
            </a:extLst>
          </p:cNvPr>
          <p:cNvSpPr/>
          <p:nvPr/>
        </p:nvSpPr>
        <p:spPr>
          <a:xfrm>
            <a:off x="1524001" y="5535836"/>
            <a:ext cx="3107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提供</a:t>
            </a:r>
            <a:r>
              <a:rPr kumimoji="1" lang="en-US" altLang="zh-CN" sz="2400" dirty="0">
                <a:latin typeface="DengXian" panose="02010600030101010101" pitchFamily="2" charset="-122"/>
                <a:ea typeface="DengXian" panose="02010600030101010101" pitchFamily="2" charset="-122"/>
              </a:rPr>
              <a:t>pip</a:t>
            </a:r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安装</a:t>
            </a:r>
            <a:endParaRPr lang="zh-CN" altLang="en-US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2CDD3C1-1FF6-644E-8726-18A08FEADD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510"/>
          <a:stretch/>
        </p:blipFill>
        <p:spPr>
          <a:xfrm>
            <a:off x="1603177" y="1786431"/>
            <a:ext cx="3028244" cy="369533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9F972B2-4750-3E48-B8B9-CEAE3A102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043" y="1786431"/>
            <a:ext cx="3955094" cy="3695332"/>
          </a:xfrm>
          <a:prstGeom prst="rect">
            <a:avLst/>
          </a:prstGeom>
        </p:spPr>
      </p:pic>
      <p:sp>
        <p:nvSpPr>
          <p:cNvPr id="9" name="矩形 9">
            <a:extLst>
              <a:ext uri="{FF2B5EF4-FFF2-40B4-BE49-F238E27FC236}">
                <a16:creationId xmlns:a16="http://schemas.microsoft.com/office/drawing/2014/main" id="{5800A9A8-7D72-2547-BC7D-38CC13326F01}"/>
              </a:ext>
            </a:extLst>
          </p:cNvPr>
          <p:cNvSpPr/>
          <p:nvPr/>
        </p:nvSpPr>
        <p:spPr>
          <a:xfrm>
            <a:off x="4697366" y="5535836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400" dirty="0">
                <a:latin typeface="DengXian" panose="02010600030101010101" pitchFamily="2" charset="-122"/>
                <a:ea typeface="DengXian" panose="02010600030101010101" pitchFamily="2" charset="-122"/>
              </a:rPr>
              <a:t>提供详细文档和丰富示例</a:t>
            </a:r>
            <a:endParaRPr lang="zh-CN" altLang="en-US" sz="2400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7AABF09-6FB6-B741-871B-2AC36A221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2481" y="3160030"/>
            <a:ext cx="2057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56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2126" y="4050612"/>
            <a:ext cx="4298370" cy="2262300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开源工具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义原计算、知识表示、知识获取等相关算法工具均在全球最大开源社区</a:t>
            </a:r>
            <a:r>
              <a:rPr lang="en-US" altLang="zh-CN" dirty="0"/>
              <a:t>GitHub</a:t>
            </a:r>
            <a:r>
              <a:rPr lang="zh-CN" altLang="en-US" dirty="0"/>
              <a:t>发布，获得超过</a:t>
            </a:r>
            <a:r>
              <a:rPr lang="en-US" altLang="zh-CN" dirty="0">
                <a:solidFill>
                  <a:srgbClr val="FF0000"/>
                </a:solidFill>
              </a:rPr>
              <a:t>2,8000+</a:t>
            </a:r>
            <a:r>
              <a:rPr lang="zh-CN" altLang="en-US" dirty="0"/>
              <a:t>星标关注</a:t>
            </a:r>
            <a:endParaRPr lang="en-US" altLang="zh-CN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57976"/>
              </p:ext>
            </p:extLst>
          </p:nvPr>
        </p:nvGraphicFramePr>
        <p:xfrm>
          <a:off x="1508694" y="3831352"/>
          <a:ext cx="4468366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5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zh-CN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THULAC</a:t>
                      </a:r>
                      <a:r>
                        <a:rPr kumimoji="1" lang="zh-CN" altLang="en-US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：</a:t>
                      </a:r>
                      <a:endParaRPr lang="zh-CN" altLang="en-US" dirty="0">
                        <a:solidFill>
                          <a:srgbClr val="FF0000"/>
                        </a:solidFill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中文词法分析</a:t>
                      </a:r>
                      <a:endParaRPr lang="zh-CN" altLang="en-US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zh-CN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THUCTC</a:t>
                      </a:r>
                      <a:r>
                        <a:rPr kumimoji="1" lang="zh-CN" altLang="en-US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：</a:t>
                      </a:r>
                      <a:endParaRPr lang="zh-CN" altLang="en-US" dirty="0">
                        <a:solidFill>
                          <a:srgbClr val="FF0000"/>
                        </a:solidFill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中文文本分类</a:t>
                      </a:r>
                      <a:endParaRPr kumimoji="1" lang="en-US" altLang="zh-CN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zh-CN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THUTAG</a:t>
                      </a:r>
                      <a:r>
                        <a:rPr kumimoji="1" lang="zh-CN" altLang="en-US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：</a:t>
                      </a:r>
                      <a:endParaRPr lang="zh-CN" altLang="en-US" dirty="0">
                        <a:solidFill>
                          <a:srgbClr val="FF0000"/>
                        </a:solidFill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关键词抽取与社会标签推荐</a:t>
                      </a:r>
                      <a:endParaRPr kumimoji="1" lang="en-US" altLang="zh-CN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zh-CN" dirty="0" err="1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OpenKE</a:t>
                      </a:r>
                      <a:r>
                        <a:rPr kumimoji="1" lang="zh-CN" altLang="en-US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：</a:t>
                      </a:r>
                      <a:endParaRPr lang="zh-CN" altLang="en-US" dirty="0">
                        <a:solidFill>
                          <a:srgbClr val="FF0000"/>
                        </a:solidFill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知识表示学习</a:t>
                      </a:r>
                      <a:endParaRPr kumimoji="1" lang="en-US" altLang="zh-CN" dirty="0"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zh-CN" dirty="0" err="1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OpenNRE</a:t>
                      </a:r>
                      <a:r>
                        <a:rPr kumimoji="1" lang="zh-CN" altLang="en-US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：</a:t>
                      </a:r>
                      <a:endParaRPr lang="zh-CN" altLang="en-US" dirty="0">
                        <a:solidFill>
                          <a:srgbClr val="FF0000"/>
                        </a:solidFill>
                        <a:latin typeface="DengXian" charset="-122"/>
                        <a:ea typeface="DengXian" charset="-122"/>
                        <a:cs typeface="DengXian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神经网络关系抽取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err="1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OpenNE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网络表示学习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 err="1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OpenQA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DengXian" charset="-122"/>
                          <a:ea typeface="DengXian" charset="-122"/>
                          <a:cs typeface="DengXian" charset="-122"/>
                        </a:rPr>
                        <a:t>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DengXian" charset="-122"/>
                          <a:ea typeface="DengXian" charset="-122"/>
                          <a:cs typeface="DengXian" charset="-122"/>
                        </a:rPr>
                        <a:t>开放域自动问答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134819" y="2732110"/>
            <a:ext cx="7922362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rgbClr val="0432FF"/>
                </a:solidFill>
                <a:latin typeface="Microsoft YaHei" charset="-122"/>
                <a:ea typeface="Microsoft YaHei" charset="-122"/>
                <a:cs typeface="Microsoft YaHei" charset="-122"/>
              </a:rPr>
              <a:t>https://github.com/thunlp</a:t>
            </a:r>
          </a:p>
        </p:txBody>
      </p:sp>
      <p:sp>
        <p:nvSpPr>
          <p:cNvPr id="10" name="幻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7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54B46A-1D02-3749-81D2-E98CD80F9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未来展望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97F5C4-3625-9A4A-A337-9DA7C20B9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980728"/>
            <a:ext cx="8928992" cy="291435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突破</a:t>
            </a:r>
            <a:r>
              <a:rPr lang="zh-CN" altLang="en-US" dirty="0">
                <a:solidFill>
                  <a:srgbClr val="FF0000"/>
                </a:solidFill>
              </a:rPr>
              <a:t>语言屏障</a:t>
            </a:r>
            <a:r>
              <a:rPr lang="zh-CN" altLang="en-US" dirty="0"/>
              <a:t>：构建</a:t>
            </a:r>
            <a:r>
              <a:rPr lang="zh-CN" altLang="en-US" dirty="0">
                <a:solidFill>
                  <a:srgbClr val="FF0000"/>
                </a:solidFill>
              </a:rPr>
              <a:t>跨语言</a:t>
            </a:r>
            <a:r>
              <a:rPr lang="zh-CN" altLang="en-US" dirty="0"/>
              <a:t>义原知识库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突破</a:t>
            </a:r>
            <a:r>
              <a:rPr lang="zh-CN" altLang="en-US" dirty="0">
                <a:solidFill>
                  <a:srgbClr val="FF0000"/>
                </a:solidFill>
              </a:rPr>
              <a:t>知识屏障</a:t>
            </a:r>
            <a:r>
              <a:rPr lang="zh-CN" altLang="en-US" dirty="0"/>
              <a:t>：构建“义原</a:t>
            </a:r>
            <a:r>
              <a:rPr lang="en-US" altLang="zh-CN" dirty="0"/>
              <a:t>-</a:t>
            </a:r>
            <a:r>
              <a:rPr lang="zh-CN" altLang="en-US" dirty="0"/>
              <a:t>概念</a:t>
            </a:r>
            <a:r>
              <a:rPr lang="en-US" altLang="zh-CN" dirty="0"/>
              <a:t>-</a:t>
            </a:r>
            <a:r>
              <a:rPr lang="zh-CN" altLang="en-US" dirty="0"/>
              <a:t>实体”知识描述体系，建立多层次知识间</a:t>
            </a:r>
            <a:r>
              <a:rPr lang="zh-CN" altLang="en-US" dirty="0">
                <a:solidFill>
                  <a:srgbClr val="FF0000"/>
                </a:solidFill>
              </a:rPr>
              <a:t>抽象学习</a:t>
            </a:r>
            <a:r>
              <a:rPr lang="zh-CN" altLang="en-US" dirty="0"/>
              <a:t>与</a:t>
            </a:r>
            <a:r>
              <a:rPr lang="zh-CN" altLang="en-US" dirty="0">
                <a:solidFill>
                  <a:srgbClr val="FF0000"/>
                </a:solidFill>
              </a:rPr>
              <a:t>推理能力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/>
              <a:t>突破</a:t>
            </a:r>
            <a:r>
              <a:rPr lang="zh-CN" altLang="en-US" dirty="0">
                <a:solidFill>
                  <a:srgbClr val="FF0000"/>
                </a:solidFill>
              </a:rPr>
              <a:t>学习屏障</a:t>
            </a:r>
            <a:r>
              <a:rPr lang="zh-CN" altLang="en-US" dirty="0"/>
              <a:t>：实现知识指导、知识表示、知识获取多任务融合提升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C56A40-50CF-B24C-AD6A-E7A6FFF4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E104AD0-B5B3-1C4D-97B7-15BB344CD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914" y="3954547"/>
            <a:ext cx="4140352" cy="252532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B468DDE-55D5-8F49-950D-8806FC613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734" y="4039103"/>
            <a:ext cx="4372266" cy="233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405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1524000" y="2204865"/>
            <a:ext cx="9144000" cy="1470025"/>
          </a:xfrm>
        </p:spPr>
        <p:txBody>
          <a:bodyPr>
            <a:normAutofit/>
          </a:bodyPr>
          <a:lstStyle/>
          <a:p>
            <a:r>
              <a:rPr lang="zh-CN" altLang="en-US" sz="7200" dirty="0"/>
              <a:t>感谢各位</a:t>
            </a:r>
            <a:r>
              <a:rPr lang="en-US" altLang="zh-CN" sz="7200" dirty="0"/>
              <a:t>!</a:t>
            </a:r>
            <a:endParaRPr lang="en-US" sz="7200" dirty="0"/>
          </a:p>
        </p:txBody>
      </p:sp>
      <p:sp>
        <p:nvSpPr>
          <p:cNvPr id="11" name="副标题 10"/>
          <p:cNvSpPr>
            <a:spLocks noGrp="1"/>
          </p:cNvSpPr>
          <p:nvPr>
            <p:ph type="subTitle" idx="1"/>
          </p:nvPr>
        </p:nvSpPr>
        <p:spPr>
          <a:xfrm>
            <a:off x="1524000" y="4293096"/>
            <a:ext cx="9144000" cy="1201688"/>
          </a:xfrm>
        </p:spPr>
        <p:txBody>
          <a:bodyPr/>
          <a:lstStyle/>
          <a:p>
            <a:r>
              <a:rPr lang="en-US" altLang="zh-CN" dirty="0"/>
              <a:t>http://</a:t>
            </a:r>
            <a:r>
              <a:rPr lang="en-US" altLang="zh-CN" dirty="0" err="1"/>
              <a:t>nlp.csai.tsinghua.edu.cn</a:t>
            </a:r>
            <a:r>
              <a:rPr lang="en-US" altLang="zh-CN" dirty="0"/>
              <a:t>/~</a:t>
            </a:r>
            <a:r>
              <a:rPr lang="en-US" altLang="zh-CN" dirty="0" err="1"/>
              <a:t>lzy</a:t>
            </a:r>
            <a:r>
              <a:rPr lang="en-US" altLang="zh-CN" dirty="0"/>
              <a:t>/</a:t>
            </a:r>
          </a:p>
          <a:p>
            <a:r>
              <a:rPr lang="en-US" altLang="zh-CN" dirty="0" err="1"/>
              <a:t>liuzy@Tsinghua.edu.cn</a:t>
            </a:r>
            <a:endParaRPr lang="en-US" altLang="zh-C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634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20153</TotalTime>
  <Words>1729</Words>
  <Application>Microsoft Macintosh PowerPoint</Application>
  <PresentationFormat>宽屏</PresentationFormat>
  <Paragraphs>285</Paragraphs>
  <Slides>31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DengXian</vt:lpstr>
      <vt:lpstr>SimHei</vt:lpstr>
      <vt:lpstr>华文行楷</vt:lpstr>
      <vt:lpstr>STZhongsong</vt:lpstr>
      <vt:lpstr>Microsoft YaHei</vt:lpstr>
      <vt:lpstr>Hei</vt:lpstr>
      <vt:lpstr>KaiTi</vt:lpstr>
      <vt:lpstr>Kaiti SC</vt:lpstr>
      <vt:lpstr>PingFang SC</vt:lpstr>
      <vt:lpstr>Arial</vt:lpstr>
      <vt:lpstr>Calibri</vt:lpstr>
      <vt:lpstr>Calibri Light</vt:lpstr>
      <vt:lpstr>Times New Roman</vt:lpstr>
      <vt:lpstr>1_Office 主题</vt:lpstr>
      <vt:lpstr>Office 主题​​</vt:lpstr>
      <vt:lpstr>PowerPoint 演示文稿</vt:lpstr>
      <vt:lpstr>义原知识指导的自然语言理解</vt:lpstr>
      <vt:lpstr>自然语言处理是AI关键问题</vt:lpstr>
      <vt:lpstr>数据驱动的自然语言处理</vt:lpstr>
      <vt:lpstr>自然语言理解面临挑战</vt:lpstr>
      <vt:lpstr>研究思路</vt:lpstr>
      <vt:lpstr>义原知识</vt:lpstr>
      <vt:lpstr>义原知识计算代表工作</vt:lpstr>
      <vt:lpstr>义原知识指导的词义表示学习</vt:lpstr>
      <vt:lpstr>实验结果</vt:lpstr>
      <vt:lpstr>义原知识指导的神经网络语言模型</vt:lpstr>
      <vt:lpstr>义原知识指导的神经网络语言模型</vt:lpstr>
      <vt:lpstr>实验结果</vt:lpstr>
      <vt:lpstr>义原知识指导的语义组合模型</vt:lpstr>
      <vt:lpstr>义原知识指导的语义组合模型</vt:lpstr>
      <vt:lpstr>义原知识指导的文本对抗攻击</vt:lpstr>
      <vt:lpstr>义原知识指导的文本对抗攻击</vt:lpstr>
      <vt:lpstr>实验结果</vt:lpstr>
      <vt:lpstr>实验结果</vt:lpstr>
      <vt:lpstr>基于语义表示学习的义原推荐</vt:lpstr>
      <vt:lpstr>实验结果</vt:lpstr>
      <vt:lpstr>义原知识计算论文列表</vt:lpstr>
      <vt:lpstr>OpenHowNet</vt:lpstr>
      <vt:lpstr>义原在线查询</vt:lpstr>
      <vt:lpstr>OpenHowNet网站: 义原在线查询</vt:lpstr>
      <vt:lpstr>OpenHowNet API</vt:lpstr>
      <vt:lpstr>OpenHowNet API</vt:lpstr>
      <vt:lpstr>OpenHowNet API</vt:lpstr>
      <vt:lpstr>开源工具</vt:lpstr>
      <vt:lpstr>未来展望</vt:lpstr>
      <vt:lpstr>感谢各位!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互联网环境中文深度计算的基本理论与方法</dc:title>
  <dc:creator>Yang Liu</dc:creator>
  <cp:lastModifiedBy>Microsoft Office User</cp:lastModifiedBy>
  <cp:revision>5659</cp:revision>
  <cp:lastPrinted>2012-06-19T17:31:34Z</cp:lastPrinted>
  <dcterms:created xsi:type="dcterms:W3CDTF">2012-06-16T21:36:15Z</dcterms:created>
  <dcterms:modified xsi:type="dcterms:W3CDTF">2020-01-10T15:18:46Z</dcterms:modified>
</cp:coreProperties>
</file>