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CVWMI6BT796Q0TTGRVR8YL0D7NN0OSYREF0XXJD7XFF8TFWTZ6BH4FA600EF50F9023175116E2C67ECA5804" Type="http://schemas.microsoft.com/office/2006/relationships/officeDocumentMain" Target="NULL"/><Relationship Id="rId3" Type="http://schemas.openxmlformats.org/officeDocument/2006/relationships/extended-properties" Target="docProps/app.xml"/><Relationship Id="SVWMY6GJ79UA00HG9ZR8QLJM7NL0O7VRQE0XOJD8XFB8TFCT6IBH41C64DCE0AD826E7AF1595F55532636B4" Type="http://schemas.microsoft.com/office/2006/relationships/officeDocumentExtended" Target="NUL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50"/>
  </p:notesMasterIdLst>
  <p:handoutMasterIdLst>
    <p:handoutMasterId r:id="rId51"/>
  </p:handoutMasterIdLst>
  <p:sldIdLst>
    <p:sldId id="260" r:id="rId3"/>
    <p:sldId id="261" r:id="rId4"/>
    <p:sldId id="558" r:id="rId5"/>
    <p:sldId id="498" r:id="rId6"/>
    <p:sldId id="523" r:id="rId7"/>
    <p:sldId id="553" r:id="rId8"/>
    <p:sldId id="500" r:id="rId9"/>
    <p:sldId id="534" r:id="rId10"/>
    <p:sldId id="556" r:id="rId11"/>
    <p:sldId id="577" r:id="rId12"/>
    <p:sldId id="600" r:id="rId13"/>
    <p:sldId id="559" r:id="rId14"/>
    <p:sldId id="341" r:id="rId15"/>
    <p:sldId id="480" r:id="rId16"/>
    <p:sldId id="488" r:id="rId17"/>
    <p:sldId id="487" r:id="rId18"/>
    <p:sldId id="368" r:id="rId19"/>
    <p:sldId id="841" r:id="rId20"/>
    <p:sldId id="935" r:id="rId21"/>
    <p:sldId id="473" r:id="rId22"/>
    <p:sldId id="485" r:id="rId23"/>
    <p:sldId id="934" r:id="rId24"/>
    <p:sldId id="481" r:id="rId25"/>
    <p:sldId id="988" r:id="rId26"/>
    <p:sldId id="990" r:id="rId27"/>
    <p:sldId id="1001" r:id="rId28"/>
    <p:sldId id="986" r:id="rId29"/>
    <p:sldId id="989" r:id="rId30"/>
    <p:sldId id="939" r:id="rId31"/>
    <p:sldId id="1014" r:id="rId32"/>
    <p:sldId id="924" r:id="rId33"/>
    <p:sldId id="979" r:id="rId34"/>
    <p:sldId id="983" r:id="rId35"/>
    <p:sldId id="982" r:id="rId36"/>
    <p:sldId id="971" r:id="rId37"/>
    <p:sldId id="968" r:id="rId38"/>
    <p:sldId id="993" r:id="rId39"/>
    <p:sldId id="920" r:id="rId40"/>
    <p:sldId id="842" r:id="rId41"/>
    <p:sldId id="601" r:id="rId42"/>
    <p:sldId id="602" r:id="rId43"/>
    <p:sldId id="609" r:id="rId44"/>
    <p:sldId id="611" r:id="rId45"/>
    <p:sldId id="613" r:id="rId46"/>
    <p:sldId id="614" r:id="rId47"/>
    <p:sldId id="615" r:id="rId48"/>
    <p:sldId id="616" r:id="rId4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0C1A"/>
    <a:srgbClr val="2A68CA"/>
    <a:srgbClr val="64CDFF"/>
    <a:srgbClr val="002882"/>
    <a:srgbClr val="3597DA"/>
    <a:srgbClr val="595959"/>
    <a:srgbClr val="53B5E6"/>
    <a:srgbClr val="FFFFFF"/>
    <a:srgbClr val="1E53A4"/>
    <a:srgbClr val="8314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235" autoAdjust="0"/>
    <p:restoredTop sz="80370" autoAdjust="0"/>
  </p:normalViewPr>
  <p:slideViewPr>
    <p:cSldViewPr snapToGrid="0" snapToObjects="1" showGuides="1">
      <p:cViewPr varScale="1">
        <p:scale>
          <a:sx n="77" d="100"/>
          <a:sy n="77" d="100"/>
        </p:scale>
        <p:origin x="1144" y="176"/>
      </p:cViewPr>
      <p:guideLst>
        <p:guide orient="horz" pos="2160"/>
        <p:guide pos="3840"/>
      </p:guideLst>
    </p:cSldViewPr>
  </p:slideViewPr>
  <p:outlineViewPr>
    <p:cViewPr>
      <p:scale>
        <a:sx n="33" d="100"/>
        <a:sy n="33" d="100"/>
      </p:scale>
      <p:origin x="0" y="-4888"/>
    </p:cViewPr>
  </p:outlineViewPr>
  <p:notesTextViewPr>
    <p:cViewPr>
      <p:scale>
        <a:sx n="1" d="1"/>
        <a:sy n="1" d="1"/>
      </p:scale>
      <p:origin x="0" y="0"/>
    </p:cViewPr>
  </p:notesTextViewPr>
  <p:sorterViewPr>
    <p:cViewPr varScale="1">
      <p:scale>
        <a:sx n="100" d="100"/>
        <a:sy n="100" d="100"/>
      </p:scale>
      <p:origin x="0" y="0"/>
    </p:cViewPr>
  </p:sorterViewPr>
  <p:gridSpacing cx="76319" cy="76319"/>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593C3F-2C7E-4AE8-84AF-96313C079D14}" type="doc">
      <dgm:prSet loTypeId="urn:microsoft.com/office/officeart/2008/layout/LinedList" loCatId="list" qsTypeId="urn:microsoft.com/office/officeart/2005/8/quickstyle/simple3" qsCatId="simple" csTypeId="urn:microsoft.com/office/officeart/2005/8/colors/accent0_3" csCatId="mainScheme" phldr="1"/>
      <dgm:spPr/>
      <dgm:t>
        <a:bodyPr/>
        <a:lstStyle/>
        <a:p>
          <a:endParaRPr lang="en-US"/>
        </a:p>
      </dgm:t>
    </dgm:pt>
    <dgm:pt modelId="{B16CC226-BC51-46AE-A494-FD1C1E34949B}">
      <dgm:prSet phldrT="[文本]"/>
      <dgm:spPr/>
      <dgm:t>
        <a:bodyPr/>
        <a:lstStyle/>
        <a:p>
          <a:r>
            <a:rPr lang="zh-CN" altLang="en-US" dirty="0">
              <a:latin typeface="华文楷体" panose="02010600040101010101" pitchFamily="2" charset="-122"/>
              <a:ea typeface="华文楷体" panose="02010600040101010101" pitchFamily="2" charset="-122"/>
            </a:rPr>
            <a:t>基础搜索方法</a:t>
          </a:r>
          <a:endParaRPr lang="en-US" dirty="0">
            <a:latin typeface="华文楷体" panose="02010600040101010101" pitchFamily="2" charset="-122"/>
            <a:ea typeface="华文楷体" panose="02010600040101010101" pitchFamily="2" charset="-122"/>
          </a:endParaRPr>
        </a:p>
      </dgm:t>
    </dgm:pt>
    <dgm:pt modelId="{66385E5D-368E-4E4F-8AB0-F3008B330D9B}" type="parTrans" cxnId="{0567D28E-3FD7-49F6-9EFD-7A36C23C0BB1}">
      <dgm:prSet/>
      <dgm:spPr/>
      <dgm:t>
        <a:bodyPr/>
        <a:lstStyle/>
        <a:p>
          <a:endParaRPr lang="en-US">
            <a:latin typeface="华文楷体" panose="02010600040101010101" pitchFamily="2" charset="-122"/>
            <a:ea typeface="华文楷体" panose="02010600040101010101" pitchFamily="2" charset="-122"/>
          </a:endParaRPr>
        </a:p>
      </dgm:t>
    </dgm:pt>
    <dgm:pt modelId="{8BA99BF1-81FB-4CE8-8664-509FC9B58716}" type="sibTrans" cxnId="{0567D28E-3FD7-49F6-9EFD-7A36C23C0BB1}">
      <dgm:prSet/>
      <dgm:spPr/>
      <dgm:t>
        <a:bodyPr/>
        <a:lstStyle/>
        <a:p>
          <a:endParaRPr lang="en-US">
            <a:latin typeface="华文楷体" panose="02010600040101010101" pitchFamily="2" charset="-122"/>
            <a:ea typeface="华文楷体" panose="02010600040101010101" pitchFamily="2" charset="-122"/>
          </a:endParaRPr>
        </a:p>
      </dgm:t>
    </dgm:pt>
    <dgm:pt modelId="{1E0C99B2-F5B4-476D-8462-88590AAB537E}">
      <dgm:prSet phldrT="[文本]"/>
      <dgm:spPr/>
      <dgm:t>
        <a:bodyPr/>
        <a:lstStyle/>
        <a:p>
          <a:r>
            <a:rPr lang="zh-CN" altLang="en-US" dirty="0">
              <a:latin typeface="华文楷体" panose="02010600040101010101" pitchFamily="2" charset="-122"/>
              <a:ea typeface="华文楷体" panose="02010600040101010101" pitchFamily="2" charset="-122"/>
            </a:rPr>
            <a:t>基于采样的方法</a:t>
          </a:r>
          <a:endParaRPr lang="en-US" dirty="0">
            <a:latin typeface="华文楷体" panose="02010600040101010101" pitchFamily="2" charset="-122"/>
            <a:ea typeface="华文楷体" panose="02010600040101010101" pitchFamily="2" charset="-122"/>
          </a:endParaRPr>
        </a:p>
      </dgm:t>
    </dgm:pt>
    <dgm:pt modelId="{56E3AD30-5074-49FF-9179-42D29FAE1FEF}" type="parTrans" cxnId="{3AC31789-E2DD-4F6C-A4A3-14C7B4D80467}">
      <dgm:prSet/>
      <dgm:spPr/>
      <dgm:t>
        <a:bodyPr/>
        <a:lstStyle/>
        <a:p>
          <a:endParaRPr lang="en-US">
            <a:latin typeface="华文楷体" panose="02010600040101010101" pitchFamily="2" charset="-122"/>
            <a:ea typeface="华文楷体" panose="02010600040101010101" pitchFamily="2" charset="-122"/>
          </a:endParaRPr>
        </a:p>
      </dgm:t>
    </dgm:pt>
    <dgm:pt modelId="{994A0055-8175-43D1-AF11-463E111E69C7}" type="sibTrans" cxnId="{3AC31789-E2DD-4F6C-A4A3-14C7B4D80467}">
      <dgm:prSet/>
      <dgm:spPr/>
      <dgm:t>
        <a:bodyPr/>
        <a:lstStyle/>
        <a:p>
          <a:endParaRPr lang="en-US">
            <a:latin typeface="华文楷体" panose="02010600040101010101" pitchFamily="2" charset="-122"/>
            <a:ea typeface="华文楷体" panose="02010600040101010101" pitchFamily="2" charset="-122"/>
          </a:endParaRPr>
        </a:p>
      </dgm:t>
    </dgm:pt>
    <dgm:pt modelId="{98D4C2A5-386D-4FAC-8D11-D2EC83DEE8A7}">
      <dgm:prSet phldrT="[文本]"/>
      <dgm:spPr/>
      <dgm:t>
        <a:bodyPr/>
        <a:lstStyle/>
        <a:p>
          <a:r>
            <a:rPr lang="zh-CN" altLang="en-US" dirty="0">
              <a:latin typeface="华文楷体" panose="02010600040101010101" pitchFamily="2" charset="-122"/>
              <a:ea typeface="华文楷体" panose="02010600040101010101" pitchFamily="2" charset="-122"/>
            </a:rPr>
            <a:t>基于梯度的方法</a:t>
          </a:r>
          <a:endParaRPr lang="en-US" dirty="0">
            <a:latin typeface="华文楷体" panose="02010600040101010101" pitchFamily="2" charset="-122"/>
            <a:ea typeface="华文楷体" panose="02010600040101010101" pitchFamily="2" charset="-122"/>
          </a:endParaRPr>
        </a:p>
      </dgm:t>
    </dgm:pt>
    <dgm:pt modelId="{D168D5C2-759B-43C6-919C-7008C84582EF}" type="parTrans" cxnId="{03329F16-7D1D-463C-8A27-3D28B1F6A729}">
      <dgm:prSet/>
      <dgm:spPr/>
      <dgm:t>
        <a:bodyPr/>
        <a:lstStyle/>
        <a:p>
          <a:endParaRPr lang="en-US">
            <a:latin typeface="华文楷体" panose="02010600040101010101" pitchFamily="2" charset="-122"/>
            <a:ea typeface="华文楷体" panose="02010600040101010101" pitchFamily="2" charset="-122"/>
          </a:endParaRPr>
        </a:p>
      </dgm:t>
    </dgm:pt>
    <dgm:pt modelId="{5658C091-3051-4CCA-B89E-488A8AFC62ED}" type="sibTrans" cxnId="{03329F16-7D1D-463C-8A27-3D28B1F6A729}">
      <dgm:prSet/>
      <dgm:spPr/>
      <dgm:t>
        <a:bodyPr/>
        <a:lstStyle/>
        <a:p>
          <a:endParaRPr lang="en-US">
            <a:latin typeface="华文楷体" panose="02010600040101010101" pitchFamily="2" charset="-122"/>
            <a:ea typeface="华文楷体" panose="02010600040101010101" pitchFamily="2" charset="-122"/>
          </a:endParaRPr>
        </a:p>
      </dgm:t>
    </dgm:pt>
    <dgm:pt modelId="{DD8CCDBD-C6E3-47C7-BA04-4BCFFAEC8EC8}" type="pres">
      <dgm:prSet presAssocID="{8F593C3F-2C7E-4AE8-84AF-96313C079D14}" presName="vert0" presStyleCnt="0">
        <dgm:presLayoutVars>
          <dgm:dir/>
          <dgm:animOne val="branch"/>
          <dgm:animLvl val="lvl"/>
        </dgm:presLayoutVars>
      </dgm:prSet>
      <dgm:spPr/>
    </dgm:pt>
    <dgm:pt modelId="{9DFBE344-FE88-4DE5-BC79-09372698B54C}" type="pres">
      <dgm:prSet presAssocID="{B16CC226-BC51-46AE-A494-FD1C1E34949B}" presName="thickLine" presStyleLbl="alignNode1" presStyleIdx="0" presStyleCnt="3" custLinFactNeighborX="876" custLinFactNeighborY="-28408"/>
      <dgm:spPr/>
    </dgm:pt>
    <dgm:pt modelId="{71122F40-24AD-4496-82B4-E331AC3471DA}" type="pres">
      <dgm:prSet presAssocID="{B16CC226-BC51-46AE-A494-FD1C1E34949B}" presName="horz1" presStyleCnt="0"/>
      <dgm:spPr/>
    </dgm:pt>
    <dgm:pt modelId="{E72F76AB-63E0-432C-B205-FE221830DC64}" type="pres">
      <dgm:prSet presAssocID="{B16CC226-BC51-46AE-A494-FD1C1E34949B}" presName="tx1" presStyleLbl="revTx" presStyleIdx="0" presStyleCnt="3"/>
      <dgm:spPr/>
    </dgm:pt>
    <dgm:pt modelId="{4A9B2A76-2E64-4DD3-933A-10C14FEC1D13}" type="pres">
      <dgm:prSet presAssocID="{B16CC226-BC51-46AE-A494-FD1C1E34949B}" presName="vert1" presStyleCnt="0"/>
      <dgm:spPr/>
    </dgm:pt>
    <dgm:pt modelId="{CFE8940F-234B-4F10-92F1-20B4B974F46A}" type="pres">
      <dgm:prSet presAssocID="{1E0C99B2-F5B4-476D-8462-88590AAB537E}" presName="thickLine" presStyleLbl="alignNode1" presStyleIdx="1" presStyleCnt="3"/>
      <dgm:spPr/>
    </dgm:pt>
    <dgm:pt modelId="{F602ACA9-05F9-46D7-A44C-7CCA5A75C3C0}" type="pres">
      <dgm:prSet presAssocID="{1E0C99B2-F5B4-476D-8462-88590AAB537E}" presName="horz1" presStyleCnt="0"/>
      <dgm:spPr/>
    </dgm:pt>
    <dgm:pt modelId="{3CB1B074-AD3B-4E8B-905A-CEE3DD2F5705}" type="pres">
      <dgm:prSet presAssocID="{1E0C99B2-F5B4-476D-8462-88590AAB537E}" presName="tx1" presStyleLbl="revTx" presStyleIdx="1" presStyleCnt="3"/>
      <dgm:spPr/>
    </dgm:pt>
    <dgm:pt modelId="{6ADBC9B8-321C-42AE-8F77-2B8DA75ECA92}" type="pres">
      <dgm:prSet presAssocID="{1E0C99B2-F5B4-476D-8462-88590AAB537E}" presName="vert1" presStyleCnt="0"/>
      <dgm:spPr/>
    </dgm:pt>
    <dgm:pt modelId="{2986F29C-4531-4FF0-8E4D-4527BAA6D03E}" type="pres">
      <dgm:prSet presAssocID="{98D4C2A5-386D-4FAC-8D11-D2EC83DEE8A7}" presName="thickLine" presStyleLbl="alignNode1" presStyleIdx="2" presStyleCnt="3"/>
      <dgm:spPr/>
    </dgm:pt>
    <dgm:pt modelId="{3B4E98F8-1C2E-4180-A298-D9CD25CBECC8}" type="pres">
      <dgm:prSet presAssocID="{98D4C2A5-386D-4FAC-8D11-D2EC83DEE8A7}" presName="horz1" presStyleCnt="0"/>
      <dgm:spPr/>
    </dgm:pt>
    <dgm:pt modelId="{5B68DBB5-D641-4D38-91A3-D00CFE9C03E4}" type="pres">
      <dgm:prSet presAssocID="{98D4C2A5-386D-4FAC-8D11-D2EC83DEE8A7}" presName="tx1" presStyleLbl="revTx" presStyleIdx="2" presStyleCnt="3"/>
      <dgm:spPr/>
    </dgm:pt>
    <dgm:pt modelId="{7A65C7E4-7A29-4EA5-B74C-473EE80649C8}" type="pres">
      <dgm:prSet presAssocID="{98D4C2A5-386D-4FAC-8D11-D2EC83DEE8A7}" presName="vert1" presStyleCnt="0"/>
      <dgm:spPr/>
    </dgm:pt>
  </dgm:ptLst>
  <dgm:cxnLst>
    <dgm:cxn modelId="{03329F16-7D1D-463C-8A27-3D28B1F6A729}" srcId="{8F593C3F-2C7E-4AE8-84AF-96313C079D14}" destId="{98D4C2A5-386D-4FAC-8D11-D2EC83DEE8A7}" srcOrd="2" destOrd="0" parTransId="{D168D5C2-759B-43C6-919C-7008C84582EF}" sibTransId="{5658C091-3051-4CCA-B89E-488A8AFC62ED}"/>
    <dgm:cxn modelId="{134FC965-5B09-43B0-BC47-8289E831D78B}" type="presOf" srcId="{B16CC226-BC51-46AE-A494-FD1C1E34949B}" destId="{E72F76AB-63E0-432C-B205-FE221830DC64}" srcOrd="0" destOrd="0" presId="urn:microsoft.com/office/officeart/2008/layout/LinedList"/>
    <dgm:cxn modelId="{1CC1CB68-CB6F-42A5-BF3E-6F8A6EC103E8}" type="presOf" srcId="{98D4C2A5-386D-4FAC-8D11-D2EC83DEE8A7}" destId="{5B68DBB5-D641-4D38-91A3-D00CFE9C03E4}" srcOrd="0" destOrd="0" presId="urn:microsoft.com/office/officeart/2008/layout/LinedList"/>
    <dgm:cxn modelId="{3AC31789-E2DD-4F6C-A4A3-14C7B4D80467}" srcId="{8F593C3F-2C7E-4AE8-84AF-96313C079D14}" destId="{1E0C99B2-F5B4-476D-8462-88590AAB537E}" srcOrd="1" destOrd="0" parTransId="{56E3AD30-5074-49FF-9179-42D29FAE1FEF}" sibTransId="{994A0055-8175-43D1-AF11-463E111E69C7}"/>
    <dgm:cxn modelId="{93B67B8D-0271-46BA-9B32-7524D4B58025}" type="presOf" srcId="{1E0C99B2-F5B4-476D-8462-88590AAB537E}" destId="{3CB1B074-AD3B-4E8B-905A-CEE3DD2F5705}" srcOrd="0" destOrd="0" presId="urn:microsoft.com/office/officeart/2008/layout/LinedList"/>
    <dgm:cxn modelId="{0567D28E-3FD7-49F6-9EFD-7A36C23C0BB1}" srcId="{8F593C3F-2C7E-4AE8-84AF-96313C079D14}" destId="{B16CC226-BC51-46AE-A494-FD1C1E34949B}" srcOrd="0" destOrd="0" parTransId="{66385E5D-368E-4E4F-8AB0-F3008B330D9B}" sibTransId="{8BA99BF1-81FB-4CE8-8664-509FC9B58716}"/>
    <dgm:cxn modelId="{138771C7-2856-43DF-949D-1E5A9A816EC0}" type="presOf" srcId="{8F593C3F-2C7E-4AE8-84AF-96313C079D14}" destId="{DD8CCDBD-C6E3-47C7-BA04-4BCFFAEC8EC8}" srcOrd="0" destOrd="0" presId="urn:microsoft.com/office/officeart/2008/layout/LinedList"/>
    <dgm:cxn modelId="{45A57CBD-9F47-4A2D-8E03-2DB327C977D4}" type="presParOf" srcId="{DD8CCDBD-C6E3-47C7-BA04-4BCFFAEC8EC8}" destId="{9DFBE344-FE88-4DE5-BC79-09372698B54C}" srcOrd="0" destOrd="0" presId="urn:microsoft.com/office/officeart/2008/layout/LinedList"/>
    <dgm:cxn modelId="{A68EC4E3-9078-49D8-B171-9A5F21F3A33E}" type="presParOf" srcId="{DD8CCDBD-C6E3-47C7-BA04-4BCFFAEC8EC8}" destId="{71122F40-24AD-4496-82B4-E331AC3471DA}" srcOrd="1" destOrd="0" presId="urn:microsoft.com/office/officeart/2008/layout/LinedList"/>
    <dgm:cxn modelId="{29E7A878-031F-4441-891D-FAA6C54DD6F4}" type="presParOf" srcId="{71122F40-24AD-4496-82B4-E331AC3471DA}" destId="{E72F76AB-63E0-432C-B205-FE221830DC64}" srcOrd="0" destOrd="0" presId="urn:microsoft.com/office/officeart/2008/layout/LinedList"/>
    <dgm:cxn modelId="{4D0FCE8F-2D83-476D-8DDB-00327E24C71C}" type="presParOf" srcId="{71122F40-24AD-4496-82B4-E331AC3471DA}" destId="{4A9B2A76-2E64-4DD3-933A-10C14FEC1D13}" srcOrd="1" destOrd="0" presId="urn:microsoft.com/office/officeart/2008/layout/LinedList"/>
    <dgm:cxn modelId="{D0372A76-6664-493C-8FC3-F3B1C4D7F944}" type="presParOf" srcId="{DD8CCDBD-C6E3-47C7-BA04-4BCFFAEC8EC8}" destId="{CFE8940F-234B-4F10-92F1-20B4B974F46A}" srcOrd="2" destOrd="0" presId="urn:microsoft.com/office/officeart/2008/layout/LinedList"/>
    <dgm:cxn modelId="{5A791609-1C2A-48FD-934E-E4E1B32BAD72}" type="presParOf" srcId="{DD8CCDBD-C6E3-47C7-BA04-4BCFFAEC8EC8}" destId="{F602ACA9-05F9-46D7-A44C-7CCA5A75C3C0}" srcOrd="3" destOrd="0" presId="urn:microsoft.com/office/officeart/2008/layout/LinedList"/>
    <dgm:cxn modelId="{F5226D20-9CE0-4170-97C7-AF2676CB22CE}" type="presParOf" srcId="{F602ACA9-05F9-46D7-A44C-7CCA5A75C3C0}" destId="{3CB1B074-AD3B-4E8B-905A-CEE3DD2F5705}" srcOrd="0" destOrd="0" presId="urn:microsoft.com/office/officeart/2008/layout/LinedList"/>
    <dgm:cxn modelId="{46FA33F5-1669-4467-B5AD-DDE5D58D8D88}" type="presParOf" srcId="{F602ACA9-05F9-46D7-A44C-7CCA5A75C3C0}" destId="{6ADBC9B8-321C-42AE-8F77-2B8DA75ECA92}" srcOrd="1" destOrd="0" presId="urn:microsoft.com/office/officeart/2008/layout/LinedList"/>
    <dgm:cxn modelId="{32788903-96B0-45BE-BA48-A11C9909483E}" type="presParOf" srcId="{DD8CCDBD-C6E3-47C7-BA04-4BCFFAEC8EC8}" destId="{2986F29C-4531-4FF0-8E4D-4527BAA6D03E}" srcOrd="4" destOrd="0" presId="urn:microsoft.com/office/officeart/2008/layout/LinedList"/>
    <dgm:cxn modelId="{69B270A9-8FAE-459E-9F87-428D42F003AD}" type="presParOf" srcId="{DD8CCDBD-C6E3-47C7-BA04-4BCFFAEC8EC8}" destId="{3B4E98F8-1C2E-4180-A298-D9CD25CBECC8}" srcOrd="5" destOrd="0" presId="urn:microsoft.com/office/officeart/2008/layout/LinedList"/>
    <dgm:cxn modelId="{79120477-48CE-4795-8FC8-E0C7E18DDEF0}" type="presParOf" srcId="{3B4E98F8-1C2E-4180-A298-D9CD25CBECC8}" destId="{5B68DBB5-D641-4D38-91A3-D00CFE9C03E4}" srcOrd="0" destOrd="0" presId="urn:microsoft.com/office/officeart/2008/layout/LinedList"/>
    <dgm:cxn modelId="{995A5C80-F091-4841-8930-9EF06EEA4560}" type="presParOf" srcId="{3B4E98F8-1C2E-4180-A298-D9CD25CBECC8}" destId="{7A65C7E4-7A29-4EA5-B74C-473EE80649C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BE344-FE88-4DE5-BC79-09372698B54C}">
      <dsp:nvSpPr>
        <dsp:cNvPr id="0" name=""/>
        <dsp:cNvSpPr/>
      </dsp:nvSpPr>
      <dsp:spPr>
        <a:xfrm>
          <a:off x="0" y="0"/>
          <a:ext cx="1961393" cy="0"/>
        </a:xfrm>
        <a:prstGeom prst="line">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E72F76AB-63E0-432C-B205-FE221830DC64}">
      <dsp:nvSpPr>
        <dsp:cNvPr id="0" name=""/>
        <dsp:cNvSpPr/>
      </dsp:nvSpPr>
      <dsp:spPr>
        <a:xfrm>
          <a:off x="0" y="812"/>
          <a:ext cx="1961393" cy="553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zh-CN" altLang="en-US" sz="2000" kern="1200" dirty="0">
              <a:latin typeface="华文楷体" panose="02010600040101010101" pitchFamily="2" charset="-122"/>
              <a:ea typeface="华文楷体" panose="02010600040101010101" pitchFamily="2" charset="-122"/>
            </a:rPr>
            <a:t>基础搜索方法</a:t>
          </a:r>
          <a:endParaRPr lang="en-US" sz="2000" kern="1200" dirty="0">
            <a:latin typeface="华文楷体" panose="02010600040101010101" pitchFamily="2" charset="-122"/>
            <a:ea typeface="华文楷体" panose="02010600040101010101" pitchFamily="2" charset="-122"/>
          </a:endParaRPr>
        </a:p>
      </dsp:txBody>
      <dsp:txXfrm>
        <a:off x="0" y="812"/>
        <a:ext cx="1961393" cy="553986"/>
      </dsp:txXfrm>
    </dsp:sp>
    <dsp:sp modelId="{CFE8940F-234B-4F10-92F1-20B4B974F46A}">
      <dsp:nvSpPr>
        <dsp:cNvPr id="0" name=""/>
        <dsp:cNvSpPr/>
      </dsp:nvSpPr>
      <dsp:spPr>
        <a:xfrm>
          <a:off x="0" y="554799"/>
          <a:ext cx="1961393" cy="0"/>
        </a:xfrm>
        <a:prstGeom prst="line">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3CB1B074-AD3B-4E8B-905A-CEE3DD2F5705}">
      <dsp:nvSpPr>
        <dsp:cNvPr id="0" name=""/>
        <dsp:cNvSpPr/>
      </dsp:nvSpPr>
      <dsp:spPr>
        <a:xfrm>
          <a:off x="0" y="554799"/>
          <a:ext cx="1961393" cy="553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zh-CN" altLang="en-US" sz="2000" kern="1200" dirty="0">
              <a:latin typeface="华文楷体" panose="02010600040101010101" pitchFamily="2" charset="-122"/>
              <a:ea typeface="华文楷体" panose="02010600040101010101" pitchFamily="2" charset="-122"/>
            </a:rPr>
            <a:t>基于采样的方法</a:t>
          </a:r>
          <a:endParaRPr lang="en-US" sz="2000" kern="1200" dirty="0">
            <a:latin typeface="华文楷体" panose="02010600040101010101" pitchFamily="2" charset="-122"/>
            <a:ea typeface="华文楷体" panose="02010600040101010101" pitchFamily="2" charset="-122"/>
          </a:endParaRPr>
        </a:p>
      </dsp:txBody>
      <dsp:txXfrm>
        <a:off x="0" y="554799"/>
        <a:ext cx="1961393" cy="553986"/>
      </dsp:txXfrm>
    </dsp:sp>
    <dsp:sp modelId="{2986F29C-4531-4FF0-8E4D-4527BAA6D03E}">
      <dsp:nvSpPr>
        <dsp:cNvPr id="0" name=""/>
        <dsp:cNvSpPr/>
      </dsp:nvSpPr>
      <dsp:spPr>
        <a:xfrm>
          <a:off x="0" y="1108785"/>
          <a:ext cx="1961393" cy="0"/>
        </a:xfrm>
        <a:prstGeom prst="line">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5B68DBB5-D641-4D38-91A3-D00CFE9C03E4}">
      <dsp:nvSpPr>
        <dsp:cNvPr id="0" name=""/>
        <dsp:cNvSpPr/>
      </dsp:nvSpPr>
      <dsp:spPr>
        <a:xfrm>
          <a:off x="0" y="1108785"/>
          <a:ext cx="1961393" cy="553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zh-CN" altLang="en-US" sz="2000" kern="1200" dirty="0">
              <a:latin typeface="华文楷体" panose="02010600040101010101" pitchFamily="2" charset="-122"/>
              <a:ea typeface="华文楷体" panose="02010600040101010101" pitchFamily="2" charset="-122"/>
            </a:rPr>
            <a:t>基于梯度的方法</a:t>
          </a:r>
          <a:endParaRPr lang="en-US" sz="2000" kern="1200" dirty="0">
            <a:latin typeface="华文楷体" panose="02010600040101010101" pitchFamily="2" charset="-122"/>
            <a:ea typeface="华文楷体" panose="02010600040101010101" pitchFamily="2" charset="-122"/>
          </a:endParaRPr>
        </a:p>
      </dsp:txBody>
      <dsp:txXfrm>
        <a:off x="0" y="1108785"/>
        <a:ext cx="1961393" cy="55398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68B124-443F-9343-9583-F438304648EC}" type="datetimeFigureOut">
              <a:rPr lang="en-US" smtClean="0"/>
              <a:t>1/10/20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40A2B9D-FCE7-7642-954F-C4838520198E}" type="slidenum">
              <a:rPr lang="en-US" smtClean="0"/>
              <a:t>‹#›</a:t>
            </a:fld>
            <a:endParaRPr lang="en-US"/>
          </a:p>
        </p:txBody>
      </p:sp>
    </p:spTree>
    <p:extLst>
      <p:ext uri="{BB962C8B-B14F-4D97-AF65-F5344CB8AC3E}">
        <p14:creationId xmlns:p14="http://schemas.microsoft.com/office/powerpoint/2010/main" val="3570291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33C627-D9EE-934D-A22E-2AD9B3E8C5B0}" type="datetimeFigureOut">
              <a:rPr kumimoji="1" lang="zh-CN" altLang="en-US" smtClean="0"/>
              <a:t>2020/1/10</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4A3F5F-5BE5-BE47-8794-75776C6257FA}" type="slidenum">
              <a:rPr kumimoji="1" lang="zh-CN" altLang="en-US" smtClean="0"/>
              <a:t>‹#›</a:t>
            </a:fld>
            <a:endParaRPr kumimoji="1" lang="zh-CN" altLang="en-US"/>
          </a:p>
        </p:txBody>
      </p:sp>
    </p:spTree>
    <p:extLst>
      <p:ext uri="{BB962C8B-B14F-4D97-AF65-F5344CB8AC3E}">
        <p14:creationId xmlns:p14="http://schemas.microsoft.com/office/powerpoint/2010/main" val="719191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61966F1-2F8E-4556-8153-E070FE5E5613}" type="slidenum">
              <a:rPr lang="en-US" smtClean="0"/>
              <a:t>13</a:t>
            </a:fld>
            <a:endParaRPr lang="en-US"/>
          </a:p>
        </p:txBody>
      </p:sp>
    </p:spTree>
    <p:extLst>
      <p:ext uri="{BB962C8B-B14F-4D97-AF65-F5344CB8AC3E}">
        <p14:creationId xmlns:p14="http://schemas.microsoft.com/office/powerpoint/2010/main" val="454801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4A3F5F-5BE5-BE47-8794-75776C6257FA}" type="slidenum">
              <a:rPr kumimoji="1" lang="zh-CN" altLang="en-US" smtClean="0"/>
              <a:t>15</a:t>
            </a:fld>
            <a:endParaRPr kumimoji="1" lang="zh-CN" altLang="en-US"/>
          </a:p>
        </p:txBody>
      </p:sp>
    </p:spTree>
    <p:extLst>
      <p:ext uri="{BB962C8B-B14F-4D97-AF65-F5344CB8AC3E}">
        <p14:creationId xmlns:p14="http://schemas.microsoft.com/office/powerpoint/2010/main" val="114128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4A3F5F-5BE5-BE47-8794-75776C6257FA}" type="slidenum">
              <a:rPr kumimoji="1" lang="zh-CN" altLang="en-US" smtClean="0"/>
              <a:t>16</a:t>
            </a:fld>
            <a:endParaRPr kumimoji="1" lang="zh-CN" altLang="en-US"/>
          </a:p>
        </p:txBody>
      </p:sp>
    </p:spTree>
    <p:extLst>
      <p:ext uri="{BB962C8B-B14F-4D97-AF65-F5344CB8AC3E}">
        <p14:creationId xmlns:p14="http://schemas.microsoft.com/office/powerpoint/2010/main" val="4243238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5"/>
          </p:nvPr>
        </p:nvSpPr>
        <p:spPr/>
        <p:txBody>
          <a:bodyPr/>
          <a:lstStyle/>
          <a:p>
            <a:fld id="{E61966F1-2F8E-4556-8153-E070FE5E5613}" type="slidenum">
              <a:rPr lang="en-US" smtClean="0"/>
              <a:t>17</a:t>
            </a:fld>
            <a:endParaRPr lang="en-US"/>
          </a:p>
        </p:txBody>
      </p:sp>
    </p:spTree>
    <p:extLst>
      <p:ext uri="{BB962C8B-B14F-4D97-AF65-F5344CB8AC3E}">
        <p14:creationId xmlns:p14="http://schemas.microsoft.com/office/powerpoint/2010/main" val="927643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D2DC57-5F6E-4AD4-842B-A82586092DB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81903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横向联邦</a:t>
            </a:r>
            <a:r>
              <a:rPr kumimoji="1" lang="en-US" altLang="zh-CN" dirty="0"/>
              <a:t>Case 1: </a:t>
            </a:r>
            <a:r>
              <a:rPr kumimoji="1" lang="zh-CN" altLang="en-US" dirty="0"/>
              <a:t>在电影推荐系统中， 每一个参与方是一个独立的用户，用户可观看的电影集合相同。</a:t>
            </a:r>
            <a:endParaRPr kumimoji="1" lang="en-US" altLang="zh-CN" dirty="0"/>
          </a:p>
          <a:p>
            <a:r>
              <a:rPr kumimoji="1" lang="zh-CN" altLang="en-US" dirty="0"/>
              <a:t>横向联邦在用户数据不出本地的基础上，构建推荐系统给用户推荐电影。</a:t>
            </a:r>
            <a:endParaRPr kumimoji="1" lang="en-US" altLang="zh-CN" dirty="0"/>
          </a:p>
        </p:txBody>
      </p:sp>
      <p:sp>
        <p:nvSpPr>
          <p:cNvPr id="4" name="灯片编号占位符 3"/>
          <p:cNvSpPr>
            <a:spLocks noGrp="1"/>
          </p:cNvSpPr>
          <p:nvPr>
            <p:ph type="sldNum" sz="quarter" idx="5"/>
          </p:nvPr>
        </p:nvSpPr>
        <p:spPr/>
        <p:txBody>
          <a:bodyPr/>
          <a:lstStyle/>
          <a:p>
            <a:fld id="{D8EE3C36-1EF9-428A-B278-2F2DD088849F}" type="slidenum">
              <a:rPr lang="zh-CN" altLang="en-US" smtClean="0"/>
              <a:t>24</a:t>
            </a:fld>
            <a:endParaRPr lang="zh-CN" altLang="en-US"/>
          </a:p>
        </p:txBody>
      </p:sp>
    </p:spTree>
    <p:extLst>
      <p:ext uri="{BB962C8B-B14F-4D97-AF65-F5344CB8AC3E}">
        <p14:creationId xmlns:p14="http://schemas.microsoft.com/office/powerpoint/2010/main" val="3061389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矩阵分解算法（</a:t>
            </a:r>
            <a:r>
              <a:rPr kumimoji="1" lang="en-US" altLang="zh-CN" dirty="0"/>
              <a:t>MF</a:t>
            </a:r>
            <a:r>
              <a:rPr kumimoji="1" lang="zh-CN" altLang="en-US" dirty="0"/>
              <a:t>）是推荐系统中的常用技术。直观来说，</a:t>
            </a:r>
            <a:r>
              <a:rPr kumimoji="1" lang="en-US" altLang="zh-CN" dirty="0"/>
              <a:t>MF</a:t>
            </a:r>
            <a:r>
              <a:rPr kumimoji="1" lang="zh-CN" altLang="en-US" dirty="0"/>
              <a:t>算法把</a:t>
            </a:r>
            <a:r>
              <a:rPr kumimoji="1" lang="en-US" altLang="zh-CN" dirty="0"/>
              <a:t>user</a:t>
            </a:r>
            <a:r>
              <a:rPr kumimoji="1" lang="zh-CN" altLang="en-US" dirty="0"/>
              <a:t>对</a:t>
            </a:r>
            <a:r>
              <a:rPr kumimoji="1" lang="en-US" altLang="zh-CN" dirty="0"/>
              <a:t>item</a:t>
            </a:r>
            <a:r>
              <a:rPr kumimoji="1" lang="zh-CN" altLang="en-US" dirty="0"/>
              <a:t>的</a:t>
            </a:r>
            <a:r>
              <a:rPr kumimoji="1" lang="en-US" altLang="zh-CN" dirty="0"/>
              <a:t>rating</a:t>
            </a:r>
            <a:r>
              <a:rPr kumimoji="1" lang="zh-CN" altLang="en-US" dirty="0"/>
              <a:t>矩阵分成</a:t>
            </a:r>
            <a:r>
              <a:rPr kumimoji="1" lang="en-US" altLang="zh-CN" dirty="0"/>
              <a:t>user </a:t>
            </a:r>
            <a:r>
              <a:rPr lang="en-US" altLang="zh-CN" sz="900" b="0" i="0" kern="1200" dirty="0">
                <a:solidFill>
                  <a:schemeClr val="tx1"/>
                </a:solidFill>
                <a:effectLst/>
                <a:latin typeface="+mn-lt"/>
                <a:ea typeface="+mn-ea"/>
                <a:cs typeface="+mn-cs"/>
              </a:rPr>
              <a:t>profile</a:t>
            </a:r>
            <a:r>
              <a:rPr kumimoji="1" lang="zh-CN" altLang="en-US" dirty="0"/>
              <a:t>低维向量乘以</a:t>
            </a:r>
            <a:r>
              <a:rPr kumimoji="1" lang="en-US" altLang="zh-CN" dirty="0"/>
              <a:t>item </a:t>
            </a:r>
            <a:r>
              <a:rPr lang="en-US" altLang="zh-CN" sz="900" b="0" i="0" kern="1200" dirty="0">
                <a:solidFill>
                  <a:schemeClr val="tx1"/>
                </a:solidFill>
                <a:effectLst/>
                <a:latin typeface="+mn-lt"/>
                <a:ea typeface="+mn-ea"/>
                <a:cs typeface="+mn-cs"/>
              </a:rPr>
              <a:t>profile</a:t>
            </a:r>
            <a:r>
              <a:rPr kumimoji="1" lang="zh-CN" altLang="en-US" dirty="0"/>
              <a:t>低维向量 </a:t>
            </a:r>
            <a:r>
              <a:rPr kumimoji="1" lang="en-US" altLang="zh-CN" dirty="0"/>
              <a:t>R_{m</a:t>
            </a:r>
            <a:r>
              <a:rPr kumimoji="1" lang="zh-CN" altLang="en-US" dirty="0"/>
              <a:t>，</a:t>
            </a:r>
            <a:r>
              <a:rPr kumimoji="1" lang="en-US" altLang="zh-CN" dirty="0"/>
              <a:t>n} = u_{</a:t>
            </a:r>
            <a:r>
              <a:rPr kumimoji="1" lang="en-US" altLang="zh-CN" dirty="0" err="1"/>
              <a:t>m,k</a:t>
            </a:r>
            <a:r>
              <a:rPr kumimoji="1" lang="en-US" altLang="zh-CN" dirty="0"/>
              <a:t>}*v_{</a:t>
            </a:r>
            <a:r>
              <a:rPr kumimoji="1" lang="en-US" altLang="zh-CN" dirty="0" err="1"/>
              <a:t>k,n</a:t>
            </a:r>
            <a:r>
              <a:rPr kumimoji="1" lang="en-US" altLang="zh-CN" dirty="0"/>
              <a:t>}</a:t>
            </a:r>
            <a:r>
              <a:rPr kumimoji="1" lang="zh-CN" altLang="en-US" dirty="0"/>
              <a:t>。</a:t>
            </a:r>
            <a:endParaRPr kumimoji="1" lang="en-US" altLang="zh-CN" dirty="0"/>
          </a:p>
          <a:p>
            <a:r>
              <a:rPr kumimoji="1" lang="zh-CN" altLang="en-US" dirty="0"/>
              <a:t>在传统的</a:t>
            </a:r>
            <a:r>
              <a:rPr kumimoji="1" lang="en-US" altLang="zh-CN" dirty="0"/>
              <a:t>MF</a:t>
            </a:r>
            <a:r>
              <a:rPr kumimoji="1" lang="zh-CN" altLang="en-US" dirty="0"/>
              <a:t>算法中，所有用户的</a:t>
            </a:r>
            <a:r>
              <a:rPr kumimoji="1" lang="en-US" altLang="zh-CN" dirty="0"/>
              <a:t>rating</a:t>
            </a:r>
            <a:r>
              <a:rPr kumimoji="1" lang="zh-CN" altLang="en-US" dirty="0"/>
              <a:t>数据会收集到服务器，服务器基于</a:t>
            </a:r>
            <a:r>
              <a:rPr kumimoji="1" lang="en-US" altLang="zh-CN" dirty="0"/>
              <a:t>SGD</a:t>
            </a:r>
            <a:r>
              <a:rPr kumimoji="1" lang="zh-CN" altLang="en-US" dirty="0"/>
              <a:t>算法求解</a:t>
            </a:r>
            <a:r>
              <a:rPr kumimoji="1" lang="en-US" altLang="zh-CN" dirty="0"/>
              <a:t>min_{</a:t>
            </a:r>
            <a:r>
              <a:rPr kumimoji="1" lang="en-US" altLang="zh-CN" dirty="0" err="1"/>
              <a:t>u,v</a:t>
            </a:r>
            <a:r>
              <a:rPr kumimoji="1" lang="en-US" altLang="zh-CN" dirty="0"/>
              <a:t>} (R – u*v)</a:t>
            </a:r>
            <a:r>
              <a:rPr kumimoji="1" lang="zh-CN" altLang="en-US" dirty="0"/>
              <a:t>得到</a:t>
            </a:r>
            <a:r>
              <a:rPr kumimoji="1" lang="en-US" altLang="zh-CN" dirty="0" err="1"/>
              <a:t>u,v</a:t>
            </a:r>
            <a:r>
              <a:rPr kumimoji="1" lang="zh-CN" altLang="en-US" dirty="0"/>
              <a:t>。 我们根据</a:t>
            </a:r>
            <a:r>
              <a:rPr kumimoji="1" lang="en-US" altLang="zh-CN" dirty="0"/>
              <a:t>u*v</a:t>
            </a:r>
            <a:r>
              <a:rPr kumimoji="1" lang="zh-CN" altLang="en-US" dirty="0"/>
              <a:t>相乘后，</a:t>
            </a:r>
            <a:r>
              <a:rPr kumimoji="1" lang="en-US" altLang="zh-CN" dirty="0" err="1"/>
              <a:t>r_ij</a:t>
            </a:r>
            <a:r>
              <a:rPr kumimoji="1" lang="zh-CN" altLang="en-US" dirty="0"/>
              <a:t>数值大小来给用户推荐</a:t>
            </a:r>
            <a:r>
              <a:rPr kumimoji="1" lang="en-US" altLang="zh-CN" dirty="0"/>
              <a:t>item</a:t>
            </a:r>
            <a:r>
              <a:rPr kumimoji="1" lang="zh-CN" altLang="en-US" dirty="0"/>
              <a:t>。</a:t>
            </a:r>
            <a:endParaRPr kumimoji="1" lang="en-US" altLang="zh-CN" dirty="0"/>
          </a:p>
          <a:p>
            <a:endParaRPr kumimoji="1" lang="en-US" altLang="zh-CN" dirty="0"/>
          </a:p>
          <a:p>
            <a:r>
              <a:rPr kumimoji="1" lang="zh-CN" altLang="en-US" dirty="0"/>
              <a:t>在联邦场景下，用户</a:t>
            </a:r>
            <a:r>
              <a:rPr kumimoji="1" lang="en-US" altLang="zh-CN" dirty="0"/>
              <a:t>rating</a:t>
            </a:r>
            <a:r>
              <a:rPr kumimoji="1" lang="zh-CN" altLang="en-US" dirty="0"/>
              <a:t>数据不出本地，我们还能求解这个矩阵分解吗？</a:t>
            </a:r>
            <a:endParaRPr kumimoji="1" lang="en-US" altLang="zh-CN" dirty="0"/>
          </a:p>
          <a:p>
            <a:r>
              <a:rPr kumimoji="1" lang="zh-CN" altLang="en-US" dirty="0"/>
              <a:t>通过推导</a:t>
            </a:r>
            <a:r>
              <a:rPr kumimoji="1" lang="en-US" altLang="zh-CN" dirty="0"/>
              <a:t>MF</a:t>
            </a:r>
            <a:r>
              <a:rPr kumimoji="1" lang="zh-CN" altLang="en-US" dirty="0"/>
              <a:t>的优化函数可以发现，用户</a:t>
            </a:r>
            <a:r>
              <a:rPr kumimoji="1" lang="en-US" altLang="zh-CN" dirty="0" err="1"/>
              <a:t>i</a:t>
            </a:r>
            <a:r>
              <a:rPr kumimoji="1" lang="zh-CN" altLang="en-US" dirty="0"/>
              <a:t>的</a:t>
            </a:r>
            <a:r>
              <a:rPr kumimoji="1" lang="en-US" altLang="zh-CN" dirty="0" err="1"/>
              <a:t>u_i</a:t>
            </a:r>
            <a:r>
              <a:rPr kumimoji="1" lang="en-US" altLang="zh-CN" dirty="0"/>
              <a:t> </a:t>
            </a:r>
            <a:r>
              <a:rPr lang="en-US" altLang="zh-CN" sz="900" b="0" i="0" kern="1200" dirty="0">
                <a:solidFill>
                  <a:schemeClr val="tx1"/>
                </a:solidFill>
                <a:effectLst/>
                <a:latin typeface="+mn-lt"/>
                <a:ea typeface="+mn-ea"/>
                <a:cs typeface="+mn-cs"/>
              </a:rPr>
              <a:t>profile</a:t>
            </a:r>
            <a:r>
              <a:rPr kumimoji="1" lang="zh-CN" altLang="en-US" dirty="0"/>
              <a:t>的更新，仅仅和自己的</a:t>
            </a:r>
            <a:r>
              <a:rPr kumimoji="1" lang="en-US" altLang="zh-CN" dirty="0"/>
              <a:t>rating</a:t>
            </a:r>
            <a:r>
              <a:rPr kumimoji="1" lang="zh-CN" altLang="en-US" dirty="0"/>
              <a:t>数据以及</a:t>
            </a:r>
            <a:r>
              <a:rPr kumimoji="1" lang="en-US" altLang="zh-CN" dirty="0"/>
              <a:t>Item</a:t>
            </a:r>
            <a:r>
              <a:rPr kumimoji="1" lang="zh-CN" altLang="en-US" dirty="0"/>
              <a:t> </a:t>
            </a:r>
            <a:r>
              <a:rPr lang="en-US" altLang="zh-CN" sz="900" b="0" i="0" kern="1200" dirty="0">
                <a:solidFill>
                  <a:schemeClr val="tx1"/>
                </a:solidFill>
                <a:effectLst/>
                <a:latin typeface="+mn-lt"/>
                <a:ea typeface="+mn-ea"/>
                <a:cs typeface="+mn-cs"/>
              </a:rPr>
              <a:t>profile</a:t>
            </a:r>
            <a:r>
              <a:rPr kumimoji="1" lang="zh-CN" altLang="en-US" dirty="0"/>
              <a:t>相关。</a:t>
            </a:r>
            <a:r>
              <a:rPr kumimoji="1" lang="en-US" altLang="zh-CN" dirty="0"/>
              <a:t>Item</a:t>
            </a:r>
            <a:r>
              <a:rPr kumimoji="1" lang="zh-CN" altLang="en-US" dirty="0"/>
              <a:t> </a:t>
            </a:r>
            <a:r>
              <a:rPr lang="en-US" altLang="zh-CN" sz="900" b="0" i="0" kern="1200" dirty="0">
                <a:solidFill>
                  <a:schemeClr val="tx1"/>
                </a:solidFill>
                <a:effectLst/>
                <a:latin typeface="+mn-lt"/>
                <a:ea typeface="+mn-ea"/>
                <a:cs typeface="+mn-cs"/>
              </a:rPr>
              <a:t>profile</a:t>
            </a:r>
            <a:r>
              <a:rPr kumimoji="1" lang="zh-CN" altLang="en-US" dirty="0"/>
              <a:t>只和</a:t>
            </a:r>
            <a:r>
              <a:rPr kumimoji="1" lang="en-US" altLang="zh-CN" dirty="0"/>
              <a:t>user profile</a:t>
            </a:r>
            <a:r>
              <a:rPr kumimoji="1" lang="zh-CN" altLang="en-US" dirty="0"/>
              <a:t>相关，与用户</a:t>
            </a:r>
            <a:r>
              <a:rPr kumimoji="1" lang="en-US" altLang="zh-CN" dirty="0"/>
              <a:t>rating</a:t>
            </a:r>
            <a:r>
              <a:rPr kumimoji="1" lang="zh-CN" altLang="en-US" dirty="0"/>
              <a:t>无关。因此我们，可以构建非中心化的优化方法。其中用户使用自己的</a:t>
            </a:r>
            <a:r>
              <a:rPr kumimoji="1" lang="en-US" altLang="zh-CN" dirty="0"/>
              <a:t>rating</a:t>
            </a:r>
            <a:r>
              <a:rPr kumimoji="1" lang="zh-CN" altLang="en-US" dirty="0"/>
              <a:t>数据更新用户</a:t>
            </a:r>
            <a:r>
              <a:rPr kumimoji="1" lang="en-US" altLang="zh-CN" dirty="0" err="1"/>
              <a:t>u_i</a:t>
            </a:r>
            <a:r>
              <a:rPr kumimoji="1" lang="en-US" altLang="zh-CN" dirty="0"/>
              <a:t> </a:t>
            </a:r>
            <a:r>
              <a:rPr lang="en-US" altLang="zh-CN" sz="900" b="0" i="0" kern="1200" dirty="0">
                <a:solidFill>
                  <a:schemeClr val="tx1"/>
                </a:solidFill>
                <a:effectLst/>
                <a:latin typeface="+mn-lt"/>
                <a:ea typeface="+mn-ea"/>
                <a:cs typeface="+mn-cs"/>
              </a:rPr>
              <a:t>profile</a:t>
            </a:r>
            <a:r>
              <a:rPr kumimoji="1" lang="zh-CN" altLang="en-US" dirty="0"/>
              <a:t>，以及计算</a:t>
            </a:r>
            <a:r>
              <a:rPr kumimoji="1" lang="en-US" altLang="zh-CN" dirty="0"/>
              <a:t>item profile</a:t>
            </a:r>
            <a:r>
              <a:rPr kumimoji="1" lang="zh-CN" altLang="en-US" dirty="0"/>
              <a:t>的梯度，并将梯度发送给</a:t>
            </a:r>
            <a:r>
              <a:rPr kumimoji="1" lang="en-US" altLang="zh-CN" dirty="0"/>
              <a:t>server</a:t>
            </a:r>
            <a:r>
              <a:rPr kumimoji="1" lang="zh-CN" altLang="en-US" dirty="0"/>
              <a:t>，</a:t>
            </a:r>
            <a:r>
              <a:rPr kumimoji="1" lang="en-US" altLang="zh-CN" dirty="0"/>
              <a:t>server</a:t>
            </a:r>
            <a:r>
              <a:rPr kumimoji="1" lang="zh-CN" altLang="en-US" dirty="0"/>
              <a:t>汇总用户的</a:t>
            </a:r>
            <a:r>
              <a:rPr kumimoji="1" lang="en-US" altLang="zh-CN" dirty="0"/>
              <a:t>item profile</a:t>
            </a:r>
            <a:r>
              <a:rPr kumimoji="1" lang="zh-CN" altLang="en-US" dirty="0"/>
              <a:t>，计算最新</a:t>
            </a:r>
            <a:r>
              <a:rPr kumimoji="1" lang="en-US" altLang="zh-CN" dirty="0"/>
              <a:t>item profile</a:t>
            </a:r>
            <a:r>
              <a:rPr kumimoji="1" lang="zh-CN" altLang="en-US" dirty="0"/>
              <a:t>，并发送给所有用户。</a:t>
            </a:r>
            <a:endParaRPr kumimoji="1" lang="en-US" altLang="zh-CN" dirty="0"/>
          </a:p>
          <a:p>
            <a:endParaRPr kumimoji="1" lang="en-US" altLang="zh-CN" dirty="0"/>
          </a:p>
          <a:p>
            <a:r>
              <a:rPr kumimoji="1" lang="zh-CN" altLang="en-US" dirty="0"/>
              <a:t>下一页</a:t>
            </a:r>
            <a:r>
              <a:rPr kumimoji="1" lang="en-US" altLang="zh-CN" dirty="0"/>
              <a:t>PPT</a:t>
            </a:r>
            <a:r>
              <a:rPr kumimoji="1" lang="zh-CN" altLang="en-US" dirty="0"/>
              <a:t>，我们介绍具体的更新步骤</a:t>
            </a:r>
          </a:p>
        </p:txBody>
      </p:sp>
      <p:sp>
        <p:nvSpPr>
          <p:cNvPr id="4" name="灯片编号占位符 3"/>
          <p:cNvSpPr>
            <a:spLocks noGrp="1"/>
          </p:cNvSpPr>
          <p:nvPr>
            <p:ph type="sldNum" sz="quarter" idx="5"/>
          </p:nvPr>
        </p:nvSpPr>
        <p:spPr/>
        <p:txBody>
          <a:bodyPr/>
          <a:lstStyle/>
          <a:p>
            <a:fld id="{D8EE3C36-1EF9-428A-B278-2F2DD088849F}" type="slidenum">
              <a:rPr lang="zh-CN" altLang="en-US" smtClean="0"/>
              <a:t>25</a:t>
            </a:fld>
            <a:endParaRPr lang="zh-CN" altLang="en-US"/>
          </a:p>
        </p:txBody>
      </p:sp>
    </p:spTree>
    <p:extLst>
      <p:ext uri="{BB962C8B-B14F-4D97-AF65-F5344CB8AC3E}">
        <p14:creationId xmlns:p14="http://schemas.microsoft.com/office/powerpoint/2010/main" val="401747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这页</a:t>
            </a:r>
            <a:r>
              <a:rPr kumimoji="1" lang="en-US" altLang="zh-CN" dirty="0"/>
              <a:t>PPT</a:t>
            </a:r>
            <a:r>
              <a:rPr kumimoji="1" lang="zh-CN" altLang="en-US" dirty="0"/>
              <a:t>，介绍</a:t>
            </a:r>
            <a:r>
              <a:rPr lang="en-US" altLang="zh-CN" sz="900" dirty="0">
                <a:solidFill>
                  <a:srgbClr val="1D53A4"/>
                </a:solidFill>
              </a:rPr>
              <a:t>decentralized optimization</a:t>
            </a:r>
            <a:r>
              <a:rPr lang="zh-CN" altLang="en-US" sz="900" dirty="0">
                <a:solidFill>
                  <a:srgbClr val="1D53A4"/>
                </a:solidFill>
              </a:rPr>
              <a:t>如何进行，</a:t>
            </a:r>
            <a:endParaRPr lang="en-US" altLang="zh-CN" sz="900" dirty="0">
              <a:solidFill>
                <a:srgbClr val="1D53A4"/>
              </a:solidFill>
            </a:endParaRPr>
          </a:p>
          <a:p>
            <a:r>
              <a:rPr lang="en-US" altLang="zh-CN" sz="900" dirty="0">
                <a:solidFill>
                  <a:srgbClr val="1D53A4"/>
                </a:solidFill>
              </a:rPr>
              <a:t>1) </a:t>
            </a:r>
            <a:r>
              <a:rPr lang="zh-CN" altLang="en-US" sz="900" dirty="0">
                <a:solidFill>
                  <a:srgbClr val="1D53A4"/>
                </a:solidFill>
              </a:rPr>
              <a:t>首先</a:t>
            </a:r>
            <a:r>
              <a:rPr lang="en-US" altLang="zh-CN" sz="900" dirty="0">
                <a:solidFill>
                  <a:srgbClr val="1D53A4"/>
                </a:solidFill>
              </a:rPr>
              <a:t>server</a:t>
            </a:r>
            <a:r>
              <a:rPr lang="zh-CN" altLang="en-US" sz="900" dirty="0">
                <a:solidFill>
                  <a:srgbClr val="1D53A4"/>
                </a:solidFill>
              </a:rPr>
              <a:t>端随机初始化</a:t>
            </a:r>
            <a:r>
              <a:rPr lang="en-US" altLang="zh-CN" sz="900" dirty="0">
                <a:solidFill>
                  <a:srgbClr val="1D53A4"/>
                </a:solidFill>
              </a:rPr>
              <a:t>item </a:t>
            </a:r>
            <a:r>
              <a:rPr lang="en-US" altLang="zh-CN" sz="900" b="0" i="0" kern="1200" dirty="0">
                <a:solidFill>
                  <a:schemeClr val="tx1"/>
                </a:solidFill>
                <a:effectLst/>
                <a:latin typeface="+mn-lt"/>
                <a:ea typeface="+mn-ea"/>
                <a:cs typeface="+mn-cs"/>
              </a:rPr>
              <a:t>profile</a:t>
            </a:r>
            <a:r>
              <a:rPr lang="zh-CN" altLang="en-US" sz="900" dirty="0">
                <a:solidFill>
                  <a:srgbClr val="1D53A4"/>
                </a:solidFill>
              </a:rPr>
              <a:t>，</a:t>
            </a:r>
            <a:r>
              <a:rPr lang="en-US" altLang="zh-CN" sz="900" dirty="0">
                <a:solidFill>
                  <a:srgbClr val="1D53A4"/>
                </a:solidFill>
              </a:rPr>
              <a:t>user</a:t>
            </a:r>
            <a:r>
              <a:rPr lang="zh-CN" altLang="en-US" sz="900" dirty="0">
                <a:solidFill>
                  <a:srgbClr val="1D53A4"/>
                </a:solidFill>
              </a:rPr>
              <a:t>端分别初始化自己的用户低维向量</a:t>
            </a:r>
            <a:r>
              <a:rPr lang="en-US" altLang="zh-CN" sz="900" dirty="0" err="1">
                <a:solidFill>
                  <a:srgbClr val="1D53A4"/>
                </a:solidFill>
              </a:rPr>
              <a:t>u_i</a:t>
            </a:r>
            <a:r>
              <a:rPr lang="en-US" altLang="zh-CN" sz="900" dirty="0">
                <a:solidFill>
                  <a:srgbClr val="1D53A4"/>
                </a:solidFill>
              </a:rPr>
              <a:t> profile</a:t>
            </a:r>
            <a:r>
              <a:rPr lang="zh-CN" altLang="en-US" sz="900" dirty="0">
                <a:solidFill>
                  <a:srgbClr val="1D53A4"/>
                </a:solidFill>
              </a:rPr>
              <a:t>。</a:t>
            </a:r>
            <a:endParaRPr lang="en-US" altLang="zh-CN" sz="900" dirty="0">
              <a:solidFill>
                <a:srgbClr val="1D53A4"/>
              </a:solidFill>
            </a:endParaRPr>
          </a:p>
          <a:p>
            <a:r>
              <a:rPr kumimoji="1" lang="en-US" altLang="zh-CN" dirty="0"/>
              <a:t>2) Server</a:t>
            </a:r>
            <a:r>
              <a:rPr kumimoji="1" lang="zh-CN" altLang="en-US" dirty="0"/>
              <a:t>把 </a:t>
            </a:r>
            <a:r>
              <a:rPr kumimoji="1" lang="en-US" altLang="zh-CN" dirty="0"/>
              <a:t>item </a:t>
            </a:r>
            <a:r>
              <a:rPr lang="en-US" altLang="zh-CN" sz="900" b="0" i="0" kern="1200" dirty="0">
                <a:solidFill>
                  <a:schemeClr val="tx1"/>
                </a:solidFill>
                <a:effectLst/>
                <a:latin typeface="+mn-lt"/>
                <a:ea typeface="+mn-ea"/>
                <a:cs typeface="+mn-cs"/>
              </a:rPr>
              <a:t>profile</a:t>
            </a:r>
            <a:r>
              <a:rPr kumimoji="1" lang="zh-CN" altLang="en-US" dirty="0"/>
              <a:t>分发给所有</a:t>
            </a:r>
            <a:r>
              <a:rPr kumimoji="1" lang="en-US" altLang="zh-CN" dirty="0"/>
              <a:t>parties</a:t>
            </a:r>
          </a:p>
          <a:p>
            <a:r>
              <a:rPr kumimoji="1" lang="en-US" altLang="zh-CN" dirty="0"/>
              <a:t>3) Clients</a:t>
            </a:r>
            <a:r>
              <a:rPr kumimoji="1" lang="zh-CN" altLang="en-US" dirty="0"/>
              <a:t>使用本地的</a:t>
            </a:r>
            <a:r>
              <a:rPr kumimoji="1" lang="en-US" altLang="zh-CN" dirty="0"/>
              <a:t>rating</a:t>
            </a:r>
            <a:r>
              <a:rPr kumimoji="1" lang="zh-CN" altLang="en-US" dirty="0"/>
              <a:t>数据，计算梯度，并用梯度更新自己的</a:t>
            </a:r>
            <a:r>
              <a:rPr kumimoji="1" lang="en-US" altLang="zh-CN" dirty="0" err="1"/>
              <a:t>u_i</a:t>
            </a:r>
            <a:r>
              <a:rPr kumimoji="1" lang="en-US" altLang="zh-CN" dirty="0"/>
              <a:t> </a:t>
            </a:r>
            <a:r>
              <a:rPr lang="en-US" altLang="zh-CN" sz="900" b="0" i="0" kern="1200" dirty="0">
                <a:solidFill>
                  <a:schemeClr val="tx1"/>
                </a:solidFill>
                <a:effectLst/>
                <a:latin typeface="+mn-lt"/>
                <a:ea typeface="+mn-ea"/>
                <a:cs typeface="+mn-cs"/>
              </a:rPr>
              <a:t>profile</a:t>
            </a:r>
            <a:r>
              <a:rPr kumimoji="1" lang="zh-CN" altLang="en-US" dirty="0"/>
              <a:t>，，然后计算</a:t>
            </a:r>
            <a:r>
              <a:rPr kumimoji="1" lang="en-US" altLang="zh-CN" dirty="0"/>
              <a:t>item profile</a:t>
            </a:r>
            <a:r>
              <a:rPr kumimoji="1" lang="zh-CN" altLang="en-US" dirty="0"/>
              <a:t>的梯度并回传给</a:t>
            </a:r>
            <a:r>
              <a:rPr kumimoji="1" lang="en-US" altLang="zh-CN" dirty="0"/>
              <a:t>server</a:t>
            </a:r>
          </a:p>
          <a:p>
            <a:r>
              <a:rPr kumimoji="1" lang="en-US" altLang="zh-CN" dirty="0"/>
              <a:t>4) Server</a:t>
            </a:r>
            <a:r>
              <a:rPr kumimoji="1" lang="zh-CN" altLang="en-US" dirty="0"/>
              <a:t>接收所有用户的</a:t>
            </a:r>
            <a:r>
              <a:rPr kumimoji="1" lang="en-US" altLang="zh-CN" dirty="0"/>
              <a:t>item </a:t>
            </a:r>
            <a:r>
              <a:rPr lang="en-US" altLang="zh-CN" sz="900" b="0" i="0" kern="1200" dirty="0">
                <a:solidFill>
                  <a:schemeClr val="tx1"/>
                </a:solidFill>
                <a:effectLst/>
                <a:latin typeface="+mn-lt"/>
                <a:ea typeface="+mn-ea"/>
                <a:cs typeface="+mn-cs"/>
              </a:rPr>
              <a:t>profile </a:t>
            </a:r>
            <a:r>
              <a:rPr lang="zh-CN" altLang="en-US" sz="900" b="0" i="0" kern="1200" dirty="0">
                <a:solidFill>
                  <a:schemeClr val="tx1"/>
                </a:solidFill>
                <a:effectLst/>
                <a:latin typeface="+mn-lt"/>
                <a:ea typeface="+mn-ea"/>
                <a:cs typeface="+mn-cs"/>
              </a:rPr>
              <a:t>梯度</a:t>
            </a:r>
            <a:r>
              <a:rPr kumimoji="1" lang="zh-CN" altLang="en-US" dirty="0"/>
              <a:t>，汇总后更新</a:t>
            </a:r>
            <a:r>
              <a:rPr kumimoji="1" lang="en-US" altLang="zh-CN" dirty="0"/>
              <a:t>item </a:t>
            </a:r>
            <a:r>
              <a:rPr lang="en-US" altLang="zh-CN" sz="900" b="0" i="0" kern="1200" dirty="0">
                <a:solidFill>
                  <a:schemeClr val="tx1"/>
                </a:solidFill>
                <a:effectLst/>
                <a:latin typeface="+mn-lt"/>
                <a:ea typeface="+mn-ea"/>
                <a:cs typeface="+mn-cs"/>
              </a:rPr>
              <a:t>profile </a:t>
            </a:r>
            <a:endParaRPr kumimoji="1" lang="en-US" altLang="zh-CN" dirty="0"/>
          </a:p>
          <a:p>
            <a:r>
              <a:rPr kumimoji="1" lang="en-US" altLang="zh-CN" dirty="0"/>
              <a:t>2-4</a:t>
            </a:r>
            <a:r>
              <a:rPr kumimoji="1" lang="zh-CN" altLang="en-US" dirty="0"/>
              <a:t>过程不断重复，直到</a:t>
            </a:r>
            <a:r>
              <a:rPr kumimoji="1" lang="en-US" altLang="zh-CN" dirty="0"/>
              <a:t>R-u*v</a:t>
            </a:r>
            <a:r>
              <a:rPr kumimoji="1" lang="zh-CN" altLang="en-US" dirty="0"/>
              <a:t>的</a:t>
            </a:r>
            <a:r>
              <a:rPr kumimoji="1" lang="en-US" altLang="zh-CN" dirty="0"/>
              <a:t>loss</a:t>
            </a:r>
            <a:r>
              <a:rPr kumimoji="1" lang="zh-CN" altLang="en-US" dirty="0"/>
              <a:t>小于预设值（收敛）</a:t>
            </a:r>
            <a:endParaRPr kumimoji="1" lang="en-US" altLang="zh-CN" dirty="0"/>
          </a:p>
          <a:p>
            <a:endParaRPr kumimoji="1" lang="en-US" altLang="zh-CN" dirty="0"/>
          </a:p>
          <a:p>
            <a:r>
              <a:rPr kumimoji="1" lang="zh-CN" altLang="en-US" dirty="0"/>
              <a:t>这个文章的一个优点</a:t>
            </a:r>
            <a:r>
              <a:rPr kumimoji="1" lang="en-US" altLang="zh-CN" dirty="0"/>
              <a:t>: </a:t>
            </a:r>
            <a:r>
              <a:rPr kumimoji="1" lang="zh-CN" altLang="en-US" dirty="0"/>
              <a:t>提出了</a:t>
            </a:r>
            <a:r>
              <a:rPr lang="en-US" altLang="zh-CN" sz="900" dirty="0">
                <a:solidFill>
                  <a:srgbClr val="1D53A4"/>
                </a:solidFill>
              </a:rPr>
              <a:t>decentralized</a:t>
            </a:r>
            <a:r>
              <a:rPr lang="zh-CN" altLang="en-US" sz="900" dirty="0">
                <a:solidFill>
                  <a:srgbClr val="1D53A4"/>
                </a:solidFill>
              </a:rPr>
              <a:t>矩阵分解方案， 用户数据不出本地的情况下，可以训练矩阵分解模型</a:t>
            </a:r>
            <a:endParaRPr lang="en-US" altLang="zh-CN" sz="900" dirty="0">
              <a:solidFill>
                <a:srgbClr val="1D53A4"/>
              </a:solidFill>
            </a:endParaRPr>
          </a:p>
          <a:p>
            <a:r>
              <a:rPr lang="zh-CN" altLang="en-US" sz="900" dirty="0">
                <a:solidFill>
                  <a:srgbClr val="1D53A4"/>
                </a:solidFill>
              </a:rPr>
              <a:t>缺点</a:t>
            </a:r>
            <a:r>
              <a:rPr lang="en-US" altLang="zh-CN" sz="900" dirty="0">
                <a:solidFill>
                  <a:srgbClr val="1D53A4"/>
                </a:solidFill>
              </a:rPr>
              <a:t>: </a:t>
            </a:r>
            <a:r>
              <a:rPr lang="zh-CN" altLang="en-US" sz="900" dirty="0">
                <a:solidFill>
                  <a:srgbClr val="1D53A4"/>
                </a:solidFill>
              </a:rPr>
              <a:t>我们对这文章的方法进行了仔细的推导，连续的</a:t>
            </a:r>
            <a:r>
              <a:rPr lang="en-US" altLang="zh-CN" sz="900" dirty="0">
                <a:solidFill>
                  <a:srgbClr val="1D53A4"/>
                </a:solidFill>
              </a:rPr>
              <a:t>item profile</a:t>
            </a:r>
            <a:r>
              <a:rPr lang="zh-CN" altLang="en-US" sz="900" dirty="0">
                <a:solidFill>
                  <a:srgbClr val="1D53A4"/>
                </a:solidFill>
              </a:rPr>
              <a:t>的梯度能够在</a:t>
            </a:r>
            <a:r>
              <a:rPr lang="en-US" altLang="zh-CN" sz="900" dirty="0">
                <a:solidFill>
                  <a:srgbClr val="1D53A4"/>
                </a:solidFill>
              </a:rPr>
              <a:t>server</a:t>
            </a:r>
            <a:r>
              <a:rPr lang="zh-CN" altLang="en-US" sz="900" dirty="0">
                <a:solidFill>
                  <a:srgbClr val="1D53A4"/>
                </a:solidFill>
              </a:rPr>
              <a:t>端还原用户原始</a:t>
            </a:r>
            <a:r>
              <a:rPr lang="en-US" altLang="zh-CN" sz="900" dirty="0">
                <a:solidFill>
                  <a:srgbClr val="1D53A4"/>
                </a:solidFill>
              </a:rPr>
              <a:t>rating</a:t>
            </a:r>
            <a:r>
              <a:rPr lang="zh-CN" altLang="en-US" sz="900" dirty="0">
                <a:solidFill>
                  <a:srgbClr val="1D53A4"/>
                </a:solidFill>
              </a:rPr>
              <a:t>数据</a:t>
            </a:r>
            <a:br>
              <a:rPr lang="en-US" altLang="zh-CN" sz="900" dirty="0">
                <a:solidFill>
                  <a:srgbClr val="1D53A4"/>
                </a:solidFill>
              </a:rPr>
            </a:br>
            <a:r>
              <a:rPr lang="zh-CN" altLang="en-US" sz="900" dirty="0">
                <a:solidFill>
                  <a:srgbClr val="1D53A4"/>
                </a:solidFill>
              </a:rPr>
              <a:t>思路：</a:t>
            </a:r>
            <a:endParaRPr lang="en-US" altLang="zh-CN" sz="900" dirty="0">
              <a:solidFill>
                <a:srgbClr val="1D53A4"/>
              </a:solidFill>
            </a:endParaRPr>
          </a:p>
          <a:p>
            <a:pPr marL="285750" indent="-285750">
              <a:buAutoNum type="romanUcParenR"/>
            </a:pPr>
            <a:r>
              <a:rPr lang="en-US" altLang="zh-CN" sz="900" dirty="0">
                <a:solidFill>
                  <a:srgbClr val="1D53A4"/>
                </a:solidFill>
              </a:rPr>
              <a:t>Server</a:t>
            </a:r>
            <a:r>
              <a:rPr lang="zh-CN" altLang="en-US" sz="900" dirty="0">
                <a:solidFill>
                  <a:srgbClr val="1D53A4"/>
                </a:solidFill>
              </a:rPr>
              <a:t>知道矩阵分解算法中</a:t>
            </a:r>
            <a:r>
              <a:rPr lang="en-US" altLang="zh-CN" sz="900" dirty="0">
                <a:solidFill>
                  <a:srgbClr val="1D53A4"/>
                </a:solidFill>
              </a:rPr>
              <a:t>item profile</a:t>
            </a:r>
            <a:r>
              <a:rPr lang="zh-CN" altLang="en-US" sz="900" dirty="0">
                <a:solidFill>
                  <a:srgbClr val="1D53A4"/>
                </a:solidFill>
              </a:rPr>
              <a:t>的更新公式</a:t>
            </a:r>
            <a:endParaRPr lang="en-US" altLang="zh-CN" sz="900" dirty="0">
              <a:solidFill>
                <a:srgbClr val="1D53A4"/>
              </a:solidFill>
            </a:endParaRPr>
          </a:p>
          <a:p>
            <a:pPr marL="285750" indent="-285750">
              <a:buAutoNum type="romanUcParenR"/>
            </a:pPr>
            <a:r>
              <a:rPr lang="en-US" altLang="zh-CN" sz="900" dirty="0">
                <a:solidFill>
                  <a:srgbClr val="1D53A4"/>
                </a:solidFill>
              </a:rPr>
              <a:t>Server</a:t>
            </a:r>
            <a:r>
              <a:rPr lang="zh-CN" altLang="en-US" sz="900" dirty="0">
                <a:solidFill>
                  <a:srgbClr val="1D53A4"/>
                </a:solidFill>
              </a:rPr>
              <a:t>会持续收到</a:t>
            </a:r>
            <a:r>
              <a:rPr lang="en-US" altLang="zh-CN" sz="900" dirty="0">
                <a:solidFill>
                  <a:srgbClr val="1D53A4"/>
                </a:solidFill>
              </a:rPr>
              <a:t>item profile</a:t>
            </a:r>
            <a:r>
              <a:rPr lang="zh-CN" altLang="en-US" sz="900" dirty="0">
                <a:solidFill>
                  <a:srgbClr val="1D53A4"/>
                </a:solidFill>
              </a:rPr>
              <a:t>的梯度</a:t>
            </a:r>
            <a:endParaRPr lang="en-US" altLang="zh-CN" sz="900" dirty="0">
              <a:solidFill>
                <a:srgbClr val="1D53A4"/>
              </a:solidFill>
            </a:endParaRPr>
          </a:p>
          <a:p>
            <a:r>
              <a:rPr lang="en-US" altLang="zh-CN" sz="900" dirty="0">
                <a:solidFill>
                  <a:srgbClr val="1D53A4"/>
                </a:solidFill>
              </a:rPr>
              <a:t>III</a:t>
            </a:r>
            <a:r>
              <a:rPr lang="zh-CN" altLang="en-US" sz="900" dirty="0">
                <a:solidFill>
                  <a:srgbClr val="1D53A4"/>
                </a:solidFill>
              </a:rPr>
              <a:t>）收到多个梯度值后，我们通过求解线性方程组就可以完全还原出用户的</a:t>
            </a:r>
            <a:r>
              <a:rPr lang="en-US" altLang="zh-CN" sz="900" dirty="0">
                <a:solidFill>
                  <a:srgbClr val="1D53A4"/>
                </a:solidFill>
              </a:rPr>
              <a:t>rating</a:t>
            </a:r>
            <a:r>
              <a:rPr lang="zh-CN" altLang="en-US" sz="900" dirty="0">
                <a:solidFill>
                  <a:srgbClr val="1D53A4"/>
                </a:solidFill>
              </a:rPr>
              <a:t>值</a:t>
            </a:r>
            <a:endParaRPr lang="en-US" altLang="zh-CN" sz="900" dirty="0">
              <a:solidFill>
                <a:srgbClr val="1D53A4"/>
              </a:solidFill>
            </a:endParaRPr>
          </a:p>
          <a:p>
            <a:r>
              <a:rPr lang="zh-CN" altLang="en-US" sz="900" dirty="0">
                <a:solidFill>
                  <a:srgbClr val="1D53A4"/>
                </a:solidFill>
              </a:rPr>
              <a:t>具体的求解方法可以参考我们的</a:t>
            </a:r>
            <a:r>
              <a:rPr lang="en-US" altLang="zh-CN" sz="900" dirty="0">
                <a:solidFill>
                  <a:srgbClr val="1D53A4"/>
                </a:solidFill>
              </a:rPr>
              <a:t>paper</a:t>
            </a:r>
            <a:r>
              <a:rPr lang="zh-CN" altLang="en-US" sz="900" dirty="0">
                <a:solidFill>
                  <a:srgbClr val="1D53A4"/>
                </a:solidFill>
              </a:rPr>
              <a:t>（</a:t>
            </a:r>
            <a:r>
              <a:rPr lang="en-US" altLang="zh-CN" sz="900" dirty="0">
                <a:solidFill>
                  <a:srgbClr val="1D53A4"/>
                </a:solidFill>
              </a:rPr>
              <a:t>next slides</a:t>
            </a:r>
            <a:r>
              <a:rPr lang="zh-CN" altLang="en-US" sz="900" dirty="0">
                <a:solidFill>
                  <a:srgbClr val="1D53A4"/>
                </a:solidFill>
              </a:rPr>
              <a:t>）</a:t>
            </a:r>
            <a:endParaRPr lang="en-US" altLang="zh-CN" sz="900" dirty="0">
              <a:solidFill>
                <a:srgbClr val="1D53A4"/>
              </a:solidFill>
            </a:endParaRPr>
          </a:p>
          <a:p>
            <a:endParaRPr kumimoji="1" lang="en-US" altLang="zh-CN" dirty="0"/>
          </a:p>
          <a:p>
            <a:endParaRPr kumimoji="1" lang="zh-CN" altLang="en-US" dirty="0"/>
          </a:p>
        </p:txBody>
      </p:sp>
      <p:sp>
        <p:nvSpPr>
          <p:cNvPr id="4" name="灯片编号占位符 3"/>
          <p:cNvSpPr>
            <a:spLocks noGrp="1"/>
          </p:cNvSpPr>
          <p:nvPr>
            <p:ph type="sldNum" sz="quarter" idx="5"/>
          </p:nvPr>
        </p:nvSpPr>
        <p:spPr/>
        <p:txBody>
          <a:bodyPr/>
          <a:lstStyle/>
          <a:p>
            <a:fld id="{D8EE3C36-1EF9-428A-B278-2F2DD088849F}" type="slidenum">
              <a:rPr lang="zh-CN" altLang="en-US" smtClean="0"/>
              <a:t>26</a:t>
            </a:fld>
            <a:endParaRPr lang="zh-CN" altLang="en-US"/>
          </a:p>
        </p:txBody>
      </p:sp>
    </p:spTree>
    <p:extLst>
      <p:ext uri="{BB962C8B-B14F-4D97-AF65-F5344CB8AC3E}">
        <p14:creationId xmlns:p14="http://schemas.microsoft.com/office/powerpoint/2010/main" val="3617942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在这个工作中，我们发现了</a:t>
            </a:r>
            <a:r>
              <a:rPr lang="en-US" altLang="zh-CN" sz="900" dirty="0">
                <a:solidFill>
                  <a:srgbClr val="1D53A4"/>
                </a:solidFill>
              </a:rPr>
              <a:t>decentralized optimization</a:t>
            </a:r>
            <a:r>
              <a:rPr lang="zh-CN" altLang="en-US" sz="900" dirty="0">
                <a:solidFill>
                  <a:srgbClr val="1D53A4"/>
                </a:solidFill>
              </a:rPr>
              <a:t>方法的漏洞，并给出了详细的破解方法。</a:t>
            </a:r>
            <a:endParaRPr lang="en-US" altLang="zh-CN" sz="900" dirty="0">
              <a:solidFill>
                <a:srgbClr val="1D53A4"/>
              </a:solidFill>
            </a:endParaRPr>
          </a:p>
          <a:p>
            <a:r>
              <a:rPr kumimoji="1" lang="zh-CN" altLang="en-US" sz="900" dirty="0">
                <a:solidFill>
                  <a:srgbClr val="1D53A4"/>
                </a:solidFill>
              </a:rPr>
              <a:t>随后针对这个问题，我们提出基于</a:t>
            </a:r>
            <a:r>
              <a:rPr kumimoji="1" lang="en-US" altLang="zh-CN" sz="900" dirty="0">
                <a:solidFill>
                  <a:srgbClr val="1D53A4"/>
                </a:solidFill>
              </a:rPr>
              <a:t>HE</a:t>
            </a:r>
            <a:r>
              <a:rPr kumimoji="1" lang="zh-CN" altLang="en-US" sz="900" dirty="0">
                <a:solidFill>
                  <a:srgbClr val="1D53A4"/>
                </a:solidFill>
              </a:rPr>
              <a:t>同态加密的算法。</a:t>
            </a:r>
            <a:endParaRPr kumimoji="1" lang="en-US" altLang="zh-CN" sz="900" dirty="0">
              <a:solidFill>
                <a:srgbClr val="1D53A4"/>
              </a:solidFill>
            </a:endParaRPr>
          </a:p>
          <a:p>
            <a:endParaRPr kumimoji="1" lang="en-US" altLang="zh-CN" dirty="0"/>
          </a:p>
          <a:p>
            <a:r>
              <a:rPr lang="en-US" altLang="zh-CN" sz="900" b="0" i="0" kern="1200" dirty="0">
                <a:solidFill>
                  <a:schemeClr val="tx1"/>
                </a:solidFill>
                <a:effectLst/>
                <a:latin typeface="+mn-lt"/>
                <a:ea typeface="+mn-ea"/>
                <a:cs typeface="+mn-cs"/>
              </a:rPr>
              <a:t>1) </a:t>
            </a:r>
            <a:r>
              <a:rPr lang="zh-CN" altLang="en-US" sz="900" b="0" i="0" kern="1200" dirty="0">
                <a:solidFill>
                  <a:schemeClr val="tx1"/>
                </a:solidFill>
                <a:effectLst/>
                <a:latin typeface="+mn-lt"/>
                <a:ea typeface="+mn-ea"/>
                <a:cs typeface="+mn-cs"/>
              </a:rPr>
              <a:t>对参数进行初始化，包括</a:t>
            </a:r>
            <a:r>
              <a:rPr lang="en-US" altLang="zh-CN" sz="900" b="0" i="0" kern="1200" dirty="0">
                <a:solidFill>
                  <a:schemeClr val="tx1"/>
                </a:solidFill>
                <a:effectLst/>
                <a:latin typeface="+mn-lt"/>
                <a:ea typeface="+mn-ea"/>
                <a:cs typeface="+mn-cs"/>
              </a:rPr>
              <a:t>item profile</a:t>
            </a:r>
            <a:r>
              <a:rPr lang="zh-CN" altLang="en-US" sz="900" b="0" i="0" kern="1200" dirty="0">
                <a:solidFill>
                  <a:schemeClr val="tx1"/>
                </a:solidFill>
                <a:effectLst/>
                <a:latin typeface="+mn-lt"/>
                <a:ea typeface="+mn-ea"/>
                <a:cs typeface="+mn-cs"/>
              </a:rPr>
              <a:t>矩阵和</a:t>
            </a:r>
            <a:r>
              <a:rPr lang="en-US" altLang="zh-CN" sz="900" b="0" i="0" kern="1200" dirty="0">
                <a:solidFill>
                  <a:schemeClr val="tx1"/>
                </a:solidFill>
                <a:effectLst/>
                <a:latin typeface="+mn-lt"/>
                <a:ea typeface="+mn-ea"/>
                <a:cs typeface="+mn-cs"/>
              </a:rPr>
              <a:t>user profile</a:t>
            </a:r>
            <a:r>
              <a:rPr lang="zh-CN" altLang="en-US" sz="900" b="0" i="0" kern="1200" dirty="0">
                <a:solidFill>
                  <a:schemeClr val="tx1"/>
                </a:solidFill>
                <a:effectLst/>
                <a:latin typeface="+mn-lt"/>
                <a:ea typeface="+mn-ea"/>
                <a:cs typeface="+mn-cs"/>
              </a:rPr>
              <a:t>矩阵，与此同时</a:t>
            </a:r>
            <a:r>
              <a:rPr lang="en-US" altLang="zh-CN" sz="900" dirty="0">
                <a:solidFill>
                  <a:srgbClr val="1D53A4"/>
                </a:solidFill>
              </a:rPr>
              <a:t>Server</a:t>
            </a:r>
            <a:r>
              <a:rPr lang="zh-CN" altLang="en-US" sz="900" b="0" i="0" kern="1200" dirty="0">
                <a:solidFill>
                  <a:schemeClr val="tx1"/>
                </a:solidFill>
                <a:effectLst/>
                <a:latin typeface="+mn-lt"/>
                <a:ea typeface="+mn-ea"/>
                <a:cs typeface="+mn-cs"/>
              </a:rPr>
              <a:t>对</a:t>
            </a:r>
            <a:r>
              <a:rPr lang="en-US" altLang="zh-CN" sz="900" b="0" i="0" kern="1200" dirty="0">
                <a:solidFill>
                  <a:schemeClr val="tx1"/>
                </a:solidFill>
                <a:effectLst/>
                <a:latin typeface="+mn-lt"/>
                <a:ea typeface="+mn-ea"/>
                <a:cs typeface="+mn-cs"/>
              </a:rPr>
              <a:t>item profile</a:t>
            </a:r>
            <a:r>
              <a:rPr lang="zh-CN" altLang="en-US" sz="900" b="0" i="0" kern="1200" dirty="0">
                <a:solidFill>
                  <a:schemeClr val="tx1"/>
                </a:solidFill>
                <a:effectLst/>
                <a:latin typeface="+mn-lt"/>
                <a:ea typeface="+mn-ea"/>
                <a:cs typeface="+mn-cs"/>
              </a:rPr>
              <a:t>进行加密；</a:t>
            </a:r>
          </a:p>
          <a:p>
            <a:r>
              <a:rPr lang="en-US" altLang="zh-CN" sz="900" b="0" i="0" kern="1200" dirty="0">
                <a:solidFill>
                  <a:schemeClr val="tx1"/>
                </a:solidFill>
                <a:effectLst/>
                <a:latin typeface="+mn-lt"/>
                <a:ea typeface="+mn-ea"/>
                <a:cs typeface="+mn-cs"/>
              </a:rPr>
              <a:t>2)</a:t>
            </a:r>
            <a:r>
              <a:rPr lang="zh-CN" altLang="en-US" sz="900" b="0" i="0" kern="1200" dirty="0">
                <a:solidFill>
                  <a:schemeClr val="tx1"/>
                </a:solidFill>
                <a:effectLst/>
                <a:latin typeface="+mn-lt"/>
                <a:ea typeface="+mn-ea"/>
                <a:cs typeface="+mn-cs"/>
              </a:rPr>
              <a:t> </a:t>
            </a:r>
            <a:r>
              <a:rPr lang="en-US" altLang="zh-CN" sz="900" dirty="0">
                <a:solidFill>
                  <a:srgbClr val="1D53A4"/>
                </a:solidFill>
              </a:rPr>
              <a:t>Server</a:t>
            </a:r>
            <a:r>
              <a:rPr lang="zh-CN" altLang="en-US" sz="900" b="0" i="0" kern="1200" dirty="0">
                <a:solidFill>
                  <a:schemeClr val="tx1"/>
                </a:solidFill>
                <a:effectLst/>
                <a:latin typeface="+mn-lt"/>
                <a:ea typeface="+mn-ea"/>
                <a:cs typeface="+mn-cs"/>
              </a:rPr>
              <a:t>提供加密后的</a:t>
            </a:r>
            <a:r>
              <a:rPr lang="en-US" altLang="zh-CN" sz="900" b="0" i="0" kern="1200" dirty="0">
                <a:solidFill>
                  <a:schemeClr val="tx1"/>
                </a:solidFill>
                <a:effectLst/>
                <a:latin typeface="+mn-lt"/>
                <a:ea typeface="+mn-ea"/>
                <a:cs typeface="+mn-cs"/>
              </a:rPr>
              <a:t>item profile</a:t>
            </a:r>
            <a:r>
              <a:rPr lang="zh-CN" altLang="en-US" sz="900" b="0" i="0" kern="1200" dirty="0">
                <a:solidFill>
                  <a:schemeClr val="tx1"/>
                </a:solidFill>
                <a:effectLst/>
                <a:latin typeface="+mn-lt"/>
                <a:ea typeface="+mn-ea"/>
                <a:cs typeface="+mn-cs"/>
              </a:rPr>
              <a:t>矩阵，供所有的用户来进行下载；</a:t>
            </a:r>
          </a:p>
          <a:p>
            <a:r>
              <a:rPr lang="en-US" altLang="zh-CN" sz="900" b="0" i="0" kern="1200" dirty="0">
                <a:solidFill>
                  <a:schemeClr val="tx1"/>
                </a:solidFill>
                <a:effectLst/>
                <a:latin typeface="+mn-lt"/>
                <a:ea typeface="+mn-ea"/>
                <a:cs typeface="+mn-cs"/>
              </a:rPr>
              <a:t>3)</a:t>
            </a:r>
            <a:r>
              <a:rPr lang="zh-CN" altLang="en-US" sz="900" b="0" i="0" kern="1200" dirty="0">
                <a:solidFill>
                  <a:schemeClr val="tx1"/>
                </a:solidFill>
                <a:effectLst/>
                <a:latin typeface="+mn-lt"/>
                <a:ea typeface="+mn-ea"/>
                <a:cs typeface="+mn-cs"/>
              </a:rPr>
              <a:t> 用户进行本地的</a:t>
            </a:r>
            <a:r>
              <a:rPr lang="en-US" altLang="zh-CN" sz="900" b="0" i="0" kern="1200" dirty="0">
                <a:solidFill>
                  <a:schemeClr val="tx1"/>
                </a:solidFill>
                <a:effectLst/>
                <a:latin typeface="+mn-lt"/>
                <a:ea typeface="+mn-ea"/>
                <a:cs typeface="+mn-cs"/>
              </a:rPr>
              <a:t>update</a:t>
            </a:r>
            <a:r>
              <a:rPr lang="zh-CN" altLang="en-US" sz="900" b="0" i="0" kern="1200" dirty="0">
                <a:solidFill>
                  <a:schemeClr val="tx1"/>
                </a:solidFill>
                <a:effectLst/>
                <a:latin typeface="+mn-lt"/>
                <a:ea typeface="+mn-ea"/>
                <a:cs typeface="+mn-cs"/>
              </a:rPr>
              <a:t>，用户首先下载加密后的</a:t>
            </a:r>
            <a:r>
              <a:rPr lang="en-US" altLang="zh-CN" sz="900" b="0" i="0" kern="1200" dirty="0">
                <a:solidFill>
                  <a:schemeClr val="tx1"/>
                </a:solidFill>
                <a:effectLst/>
                <a:latin typeface="+mn-lt"/>
                <a:ea typeface="+mn-ea"/>
                <a:cs typeface="+mn-cs"/>
              </a:rPr>
              <a:t>item profile</a:t>
            </a:r>
            <a:r>
              <a:rPr lang="zh-CN" altLang="en-US" sz="900" b="0" i="0" kern="1200" dirty="0">
                <a:solidFill>
                  <a:schemeClr val="tx1"/>
                </a:solidFill>
                <a:effectLst/>
                <a:latin typeface="+mn-lt"/>
                <a:ea typeface="+mn-ea"/>
                <a:cs typeface="+mn-cs"/>
              </a:rPr>
              <a:t>矩阵，并将其解密，然后用户使用本地数据更新</a:t>
            </a:r>
            <a:r>
              <a:rPr lang="en-US" altLang="zh-CN" sz="900" b="0" i="0" kern="1200" dirty="0">
                <a:solidFill>
                  <a:schemeClr val="tx1"/>
                </a:solidFill>
                <a:effectLst/>
                <a:latin typeface="+mn-lt"/>
                <a:ea typeface="+mn-ea"/>
                <a:cs typeface="+mn-cs"/>
              </a:rPr>
              <a:t>user profile, </a:t>
            </a:r>
            <a:r>
              <a:rPr lang="zh-CN" altLang="en-US" sz="900" b="0" i="0" kern="1200" dirty="0">
                <a:solidFill>
                  <a:schemeClr val="tx1"/>
                </a:solidFill>
                <a:effectLst/>
                <a:latin typeface="+mn-lt"/>
                <a:ea typeface="+mn-ea"/>
                <a:cs typeface="+mn-cs"/>
              </a:rPr>
              <a:t>并计算</a:t>
            </a:r>
            <a:r>
              <a:rPr lang="en-US" altLang="zh-CN" sz="900" b="0" i="0" kern="1200" dirty="0">
                <a:solidFill>
                  <a:schemeClr val="tx1"/>
                </a:solidFill>
                <a:effectLst/>
                <a:latin typeface="+mn-lt"/>
                <a:ea typeface="+mn-ea"/>
                <a:cs typeface="+mn-cs"/>
              </a:rPr>
              <a:t>item profile</a:t>
            </a:r>
            <a:r>
              <a:rPr lang="zh-CN" altLang="en-US" sz="900" b="0" i="0" kern="1200" dirty="0">
                <a:solidFill>
                  <a:schemeClr val="tx1"/>
                </a:solidFill>
                <a:effectLst/>
                <a:latin typeface="+mn-lt"/>
                <a:ea typeface="+mn-ea"/>
                <a:cs typeface="+mn-cs"/>
              </a:rPr>
              <a:t>的梯度，最后用户会对</a:t>
            </a:r>
            <a:r>
              <a:rPr lang="en-US" altLang="zh-CN" sz="900" b="0" i="0" kern="1200" dirty="0">
                <a:solidFill>
                  <a:schemeClr val="tx1"/>
                </a:solidFill>
                <a:effectLst/>
                <a:latin typeface="+mn-lt"/>
                <a:ea typeface="+mn-ea"/>
                <a:cs typeface="+mn-cs"/>
              </a:rPr>
              <a:t>gradient</a:t>
            </a:r>
            <a:r>
              <a:rPr lang="zh-CN" altLang="en-US" sz="900" b="0" i="0" kern="1200" dirty="0">
                <a:solidFill>
                  <a:schemeClr val="tx1"/>
                </a:solidFill>
                <a:effectLst/>
                <a:latin typeface="+mn-lt"/>
                <a:ea typeface="+mn-ea"/>
                <a:cs typeface="+mn-cs"/>
              </a:rPr>
              <a:t>进行加密并发给</a:t>
            </a:r>
            <a:r>
              <a:rPr lang="en-US" altLang="zh-CN" sz="900" dirty="0">
                <a:solidFill>
                  <a:srgbClr val="1D53A4"/>
                </a:solidFill>
              </a:rPr>
              <a:t>Server</a:t>
            </a:r>
            <a:r>
              <a:rPr lang="zh-CN" altLang="en-US" sz="900" b="0" i="0" kern="1200" dirty="0">
                <a:solidFill>
                  <a:schemeClr val="tx1"/>
                </a:solidFill>
                <a:effectLst/>
                <a:latin typeface="+mn-lt"/>
                <a:ea typeface="+mn-ea"/>
                <a:cs typeface="+mn-cs"/>
              </a:rPr>
              <a:t>；</a:t>
            </a:r>
          </a:p>
          <a:p>
            <a:r>
              <a:rPr lang="en-US" altLang="zh-CN" sz="900" b="0" i="0" kern="1200" dirty="0">
                <a:solidFill>
                  <a:schemeClr val="tx1"/>
                </a:solidFill>
                <a:effectLst/>
                <a:latin typeface="+mn-lt"/>
                <a:ea typeface="+mn-ea"/>
                <a:cs typeface="+mn-cs"/>
              </a:rPr>
              <a:t>4</a:t>
            </a:r>
            <a:r>
              <a:rPr lang="zh-CN" altLang="en-US" sz="900" b="0" i="0" kern="1200" dirty="0">
                <a:solidFill>
                  <a:schemeClr val="tx1"/>
                </a:solidFill>
                <a:effectLst/>
                <a:latin typeface="+mn-lt"/>
                <a:ea typeface="+mn-ea"/>
                <a:cs typeface="+mn-cs"/>
              </a:rPr>
              <a:t>）</a:t>
            </a:r>
            <a:r>
              <a:rPr lang="en-US" altLang="zh-CN" sz="900" dirty="0">
                <a:solidFill>
                  <a:srgbClr val="1D53A4"/>
                </a:solidFill>
              </a:rPr>
              <a:t>Server</a:t>
            </a:r>
            <a:r>
              <a:rPr lang="zh-CN" altLang="en-US" sz="900" b="0" i="0" kern="1200" dirty="0">
                <a:solidFill>
                  <a:schemeClr val="tx1"/>
                </a:solidFill>
                <a:effectLst/>
                <a:latin typeface="+mn-lt"/>
                <a:ea typeface="+mn-ea"/>
                <a:cs typeface="+mn-cs"/>
              </a:rPr>
              <a:t>在接收到加密后的</a:t>
            </a:r>
            <a:r>
              <a:rPr lang="en-US" altLang="zh-CN" sz="900" b="0" i="0" kern="1200" dirty="0">
                <a:solidFill>
                  <a:schemeClr val="tx1"/>
                </a:solidFill>
                <a:effectLst/>
                <a:latin typeface="+mn-lt"/>
                <a:ea typeface="+mn-ea"/>
                <a:cs typeface="+mn-cs"/>
              </a:rPr>
              <a:t>gradient</a:t>
            </a:r>
            <a:r>
              <a:rPr lang="zh-CN" altLang="en-US" sz="900" b="0" i="0" kern="1200" dirty="0">
                <a:solidFill>
                  <a:schemeClr val="tx1"/>
                </a:solidFill>
                <a:effectLst/>
                <a:latin typeface="+mn-lt"/>
                <a:ea typeface="+mn-ea"/>
                <a:cs typeface="+mn-cs"/>
              </a:rPr>
              <a:t>之后，对</a:t>
            </a:r>
            <a:r>
              <a:rPr lang="en-US" altLang="zh-CN" sz="900" b="0" i="0" kern="1200" dirty="0">
                <a:solidFill>
                  <a:schemeClr val="tx1"/>
                </a:solidFill>
                <a:effectLst/>
                <a:latin typeface="+mn-lt"/>
                <a:ea typeface="+mn-ea"/>
                <a:cs typeface="+mn-cs"/>
              </a:rPr>
              <a:t>item profile</a:t>
            </a:r>
            <a:r>
              <a:rPr lang="zh-CN" altLang="en-US" sz="900" b="0" i="0" kern="1200" dirty="0">
                <a:solidFill>
                  <a:schemeClr val="tx1"/>
                </a:solidFill>
                <a:effectLst/>
                <a:latin typeface="+mn-lt"/>
                <a:ea typeface="+mn-ea"/>
                <a:cs typeface="+mn-cs"/>
              </a:rPr>
              <a:t>进行更新</a:t>
            </a:r>
          </a:p>
          <a:p>
            <a:r>
              <a:rPr lang="zh-CN" altLang="en-US" sz="900" b="0" i="0" kern="1200" dirty="0">
                <a:solidFill>
                  <a:schemeClr val="tx1"/>
                </a:solidFill>
                <a:effectLst/>
                <a:latin typeface="+mn-lt"/>
                <a:ea typeface="+mn-ea"/>
                <a:cs typeface="+mn-cs"/>
              </a:rPr>
              <a:t>重复</a:t>
            </a:r>
            <a:r>
              <a:rPr lang="en-US" altLang="zh-CN" sz="900" b="0" i="0" kern="1200" dirty="0">
                <a:solidFill>
                  <a:schemeClr val="tx1"/>
                </a:solidFill>
                <a:effectLst/>
                <a:latin typeface="+mn-lt"/>
                <a:ea typeface="+mn-ea"/>
                <a:cs typeface="+mn-cs"/>
              </a:rPr>
              <a:t>2-4</a:t>
            </a:r>
            <a:r>
              <a:rPr lang="zh-CN" altLang="en-US" sz="900" b="0" i="0" kern="1200" dirty="0">
                <a:solidFill>
                  <a:schemeClr val="tx1"/>
                </a:solidFill>
                <a:effectLst/>
                <a:latin typeface="+mn-lt"/>
                <a:ea typeface="+mn-ea"/>
                <a:cs typeface="+mn-cs"/>
              </a:rPr>
              <a:t>步，实现整个训练过程。</a:t>
            </a:r>
            <a:endParaRPr lang="en-US" altLang="zh-CN" sz="900" b="0" i="0" kern="1200" dirty="0">
              <a:solidFill>
                <a:schemeClr val="tx1"/>
              </a:solidFill>
              <a:effectLst/>
              <a:latin typeface="+mn-lt"/>
              <a:ea typeface="+mn-ea"/>
              <a:cs typeface="+mn-cs"/>
            </a:endParaRPr>
          </a:p>
          <a:p>
            <a:endParaRPr lang="en-US" altLang="zh-CN" sz="900" b="0" i="0" kern="1200" dirty="0">
              <a:solidFill>
                <a:schemeClr val="tx1"/>
              </a:solidFill>
              <a:effectLst/>
              <a:latin typeface="+mn-lt"/>
              <a:ea typeface="+mn-ea"/>
              <a:cs typeface="+mn-cs"/>
            </a:endParaRPr>
          </a:p>
          <a:p>
            <a:r>
              <a:rPr lang="zh-CN" altLang="en-US" sz="900" b="0" i="0" kern="1200" dirty="0">
                <a:solidFill>
                  <a:schemeClr val="tx1"/>
                </a:solidFill>
                <a:effectLst/>
                <a:latin typeface="+mn-lt"/>
                <a:ea typeface="+mn-ea"/>
                <a:cs typeface="+mn-cs"/>
              </a:rPr>
              <a:t>在整个过程中，</a:t>
            </a:r>
            <a:r>
              <a:rPr lang="en-US" altLang="zh-CN" sz="900" b="0" i="0" kern="1200" dirty="0">
                <a:solidFill>
                  <a:schemeClr val="tx1"/>
                </a:solidFill>
                <a:effectLst/>
                <a:latin typeface="+mn-lt"/>
                <a:ea typeface="+mn-ea"/>
                <a:cs typeface="+mn-cs"/>
              </a:rPr>
              <a:t>server</a:t>
            </a:r>
            <a:r>
              <a:rPr lang="zh-CN" altLang="en-US" sz="900" b="0" i="0" kern="1200" dirty="0">
                <a:solidFill>
                  <a:schemeClr val="tx1"/>
                </a:solidFill>
                <a:effectLst/>
                <a:latin typeface="+mn-lt"/>
                <a:ea typeface="+mn-ea"/>
                <a:cs typeface="+mn-cs"/>
              </a:rPr>
              <a:t>只对密文进行操作，他永远不知道具体的操作内容，因此不会有信息泄露。</a:t>
            </a:r>
          </a:p>
          <a:p>
            <a:endParaRPr kumimoji="1" lang="en-US" altLang="zh-CN" dirty="0"/>
          </a:p>
        </p:txBody>
      </p:sp>
      <p:sp>
        <p:nvSpPr>
          <p:cNvPr id="4" name="灯片编号占位符 3"/>
          <p:cNvSpPr>
            <a:spLocks noGrp="1"/>
          </p:cNvSpPr>
          <p:nvPr>
            <p:ph type="sldNum" sz="quarter" idx="5"/>
          </p:nvPr>
        </p:nvSpPr>
        <p:spPr/>
        <p:txBody>
          <a:bodyPr/>
          <a:lstStyle/>
          <a:p>
            <a:fld id="{D8EE3C36-1EF9-428A-B278-2F2DD088849F}" type="slidenum">
              <a:rPr lang="zh-CN" altLang="en-US" smtClean="0"/>
              <a:t>27</a:t>
            </a:fld>
            <a:endParaRPr lang="zh-CN" altLang="en-US"/>
          </a:p>
        </p:txBody>
      </p:sp>
    </p:spTree>
    <p:extLst>
      <p:ext uri="{BB962C8B-B14F-4D97-AF65-F5344CB8AC3E}">
        <p14:creationId xmlns:p14="http://schemas.microsoft.com/office/powerpoint/2010/main" val="886560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Horizontal</a:t>
            </a:r>
            <a:r>
              <a:rPr kumimoji="1" lang="zh-CN" altLang="en-US" dirty="0"/>
              <a:t> </a:t>
            </a:r>
            <a:r>
              <a:rPr kumimoji="1" lang="en-US" altLang="zh-CN" dirty="0" err="1"/>
              <a:t>FedRec</a:t>
            </a:r>
            <a:r>
              <a:rPr kumimoji="1" lang="zh-CN" altLang="en-US" dirty="0"/>
              <a:t>还有一个扩展的</a:t>
            </a:r>
            <a:r>
              <a:rPr kumimoji="1" lang="en-US" altLang="zh-CN" dirty="0"/>
              <a:t>case</a:t>
            </a:r>
            <a:r>
              <a:rPr kumimoji="1" lang="zh-CN" altLang="en-US" dirty="0"/>
              <a:t>，即相同的</a:t>
            </a:r>
            <a:r>
              <a:rPr kumimoji="1" lang="en-US" altLang="zh-CN" dirty="0"/>
              <a:t>item</a:t>
            </a:r>
            <a:r>
              <a:rPr kumimoji="1" lang="zh-CN" altLang="en-US" dirty="0"/>
              <a:t>，但不同的</a:t>
            </a:r>
            <a:r>
              <a:rPr kumimoji="1" lang="en-US" altLang="zh-CN" dirty="0"/>
              <a:t>user groups</a:t>
            </a:r>
            <a:r>
              <a:rPr kumimoji="1" lang="zh-CN" altLang="en-US" dirty="0"/>
              <a:t>。比如，</a:t>
            </a:r>
            <a:r>
              <a:rPr kumimoji="1" lang="en-US" altLang="zh-CN" dirty="0"/>
              <a:t>party A </a:t>
            </a:r>
            <a:r>
              <a:rPr kumimoji="1" lang="zh-CN" altLang="en-US" dirty="0"/>
              <a:t>为</a:t>
            </a:r>
            <a:r>
              <a:rPr kumimoji="1" lang="en-US" altLang="zh-CN" dirty="0"/>
              <a:t>IMDB</a:t>
            </a:r>
            <a:r>
              <a:rPr kumimoji="1" lang="zh-CN" altLang="en-US" dirty="0"/>
              <a:t>用户，</a:t>
            </a:r>
            <a:r>
              <a:rPr kumimoji="1" lang="en-US" altLang="zh-CN" dirty="0"/>
              <a:t>party B </a:t>
            </a:r>
            <a:r>
              <a:rPr kumimoji="1" lang="zh-CN" altLang="en-US" dirty="0"/>
              <a:t>为中国豆瓣用户，他们的用户交集很少，但是看的电影集合是基本重合的。</a:t>
            </a:r>
            <a:endParaRPr kumimoji="1" lang="en-US" altLang="zh-CN" dirty="0"/>
          </a:p>
          <a:p>
            <a:endParaRPr kumimoji="1" lang="en-US" altLang="zh-CN" dirty="0"/>
          </a:p>
          <a:p>
            <a:r>
              <a:rPr kumimoji="1" lang="zh-CN" altLang="en-US" dirty="0"/>
              <a:t>在这个</a:t>
            </a:r>
            <a:r>
              <a:rPr kumimoji="1" lang="en-US" altLang="zh-CN" dirty="0"/>
              <a:t>setting</a:t>
            </a:r>
            <a:r>
              <a:rPr kumimoji="1" lang="zh-CN" altLang="en-US" dirty="0"/>
              <a:t>中，我们可以类似使用前面</a:t>
            </a:r>
            <a:r>
              <a:rPr kumimoji="1" lang="en-US" altLang="zh-CN" dirty="0"/>
              <a:t>case 1</a:t>
            </a:r>
            <a:r>
              <a:rPr kumimoji="1" lang="zh-CN" altLang="en-US" dirty="0"/>
              <a:t>加密的</a:t>
            </a:r>
            <a:r>
              <a:rPr kumimoji="1" lang="en-US" altLang="zh-CN" dirty="0"/>
              <a:t>decentralized matrix factorization</a:t>
            </a:r>
            <a:r>
              <a:rPr kumimoji="1" lang="zh-CN" altLang="en-US" dirty="0"/>
              <a:t>来求解。不同点在于，每个</a:t>
            </a:r>
            <a:r>
              <a:rPr kumimoji="1" lang="en-US" altLang="zh-CN" dirty="0"/>
              <a:t>party</a:t>
            </a:r>
            <a:r>
              <a:rPr kumimoji="1" lang="zh-CN" altLang="en-US" dirty="0"/>
              <a:t>需要考虑一个集合的</a:t>
            </a:r>
            <a:r>
              <a:rPr kumimoji="1" lang="en-US" altLang="zh-CN" dirty="0"/>
              <a:t>user profiles</a:t>
            </a:r>
            <a:r>
              <a:rPr kumimoji="1" lang="zh-CN" altLang="en-US" dirty="0"/>
              <a:t>，而不是单个</a:t>
            </a:r>
            <a:r>
              <a:rPr kumimoji="1" lang="en-US" altLang="zh-CN" dirty="0"/>
              <a:t>user profile</a:t>
            </a:r>
            <a:r>
              <a:rPr kumimoji="1" lang="zh-CN" altLang="en-US" dirty="0"/>
              <a:t>。这里我们不再赘述具体的解法。</a:t>
            </a:r>
            <a:endParaRPr kumimoji="1" lang="en-US" altLang="zh-CN" dirty="0"/>
          </a:p>
        </p:txBody>
      </p:sp>
      <p:sp>
        <p:nvSpPr>
          <p:cNvPr id="4" name="灯片编号占位符 3"/>
          <p:cNvSpPr>
            <a:spLocks noGrp="1"/>
          </p:cNvSpPr>
          <p:nvPr>
            <p:ph type="sldNum" sz="quarter" idx="5"/>
          </p:nvPr>
        </p:nvSpPr>
        <p:spPr/>
        <p:txBody>
          <a:bodyPr/>
          <a:lstStyle/>
          <a:p>
            <a:fld id="{D8EE3C36-1EF9-428A-B278-2F2DD088849F}" type="slidenum">
              <a:rPr lang="zh-CN" altLang="en-US" smtClean="0"/>
              <a:t>28</a:t>
            </a:fld>
            <a:endParaRPr lang="zh-CN" altLang="en-US"/>
          </a:p>
        </p:txBody>
      </p:sp>
    </p:spTree>
    <p:extLst>
      <p:ext uri="{BB962C8B-B14F-4D97-AF65-F5344CB8AC3E}">
        <p14:creationId xmlns:p14="http://schemas.microsoft.com/office/powerpoint/2010/main" val="3091523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在这种场景下，我们如何构建矩阵分解模型，以及进行</a:t>
            </a:r>
            <a:r>
              <a:rPr lang="en-US" altLang="zh-CN" sz="900" dirty="0">
                <a:solidFill>
                  <a:srgbClr val="1D53A4"/>
                </a:solidFill>
              </a:rPr>
              <a:t>decentralized optimization</a:t>
            </a:r>
            <a:r>
              <a:rPr lang="zh-CN" altLang="en-US" sz="900" dirty="0">
                <a:solidFill>
                  <a:srgbClr val="1D53A4"/>
                </a:solidFill>
              </a:rPr>
              <a:t>呢？</a:t>
            </a:r>
            <a:endParaRPr lang="en-US" altLang="zh-CN" sz="900" dirty="0">
              <a:solidFill>
                <a:srgbClr val="1D53A4"/>
              </a:solidFill>
            </a:endParaRPr>
          </a:p>
          <a:p>
            <a:r>
              <a:rPr lang="zh-CN" altLang="en-US" sz="900" dirty="0">
                <a:solidFill>
                  <a:srgbClr val="1D53A4"/>
                </a:solidFill>
              </a:rPr>
              <a:t>优化算法可以拆解成两部分，</a:t>
            </a:r>
            <a:r>
              <a:rPr lang="en-US" altLang="zh-CN" sz="900" dirty="0">
                <a:solidFill>
                  <a:srgbClr val="1D53A4"/>
                </a:solidFill>
              </a:rPr>
              <a:t>party A </a:t>
            </a:r>
            <a:r>
              <a:rPr lang="zh-CN" altLang="en-US" sz="900" dirty="0">
                <a:solidFill>
                  <a:srgbClr val="1D53A4"/>
                </a:solidFill>
              </a:rPr>
              <a:t>和</a:t>
            </a:r>
            <a:r>
              <a:rPr lang="en-US" altLang="zh-CN" sz="900" dirty="0">
                <a:solidFill>
                  <a:srgbClr val="1D53A4"/>
                </a:solidFill>
              </a:rPr>
              <a:t>B </a:t>
            </a:r>
            <a:r>
              <a:rPr lang="zh-CN" altLang="en-US" sz="900" dirty="0">
                <a:solidFill>
                  <a:srgbClr val="1D53A4"/>
                </a:solidFill>
              </a:rPr>
              <a:t>的</a:t>
            </a:r>
            <a:r>
              <a:rPr lang="en-US" altLang="zh-CN" sz="900" dirty="0">
                <a:solidFill>
                  <a:srgbClr val="1D53A4"/>
                </a:solidFill>
              </a:rPr>
              <a:t>user profiles</a:t>
            </a:r>
            <a:r>
              <a:rPr lang="zh-CN" altLang="en-US" sz="900" dirty="0">
                <a:solidFill>
                  <a:srgbClr val="1D53A4"/>
                </a:solidFill>
              </a:rPr>
              <a:t>和</a:t>
            </a:r>
            <a:r>
              <a:rPr lang="en-US" altLang="zh-CN" sz="900" dirty="0">
                <a:solidFill>
                  <a:srgbClr val="1D53A4"/>
                </a:solidFill>
              </a:rPr>
              <a:t>item profiles</a:t>
            </a:r>
            <a:r>
              <a:rPr lang="zh-CN" altLang="en-US" sz="900" dirty="0">
                <a:solidFill>
                  <a:srgbClr val="1D53A4"/>
                </a:solidFill>
              </a:rPr>
              <a:t>，其中</a:t>
            </a:r>
            <a:r>
              <a:rPr lang="en-US" altLang="zh-CN" sz="900" dirty="0">
                <a:solidFill>
                  <a:srgbClr val="1D53A4"/>
                </a:solidFill>
              </a:rPr>
              <a:t>user profile</a:t>
            </a:r>
            <a:r>
              <a:rPr lang="zh-CN" altLang="en-US" sz="900" dirty="0">
                <a:solidFill>
                  <a:srgbClr val="1D53A4"/>
                </a:solidFill>
              </a:rPr>
              <a:t>由双方共享。</a:t>
            </a:r>
            <a:endParaRPr kumimoji="1" lang="en-US" altLang="zh-CN" sz="900" dirty="0">
              <a:solidFill>
                <a:srgbClr val="1D53A4"/>
              </a:solidFill>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zh-CN" sz="900" dirty="0">
                <a:solidFill>
                  <a:srgbClr val="1D53A4"/>
                </a:solidFill>
              </a:rPr>
              <a:t>Party A</a:t>
            </a:r>
            <a:r>
              <a:rPr kumimoji="1" lang="zh-CN" altLang="en-US" sz="900" dirty="0">
                <a:solidFill>
                  <a:srgbClr val="1D53A4"/>
                </a:solidFill>
              </a:rPr>
              <a:t>和</a:t>
            </a:r>
            <a:r>
              <a:rPr kumimoji="1" lang="en-US" altLang="zh-CN" sz="900" dirty="0">
                <a:solidFill>
                  <a:srgbClr val="1D53A4"/>
                </a:solidFill>
              </a:rPr>
              <a:t>B</a:t>
            </a:r>
            <a:r>
              <a:rPr kumimoji="1" lang="zh-CN" altLang="en-US" sz="900" dirty="0">
                <a:solidFill>
                  <a:srgbClr val="1D53A4"/>
                </a:solidFill>
              </a:rPr>
              <a:t>分别利用自己的数据在本地更新</a:t>
            </a:r>
            <a:r>
              <a:rPr kumimoji="1" lang="en-US" altLang="zh-CN" sz="900" dirty="0">
                <a:solidFill>
                  <a:srgbClr val="1D53A4"/>
                </a:solidFill>
              </a:rPr>
              <a:t>item profile,</a:t>
            </a:r>
            <a:r>
              <a:rPr kumimoji="1" lang="zh-CN" altLang="en-US" sz="900" dirty="0">
                <a:solidFill>
                  <a:srgbClr val="1D53A4"/>
                </a:solidFill>
              </a:rPr>
              <a:t> 将</a:t>
            </a:r>
            <a:r>
              <a:rPr kumimoji="1" lang="en-US" altLang="zh-CN" sz="900" dirty="0">
                <a:solidFill>
                  <a:srgbClr val="1D53A4"/>
                </a:solidFill>
              </a:rPr>
              <a:t>user profile</a:t>
            </a:r>
            <a:r>
              <a:rPr kumimoji="1" lang="zh-CN" altLang="en-US" sz="900" dirty="0">
                <a:solidFill>
                  <a:srgbClr val="1D53A4"/>
                </a:solidFill>
              </a:rPr>
              <a:t>加密传输给</a:t>
            </a:r>
            <a:r>
              <a:rPr kumimoji="1" lang="en-US" altLang="zh-CN" sz="900" dirty="0">
                <a:solidFill>
                  <a:srgbClr val="1D53A4"/>
                </a:solidFill>
              </a:rPr>
              <a:t>server</a:t>
            </a:r>
            <a:r>
              <a:rPr kumimoji="1" lang="zh-CN" altLang="en-US" sz="900" dirty="0">
                <a:solidFill>
                  <a:srgbClr val="1D53A4"/>
                </a:solidFill>
              </a:rPr>
              <a:t>进行汇总更新。具体的更新流程见下一页</a:t>
            </a:r>
            <a:r>
              <a:rPr kumimoji="1" lang="en-US" altLang="zh-CN" sz="900" dirty="0">
                <a:solidFill>
                  <a:srgbClr val="1D53A4"/>
                </a:solidFill>
              </a:rPr>
              <a:t>PPT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zh-CN" sz="900" dirty="0">
              <a:solidFill>
                <a:srgbClr val="1D53A4"/>
              </a:solidFill>
            </a:endParaRPr>
          </a:p>
          <a:p>
            <a:endParaRPr lang="en-US" altLang="zh-CN" sz="900" dirty="0">
              <a:solidFill>
                <a:srgbClr val="1D53A4"/>
              </a:solidFill>
            </a:endParaRPr>
          </a:p>
        </p:txBody>
      </p:sp>
      <p:sp>
        <p:nvSpPr>
          <p:cNvPr id="4" name="灯片编号占位符 3"/>
          <p:cNvSpPr>
            <a:spLocks noGrp="1"/>
          </p:cNvSpPr>
          <p:nvPr>
            <p:ph type="sldNum" sz="quarter" idx="5"/>
          </p:nvPr>
        </p:nvSpPr>
        <p:spPr/>
        <p:txBody>
          <a:bodyPr/>
          <a:lstStyle/>
          <a:p>
            <a:fld id="{D8EE3C36-1EF9-428A-B278-2F2DD088849F}" type="slidenum">
              <a:rPr lang="zh-CN" altLang="en-US" smtClean="0"/>
              <a:t>29</a:t>
            </a:fld>
            <a:endParaRPr lang="zh-CN" altLang="en-US"/>
          </a:p>
        </p:txBody>
      </p:sp>
    </p:spTree>
    <p:extLst>
      <p:ext uri="{BB962C8B-B14F-4D97-AF65-F5344CB8AC3E}">
        <p14:creationId xmlns:p14="http://schemas.microsoft.com/office/powerpoint/2010/main" val="2821233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与</a:t>
            </a:r>
            <a:r>
              <a:rPr kumimoji="1" lang="en-US" altLang="zh-CN" dirty="0"/>
              <a:t>horizontal</a:t>
            </a:r>
            <a:r>
              <a:rPr kumimoji="1" lang="zh-CN" altLang="en-US" dirty="0"/>
              <a:t>场景下不同的点在于，</a:t>
            </a:r>
            <a:r>
              <a:rPr kumimoji="1" lang="en-US" altLang="zh-CN" dirty="0"/>
              <a:t>vertical</a:t>
            </a:r>
            <a:r>
              <a:rPr kumimoji="1" lang="zh-CN" altLang="en-US" dirty="0"/>
              <a:t>场景下，</a:t>
            </a:r>
            <a:r>
              <a:rPr kumimoji="1" lang="en-US" altLang="zh-CN" dirty="0"/>
              <a:t>parties</a:t>
            </a:r>
            <a:r>
              <a:rPr kumimoji="1" lang="zh-CN" altLang="en-US" dirty="0"/>
              <a:t>在本地更新明文的</a:t>
            </a:r>
            <a:r>
              <a:rPr kumimoji="1" lang="en-US" altLang="zh-CN" dirty="0"/>
              <a:t>item profile</a:t>
            </a:r>
            <a:r>
              <a:rPr kumimoji="1" lang="zh-CN" altLang="en-US" dirty="0"/>
              <a:t>，</a:t>
            </a:r>
            <a:r>
              <a:rPr kumimoji="1" lang="en-US" altLang="zh-CN" dirty="0"/>
              <a:t>server</a:t>
            </a:r>
            <a:r>
              <a:rPr kumimoji="1" lang="zh-CN" altLang="en-US" dirty="0"/>
              <a:t>维护加密的</a:t>
            </a:r>
            <a:r>
              <a:rPr kumimoji="1" lang="en-US" altLang="zh-CN" dirty="0"/>
              <a:t>user profile</a:t>
            </a:r>
            <a:r>
              <a:rPr kumimoji="1" lang="zh-CN" altLang="en-US" dirty="0"/>
              <a:t>。</a:t>
            </a:r>
            <a:endParaRPr kumimoji="1" lang="en-US" altLang="zh-CN" dirty="0"/>
          </a:p>
          <a:p>
            <a:r>
              <a:rPr kumimoji="1" lang="en-US" altLang="zh-CN" dirty="0"/>
              <a:t>1)</a:t>
            </a:r>
            <a:r>
              <a:rPr kumimoji="1" lang="zh-CN" altLang="en-US" dirty="0"/>
              <a:t> </a:t>
            </a:r>
            <a:r>
              <a:rPr kumimoji="1" lang="en-US" altLang="zh-CN" dirty="0"/>
              <a:t>server </a:t>
            </a:r>
            <a:r>
              <a:rPr kumimoji="1" lang="zh-CN" altLang="en-US" dirty="0"/>
              <a:t>初始化</a:t>
            </a:r>
            <a:r>
              <a:rPr kumimoji="1" lang="en-US" altLang="zh-CN" dirty="0"/>
              <a:t>user profiles </a:t>
            </a:r>
            <a:r>
              <a:rPr kumimoji="1" lang="zh-CN" altLang="en-US" dirty="0"/>
              <a:t>并加密；用户初始化自己的</a:t>
            </a:r>
            <a:r>
              <a:rPr kumimoji="1" lang="en-US" altLang="zh-CN" dirty="0"/>
              <a:t>item profile</a:t>
            </a:r>
          </a:p>
          <a:p>
            <a:r>
              <a:rPr kumimoji="1" lang="en-US" altLang="zh-CN" dirty="0"/>
              <a:t>2) Server</a:t>
            </a:r>
            <a:r>
              <a:rPr kumimoji="1" lang="zh-CN" altLang="en-US" dirty="0"/>
              <a:t>将加密的</a:t>
            </a:r>
            <a:r>
              <a:rPr kumimoji="1" lang="en-US" altLang="zh-CN" dirty="0"/>
              <a:t>user profile</a:t>
            </a:r>
            <a:r>
              <a:rPr kumimoji="1" lang="zh-CN" altLang="en-US" dirty="0"/>
              <a:t>发送给</a:t>
            </a:r>
            <a:r>
              <a:rPr kumimoji="1" lang="en-US" altLang="zh-CN" dirty="0"/>
              <a:t>parties</a:t>
            </a:r>
          </a:p>
          <a:p>
            <a:r>
              <a:rPr kumimoji="1" lang="en-US" altLang="zh-CN" dirty="0"/>
              <a:t>3) Parties</a:t>
            </a:r>
            <a:r>
              <a:rPr kumimoji="1" lang="zh-CN" altLang="en-US" dirty="0"/>
              <a:t>先解密</a:t>
            </a:r>
            <a:r>
              <a:rPr kumimoji="1" lang="en-US" altLang="zh-CN" dirty="0"/>
              <a:t>user profile,</a:t>
            </a:r>
            <a:r>
              <a:rPr kumimoji="1" lang="zh-CN" altLang="en-US" dirty="0"/>
              <a:t> 并更新</a:t>
            </a:r>
            <a:r>
              <a:rPr kumimoji="1" lang="en-US" altLang="zh-CN" dirty="0"/>
              <a:t>item profile</a:t>
            </a:r>
            <a:r>
              <a:rPr kumimoji="1" lang="zh-CN" altLang="en-US" dirty="0"/>
              <a:t>； 然后计算</a:t>
            </a:r>
            <a:r>
              <a:rPr kumimoji="1" lang="en-US" altLang="zh-CN" dirty="0"/>
              <a:t>user profile</a:t>
            </a:r>
            <a:r>
              <a:rPr kumimoji="1" lang="zh-CN" altLang="en-US" dirty="0"/>
              <a:t>的梯度，并加密上传到</a:t>
            </a:r>
            <a:r>
              <a:rPr kumimoji="1" lang="en-US" altLang="zh-CN" dirty="0"/>
              <a:t>server</a:t>
            </a:r>
          </a:p>
          <a:p>
            <a:r>
              <a:rPr kumimoji="1" lang="en-US" altLang="zh-CN" dirty="0"/>
              <a:t>4) Server</a:t>
            </a:r>
            <a:r>
              <a:rPr kumimoji="1" lang="zh-CN" altLang="en-US" dirty="0"/>
              <a:t>汇总加密的</a:t>
            </a:r>
            <a:r>
              <a:rPr kumimoji="1" lang="en-US" altLang="zh-CN" dirty="0"/>
              <a:t>user profile</a:t>
            </a:r>
            <a:r>
              <a:rPr kumimoji="1" lang="zh-CN" altLang="en-US" dirty="0"/>
              <a:t>梯度并更新</a:t>
            </a:r>
            <a:r>
              <a:rPr kumimoji="1" lang="en-US" altLang="zh-CN" dirty="0"/>
              <a:t>user profile</a:t>
            </a:r>
          </a:p>
          <a:p>
            <a:endParaRPr kumimoji="1" lang="en-US" altLang="zh-CN" dirty="0"/>
          </a:p>
          <a:p>
            <a:r>
              <a:rPr kumimoji="1" lang="zh-CN" altLang="en-US" dirty="0"/>
              <a:t>另外，通过推导优化函数，我们发现，在</a:t>
            </a:r>
            <a:r>
              <a:rPr kumimoji="1" lang="en-US" altLang="zh-CN" dirty="0"/>
              <a:t>vertical</a:t>
            </a:r>
            <a:r>
              <a:rPr kumimoji="1" lang="zh-CN" altLang="en-US" dirty="0"/>
              <a:t>场景下，</a:t>
            </a:r>
            <a:r>
              <a:rPr kumimoji="1" lang="en-US" altLang="zh-CN" dirty="0"/>
              <a:t>party</a:t>
            </a:r>
            <a:r>
              <a:rPr kumimoji="1" lang="zh-CN" altLang="en-US" dirty="0"/>
              <a:t>分别基于本地的</a:t>
            </a:r>
            <a:r>
              <a:rPr kumimoji="1" lang="en-US" altLang="zh-CN" dirty="0"/>
              <a:t>item</a:t>
            </a:r>
            <a:r>
              <a:rPr kumimoji="1" lang="zh-CN" altLang="en-US" dirty="0"/>
              <a:t>和</a:t>
            </a:r>
            <a:r>
              <a:rPr kumimoji="1" lang="en-US" altLang="zh-CN" dirty="0"/>
              <a:t>rating</a:t>
            </a:r>
            <a:r>
              <a:rPr kumimoji="1" lang="zh-CN" altLang="en-US" dirty="0"/>
              <a:t>数据计算“</a:t>
            </a:r>
            <a:r>
              <a:rPr kumimoji="1" lang="zh-CN" altLang="en-US" sz="1600" dirty="0">
                <a:solidFill>
                  <a:srgbClr val="FF0000"/>
                </a:solidFill>
              </a:rPr>
              <a:t>所有用户累积</a:t>
            </a:r>
            <a:r>
              <a:rPr kumimoji="1" lang="zh-CN" altLang="en-US" dirty="0"/>
              <a:t>的”</a:t>
            </a:r>
            <a:r>
              <a:rPr kumimoji="1" lang="en-US" altLang="zh-CN" dirty="0"/>
              <a:t>user profile</a:t>
            </a:r>
            <a:r>
              <a:rPr kumimoji="1" lang="zh-CN" altLang="en-US" dirty="0"/>
              <a:t>的梯度。因此为了进一步的提升效率，我们可以不加密，这里梯度不会泄露单个用户的原始数据。</a:t>
            </a:r>
          </a:p>
        </p:txBody>
      </p:sp>
      <p:sp>
        <p:nvSpPr>
          <p:cNvPr id="4" name="灯片编号占位符 3"/>
          <p:cNvSpPr>
            <a:spLocks noGrp="1"/>
          </p:cNvSpPr>
          <p:nvPr>
            <p:ph type="sldNum" sz="quarter" idx="5"/>
          </p:nvPr>
        </p:nvSpPr>
        <p:spPr/>
        <p:txBody>
          <a:bodyPr/>
          <a:lstStyle/>
          <a:p>
            <a:fld id="{D8EE3C36-1EF9-428A-B278-2F2DD088849F}" type="slidenum">
              <a:rPr lang="zh-CN" altLang="en-US" smtClean="0"/>
              <a:t>30</a:t>
            </a:fld>
            <a:endParaRPr lang="zh-CN" altLang="en-US"/>
          </a:p>
        </p:txBody>
      </p:sp>
    </p:spTree>
    <p:extLst>
      <p:ext uri="{BB962C8B-B14F-4D97-AF65-F5344CB8AC3E}">
        <p14:creationId xmlns:p14="http://schemas.microsoft.com/office/powerpoint/2010/main" val="3448569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如果</a:t>
            </a:r>
            <a:r>
              <a:rPr kumimoji="1" lang="en-US" altLang="zh-CN" dirty="0"/>
              <a:t>party</a:t>
            </a:r>
            <a:r>
              <a:rPr kumimoji="1" lang="zh-CN" altLang="en-US" dirty="0"/>
              <a:t>之间</a:t>
            </a:r>
            <a:r>
              <a:rPr kumimoji="1" lang="en-US" altLang="zh-CN" dirty="0"/>
              <a:t>overlapped</a:t>
            </a:r>
            <a:r>
              <a:rPr kumimoji="1" lang="zh-CN" altLang="en-US" dirty="0"/>
              <a:t>的</a:t>
            </a:r>
            <a:r>
              <a:rPr kumimoji="1" lang="en-US" altLang="zh-CN" dirty="0"/>
              <a:t>user</a:t>
            </a:r>
            <a:r>
              <a:rPr kumimoji="1" lang="zh-CN" altLang="en-US" dirty="0"/>
              <a:t>和</a:t>
            </a:r>
            <a:r>
              <a:rPr kumimoji="1" lang="en-US" altLang="zh-CN" dirty="0"/>
              <a:t>item</a:t>
            </a:r>
            <a:r>
              <a:rPr kumimoji="1" lang="zh-CN" altLang="en-US" dirty="0"/>
              <a:t>都很少呢？</a:t>
            </a:r>
            <a:r>
              <a:rPr kumimoji="1" lang="en-US" altLang="zh-CN" dirty="0"/>
              <a:t>Transfer Federated Recommendation</a:t>
            </a:r>
          </a:p>
        </p:txBody>
      </p:sp>
      <p:sp>
        <p:nvSpPr>
          <p:cNvPr id="4" name="灯片编号占位符 3"/>
          <p:cNvSpPr>
            <a:spLocks noGrp="1"/>
          </p:cNvSpPr>
          <p:nvPr>
            <p:ph type="sldNum" sz="quarter" idx="5"/>
          </p:nvPr>
        </p:nvSpPr>
        <p:spPr/>
        <p:txBody>
          <a:bodyPr/>
          <a:lstStyle/>
          <a:p>
            <a:fld id="{D8EE3C36-1EF9-428A-B278-2F2DD088849F}" type="slidenum">
              <a:rPr lang="zh-CN" altLang="en-US" smtClean="0"/>
              <a:t>31</a:t>
            </a:fld>
            <a:endParaRPr lang="zh-CN" altLang="en-US"/>
          </a:p>
        </p:txBody>
      </p:sp>
    </p:spTree>
    <p:extLst>
      <p:ext uri="{BB962C8B-B14F-4D97-AF65-F5344CB8AC3E}">
        <p14:creationId xmlns:p14="http://schemas.microsoft.com/office/powerpoint/2010/main" val="4047521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例如跨地区或者国家的电影推荐系统和书推荐系统。</a:t>
            </a:r>
            <a:endParaRPr kumimoji="1" lang="en-US" altLang="zh-CN" dirty="0"/>
          </a:p>
          <a:p>
            <a:r>
              <a:rPr kumimoji="1" lang="zh-CN" altLang="en-US" dirty="0"/>
              <a:t>他们的用户和商品都几乎没有交集。我们该如何进行联邦？</a:t>
            </a:r>
            <a:endParaRPr kumimoji="1" lang="en-US" altLang="zh-CN" dirty="0"/>
          </a:p>
        </p:txBody>
      </p:sp>
      <p:sp>
        <p:nvSpPr>
          <p:cNvPr id="4" name="灯片编号占位符 3"/>
          <p:cNvSpPr>
            <a:spLocks noGrp="1"/>
          </p:cNvSpPr>
          <p:nvPr>
            <p:ph type="sldNum" sz="quarter" idx="5"/>
          </p:nvPr>
        </p:nvSpPr>
        <p:spPr/>
        <p:txBody>
          <a:bodyPr/>
          <a:lstStyle/>
          <a:p>
            <a:fld id="{D8EE3C36-1EF9-428A-B278-2F2DD088849F}" type="slidenum">
              <a:rPr lang="zh-CN" altLang="en-US" smtClean="0"/>
              <a:t>32</a:t>
            </a:fld>
            <a:endParaRPr lang="zh-CN" altLang="en-US"/>
          </a:p>
        </p:txBody>
      </p:sp>
    </p:spTree>
    <p:extLst>
      <p:ext uri="{BB962C8B-B14F-4D97-AF65-F5344CB8AC3E}">
        <p14:creationId xmlns:p14="http://schemas.microsoft.com/office/powerpoint/2010/main" val="3750709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zh-CN" altLang="en-US" sz="900" dirty="0">
                <a:solidFill>
                  <a:schemeClr val="tx2"/>
                </a:solidFill>
                <a:latin typeface="微软雅黑" panose="020B0503020204020204" pitchFamily="34" charset="-122"/>
                <a:ea typeface="微软雅黑" panose="020B0503020204020204" pitchFamily="34" charset="-122"/>
              </a:rPr>
              <a:t>当两个推荐系统既不存在相同用户，又不存在相同物品时，我们可以采取一种迁移学习的思想来构建联邦推荐</a:t>
            </a:r>
            <a:endParaRPr lang="en-US" altLang="zh-CN" sz="900" dirty="0">
              <a:solidFill>
                <a:schemeClr val="tx2"/>
              </a:solidFill>
              <a:latin typeface="微软雅黑" panose="020B0503020204020204" pitchFamily="34" charset="-122"/>
              <a:ea typeface="微软雅黑" panose="020B0503020204020204"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zh-CN" altLang="en-US" sz="900" dirty="0">
                <a:solidFill>
                  <a:schemeClr val="tx2"/>
                </a:solidFill>
                <a:latin typeface="微软雅黑" panose="020B0503020204020204" pitchFamily="34" charset="-122"/>
                <a:ea typeface="微软雅黑" panose="020B0503020204020204" pitchFamily="34" charset="-122"/>
              </a:rPr>
              <a:t>其中存在两种合理的假设：</a:t>
            </a:r>
            <a:endParaRPr lang="en-US" altLang="zh-CN" sz="900" dirty="0">
              <a:solidFill>
                <a:schemeClr val="tx2"/>
              </a:solidFill>
              <a:latin typeface="微软雅黑" panose="020B0503020204020204" pitchFamily="34" charset="-122"/>
              <a:ea typeface="微软雅黑" panose="020B0503020204020204"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900" dirty="0">
                <a:solidFill>
                  <a:schemeClr val="tx2"/>
                </a:solidFill>
                <a:latin typeface="微软雅黑" panose="020B0503020204020204" pitchFamily="34" charset="-122"/>
                <a:ea typeface="微软雅黑" panose="020B0503020204020204" pitchFamily="34" charset="-122"/>
              </a:rPr>
              <a:t>	</a:t>
            </a:r>
            <a:r>
              <a:rPr lang="zh-CN" altLang="en-US" sz="900" dirty="0">
                <a:solidFill>
                  <a:schemeClr val="tx2"/>
                </a:solidFill>
                <a:latin typeface="微软雅黑" panose="020B0503020204020204" pitchFamily="34" charset="-122"/>
                <a:ea typeface="微软雅黑" panose="020B0503020204020204" pitchFamily="34" charset="-122"/>
              </a:rPr>
              <a:t>第一个假设：在协同过滤的思想中，拥有相似兴趣的用户或者相似属性的物品，通常行为表现也非常类似，因此我们可以将用户和物品，分别聚类成用户群组或者物品群组，这样就有了一个更紧凑的评分矩阵，起个名字叫做</a:t>
            </a:r>
            <a:r>
              <a:rPr lang="en-US" altLang="zh-CN" sz="900" dirty="0">
                <a:solidFill>
                  <a:schemeClr val="tx2"/>
                </a:solidFill>
                <a:latin typeface="微软雅黑" panose="020B0503020204020204" pitchFamily="34" charset="-122"/>
                <a:ea typeface="微软雅黑" panose="020B0503020204020204" pitchFamily="34" charset="-122"/>
              </a:rPr>
              <a:t>codebook</a:t>
            </a:r>
            <a:r>
              <a:rPr lang="zh-CN" altLang="en-US" sz="900" dirty="0">
                <a:solidFill>
                  <a:schemeClr val="tx2"/>
                </a:solidFill>
                <a:latin typeface="微软雅黑" panose="020B0503020204020204" pitchFamily="34" charset="-122"/>
                <a:ea typeface="微软雅黑" panose="020B0503020204020204" pitchFamily="34" charset="-122"/>
              </a:rPr>
              <a:t>（密码本），这是通过矩阵三分解进行的用户物品双聚类，一个评分矩阵可以分解成</a:t>
            </a:r>
            <a:r>
              <a:rPr lang="en-US" altLang="zh-CN" sz="900" dirty="0">
                <a:solidFill>
                  <a:schemeClr val="tx2"/>
                </a:solidFill>
                <a:latin typeface="微软雅黑" panose="020B0503020204020204" pitchFamily="34" charset="-122"/>
                <a:ea typeface="微软雅黑" panose="020B0503020204020204" pitchFamily="34" charset="-122"/>
              </a:rPr>
              <a:t>U,</a:t>
            </a:r>
            <a:r>
              <a:rPr lang="zh-CN" altLang="en-US" sz="900" dirty="0">
                <a:solidFill>
                  <a:schemeClr val="tx2"/>
                </a:solidFill>
                <a:latin typeface="微软雅黑" panose="020B0503020204020204" pitchFamily="34" charset="-122"/>
                <a:ea typeface="微软雅黑" panose="020B0503020204020204" pitchFamily="34" charset="-122"/>
              </a:rPr>
              <a:t> </a:t>
            </a:r>
            <a:r>
              <a:rPr lang="en-US" altLang="zh-CN" sz="900" dirty="0">
                <a:solidFill>
                  <a:schemeClr val="tx2"/>
                </a:solidFill>
                <a:latin typeface="微软雅黑" panose="020B0503020204020204" pitchFamily="34" charset="-122"/>
                <a:ea typeface="微软雅黑" panose="020B0503020204020204" pitchFamily="34" charset="-122"/>
              </a:rPr>
              <a:t>\Sigma </a:t>
            </a:r>
            <a:r>
              <a:rPr lang="zh-CN" altLang="en-US" sz="900" dirty="0">
                <a:solidFill>
                  <a:schemeClr val="tx2"/>
                </a:solidFill>
                <a:latin typeface="微软雅黑" panose="020B0503020204020204" pitchFamily="34" charset="-122"/>
                <a:ea typeface="微软雅黑" panose="020B0503020204020204" pitchFamily="34" charset="-122"/>
              </a:rPr>
              <a:t>和</a:t>
            </a:r>
            <a:r>
              <a:rPr lang="en-US" altLang="zh-CN" sz="900" dirty="0">
                <a:solidFill>
                  <a:schemeClr val="tx2"/>
                </a:solidFill>
                <a:latin typeface="微软雅黑" panose="020B0503020204020204" pitchFamily="34" charset="-122"/>
                <a:ea typeface="微软雅黑" panose="020B0503020204020204" pitchFamily="34" charset="-122"/>
              </a:rPr>
              <a:t>V</a:t>
            </a:r>
            <a:r>
              <a:rPr lang="zh-CN" altLang="en-US" sz="900" dirty="0">
                <a:solidFill>
                  <a:schemeClr val="tx2"/>
                </a:solidFill>
                <a:latin typeface="微软雅黑" panose="020B0503020204020204" pitchFamily="34" charset="-122"/>
                <a:ea typeface="微软雅黑" panose="020B0503020204020204" pitchFamily="34" charset="-122"/>
              </a:rPr>
              <a:t>，</a:t>
            </a:r>
            <a:r>
              <a:rPr lang="en-US" altLang="zh-CN" sz="900" dirty="0">
                <a:solidFill>
                  <a:schemeClr val="tx2"/>
                </a:solidFill>
                <a:latin typeface="微软雅黑" panose="020B0503020204020204" pitchFamily="34" charset="-122"/>
                <a:ea typeface="微软雅黑" panose="020B0503020204020204" pitchFamily="34" charset="-122"/>
              </a:rPr>
              <a:t>\Sigma</a:t>
            </a:r>
            <a:r>
              <a:rPr lang="zh-CN" altLang="en-US" sz="900" dirty="0">
                <a:solidFill>
                  <a:schemeClr val="tx2"/>
                </a:solidFill>
                <a:latin typeface="微软雅黑" panose="020B0503020204020204" pitchFamily="34" charset="-122"/>
                <a:ea typeface="微软雅黑" panose="020B0503020204020204" pitchFamily="34" charset="-122"/>
              </a:rPr>
              <a:t>表示密码本，</a:t>
            </a:r>
            <a:r>
              <a:rPr lang="en-US" altLang="zh-CN" sz="900" dirty="0">
                <a:solidFill>
                  <a:schemeClr val="tx2"/>
                </a:solidFill>
                <a:latin typeface="微软雅黑" panose="020B0503020204020204" pitchFamily="34" charset="-122"/>
                <a:ea typeface="微软雅黑" panose="020B0503020204020204" pitchFamily="34" charset="-122"/>
              </a:rPr>
              <a:t>U</a:t>
            </a:r>
            <a:r>
              <a:rPr lang="zh-CN" altLang="en-US" sz="900" dirty="0">
                <a:solidFill>
                  <a:schemeClr val="tx2"/>
                </a:solidFill>
                <a:latin typeface="微软雅黑" panose="020B0503020204020204" pitchFamily="34" charset="-122"/>
                <a:ea typeface="微软雅黑" panose="020B0503020204020204" pitchFamily="34" charset="-122"/>
              </a:rPr>
              <a:t> </a:t>
            </a:r>
            <a:r>
              <a:rPr lang="en-US" altLang="zh-CN" sz="900" dirty="0">
                <a:solidFill>
                  <a:schemeClr val="tx2"/>
                </a:solidFill>
                <a:latin typeface="微软雅黑" panose="020B0503020204020204" pitchFamily="34" charset="-122"/>
                <a:ea typeface="微软雅黑" panose="020B0503020204020204" pitchFamily="34" charset="-122"/>
              </a:rPr>
              <a:t>V</a:t>
            </a:r>
            <a:r>
              <a:rPr lang="zh-CN" altLang="en-US" sz="900" dirty="0">
                <a:solidFill>
                  <a:schemeClr val="tx2"/>
                </a:solidFill>
                <a:latin typeface="微软雅黑" panose="020B0503020204020204" pitchFamily="34" charset="-122"/>
                <a:ea typeface="微软雅黑" panose="020B0503020204020204" pitchFamily="34" charset="-122"/>
              </a:rPr>
              <a:t>分别表示用户属于哪个用户群组，物品属于哪个物品群组</a:t>
            </a:r>
            <a:endParaRPr lang="en-US" altLang="zh-CN" sz="900" dirty="0">
              <a:solidFill>
                <a:schemeClr val="tx2"/>
              </a:solidFill>
              <a:latin typeface="微软雅黑" panose="020B0503020204020204" pitchFamily="34" charset="-122"/>
              <a:ea typeface="微软雅黑" panose="020B0503020204020204"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900" dirty="0">
                <a:solidFill>
                  <a:schemeClr val="tx2"/>
                </a:solidFill>
                <a:latin typeface="微软雅黑" panose="020B0503020204020204" pitchFamily="34" charset="-122"/>
                <a:ea typeface="微软雅黑" panose="020B0503020204020204" pitchFamily="34" charset="-122"/>
              </a:rPr>
              <a:t>	</a:t>
            </a:r>
            <a:r>
              <a:rPr lang="zh-CN" altLang="en-US" sz="900" dirty="0">
                <a:solidFill>
                  <a:schemeClr val="tx2"/>
                </a:solidFill>
                <a:latin typeface="微软雅黑" panose="020B0503020204020204" pitchFamily="34" charset="-122"/>
                <a:ea typeface="微软雅黑" panose="020B0503020204020204" pitchFamily="34" charset="-122"/>
              </a:rPr>
              <a:t>第二个假设：每个推荐系统都可以提炼出一个（</a:t>
            </a:r>
            <a:r>
              <a:rPr lang="en-US" altLang="zh-CN" sz="900" dirty="0">
                <a:solidFill>
                  <a:schemeClr val="tx2"/>
                </a:solidFill>
                <a:latin typeface="微软雅黑" panose="020B0503020204020204" pitchFamily="34" charset="-122"/>
                <a:ea typeface="微软雅黑" panose="020B0503020204020204" pitchFamily="34" charset="-122"/>
              </a:rPr>
              <a:t>codebook</a:t>
            </a:r>
            <a:r>
              <a:rPr lang="zh-CN" altLang="en-US" sz="900" dirty="0">
                <a:solidFill>
                  <a:schemeClr val="tx2"/>
                </a:solidFill>
                <a:latin typeface="微软雅黑" panose="020B0503020204020204" pitchFamily="34" charset="-122"/>
                <a:ea typeface="微软雅黑" panose="020B0503020204020204" pitchFamily="34" charset="-122"/>
              </a:rPr>
              <a:t>），来代表用户群组和物品群组的关系，两方的用户</a:t>
            </a:r>
            <a:r>
              <a:rPr lang="en-US" altLang="zh-CN" sz="900" dirty="0">
                <a:solidFill>
                  <a:schemeClr val="tx2"/>
                </a:solidFill>
                <a:latin typeface="微软雅黑" panose="020B0503020204020204" pitchFamily="34" charset="-122"/>
                <a:ea typeface="微软雅黑" panose="020B0503020204020204" pitchFamily="34" charset="-122"/>
              </a:rPr>
              <a:t>/</a:t>
            </a:r>
            <a:r>
              <a:rPr lang="zh-CN" altLang="en-US" sz="900" dirty="0">
                <a:solidFill>
                  <a:schemeClr val="tx2"/>
                </a:solidFill>
                <a:latin typeface="微软雅黑" panose="020B0503020204020204" pitchFamily="34" charset="-122"/>
                <a:ea typeface="微软雅黑" panose="020B0503020204020204" pitchFamily="34" charset="-122"/>
              </a:rPr>
              <a:t>物品群存在一些隐含的联系，即尽管两方不存在相同的用户和物品，但是可以找到相同的用户群组和物品群组，在聚类的粒度对齐用户和物品</a:t>
            </a:r>
            <a:endParaRPr lang="en-US" altLang="zh-CN" sz="900" dirty="0">
              <a:solidFill>
                <a:schemeClr val="tx2"/>
              </a:solidFill>
              <a:latin typeface="微软雅黑" panose="020B0503020204020204" pitchFamily="34" charset="-122"/>
              <a:ea typeface="微软雅黑" panose="020B0503020204020204"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altLang="zh-CN" sz="900" dirty="0">
              <a:solidFill>
                <a:schemeClr val="tx2"/>
              </a:solidFill>
              <a:latin typeface="微软雅黑" panose="020B0503020204020204" pitchFamily="34" charset="-122"/>
              <a:ea typeface="微软雅黑" panose="020B0503020204020204" pitchFamily="34"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zh-CN" altLang="en-US" sz="900" dirty="0">
                <a:solidFill>
                  <a:schemeClr val="tx2"/>
                </a:solidFill>
                <a:latin typeface="微软雅黑" panose="020B0503020204020204" pitchFamily="34" charset="-122"/>
                <a:ea typeface="微软雅黑" panose="020B0503020204020204" pitchFamily="34" charset="-122"/>
              </a:rPr>
              <a:t>从</a:t>
            </a:r>
            <a:r>
              <a:rPr lang="en-US" altLang="zh-CN" sz="900" dirty="0">
                <a:solidFill>
                  <a:schemeClr val="tx2"/>
                </a:solidFill>
                <a:latin typeface="微软雅黑" panose="020B0503020204020204" pitchFamily="34" charset="-122"/>
                <a:ea typeface="微软雅黑" panose="020B0503020204020204" pitchFamily="34" charset="-122"/>
              </a:rPr>
              <a:t>ppt</a:t>
            </a:r>
            <a:r>
              <a:rPr lang="zh-CN" altLang="en-US" sz="900" dirty="0">
                <a:solidFill>
                  <a:schemeClr val="tx2"/>
                </a:solidFill>
                <a:latin typeface="微软雅黑" panose="020B0503020204020204" pitchFamily="34" charset="-122"/>
                <a:ea typeface="微软雅黑" panose="020B0503020204020204" pitchFamily="34" charset="-122"/>
              </a:rPr>
              <a:t>可以看出，</a:t>
            </a:r>
            <a:r>
              <a:rPr lang="en-US" altLang="zh-CN" sz="900" dirty="0">
                <a:solidFill>
                  <a:schemeClr val="tx2"/>
                </a:solidFill>
                <a:latin typeface="微软雅黑" panose="020B0503020204020204" pitchFamily="34" charset="-122"/>
                <a:ea typeface="微软雅黑" panose="020B0503020204020204" pitchFamily="34" charset="-122"/>
              </a:rPr>
              <a:t>A</a:t>
            </a:r>
            <a:r>
              <a:rPr lang="zh-CN" altLang="en-US" sz="900" dirty="0">
                <a:solidFill>
                  <a:schemeClr val="tx2"/>
                </a:solidFill>
                <a:latin typeface="微软雅黑" panose="020B0503020204020204" pitchFamily="34" charset="-122"/>
                <a:ea typeface="微软雅黑" panose="020B0503020204020204" pitchFamily="34" charset="-122"/>
              </a:rPr>
              <a:t>方的推荐系统的数据比较多，</a:t>
            </a:r>
            <a:r>
              <a:rPr lang="en-US" altLang="zh-CN" sz="900" dirty="0">
                <a:solidFill>
                  <a:schemeClr val="tx2"/>
                </a:solidFill>
                <a:latin typeface="微软雅黑" panose="020B0503020204020204" pitchFamily="34" charset="-122"/>
                <a:ea typeface="微软雅黑" panose="020B0503020204020204" pitchFamily="34" charset="-122"/>
              </a:rPr>
              <a:t>B</a:t>
            </a:r>
            <a:r>
              <a:rPr lang="zh-CN" altLang="en-US" sz="900" dirty="0">
                <a:solidFill>
                  <a:schemeClr val="tx2"/>
                </a:solidFill>
                <a:latin typeface="微软雅黑" panose="020B0503020204020204" pitchFamily="34" charset="-122"/>
                <a:ea typeface="微软雅黑" panose="020B0503020204020204" pitchFamily="34" charset="-122"/>
              </a:rPr>
              <a:t>方的数据比较稀疏，如果分开训练模型，则</a:t>
            </a:r>
            <a:r>
              <a:rPr lang="en-US" altLang="zh-CN" sz="900" dirty="0">
                <a:solidFill>
                  <a:schemeClr val="tx2"/>
                </a:solidFill>
                <a:latin typeface="微软雅黑" panose="020B0503020204020204" pitchFamily="34" charset="-122"/>
                <a:ea typeface="微软雅黑" panose="020B0503020204020204" pitchFamily="34" charset="-122"/>
              </a:rPr>
              <a:t>B</a:t>
            </a:r>
            <a:r>
              <a:rPr lang="zh-CN" altLang="en-US" sz="900" dirty="0">
                <a:solidFill>
                  <a:schemeClr val="tx2"/>
                </a:solidFill>
                <a:latin typeface="微软雅黑" panose="020B0503020204020204" pitchFamily="34" charset="-122"/>
                <a:ea typeface="微软雅黑" panose="020B0503020204020204" pitchFamily="34" charset="-122"/>
              </a:rPr>
              <a:t>方无法得到一个可以使用的推荐模型，于是在联邦推荐中，我们通过在两方间分享加密的密码本进行联合建模，用</a:t>
            </a:r>
            <a:r>
              <a:rPr lang="en-US" altLang="zh-CN" sz="900" dirty="0">
                <a:solidFill>
                  <a:schemeClr val="tx2"/>
                </a:solidFill>
                <a:latin typeface="微软雅黑" panose="020B0503020204020204" pitchFamily="34" charset="-122"/>
                <a:ea typeface="微软雅黑" panose="020B0503020204020204" pitchFamily="34" charset="-122"/>
              </a:rPr>
              <a:t>A</a:t>
            </a:r>
            <a:r>
              <a:rPr lang="zh-CN" altLang="en-US" sz="900" dirty="0">
                <a:solidFill>
                  <a:schemeClr val="tx2"/>
                </a:solidFill>
                <a:latin typeface="微软雅黑" panose="020B0503020204020204" pitchFamily="34" charset="-122"/>
                <a:ea typeface="微软雅黑" panose="020B0503020204020204" pitchFamily="34" charset="-122"/>
              </a:rPr>
              <a:t>方充足的数据优势帮助</a:t>
            </a:r>
            <a:r>
              <a:rPr lang="en-US" altLang="zh-CN" sz="900" dirty="0">
                <a:solidFill>
                  <a:schemeClr val="tx2"/>
                </a:solidFill>
                <a:latin typeface="微软雅黑" panose="020B0503020204020204" pitchFamily="34" charset="-122"/>
                <a:ea typeface="微软雅黑" panose="020B0503020204020204" pitchFamily="34" charset="-122"/>
              </a:rPr>
              <a:t>B</a:t>
            </a:r>
            <a:r>
              <a:rPr lang="zh-CN" altLang="en-US" sz="900" dirty="0">
                <a:solidFill>
                  <a:schemeClr val="tx2"/>
                </a:solidFill>
                <a:latin typeface="微软雅黑" panose="020B0503020204020204" pitchFamily="34" charset="-122"/>
                <a:ea typeface="微软雅黑" panose="020B0503020204020204" pitchFamily="34" charset="-122"/>
              </a:rPr>
              <a:t>方提升模型效果，同时数据仍然不出本地，保护了数据隐私</a:t>
            </a:r>
            <a:endParaRPr lang="en-US" altLang="zh-CN" sz="900" dirty="0">
              <a:solidFill>
                <a:schemeClr val="tx2"/>
              </a:solidFill>
              <a:latin typeface="微软雅黑" panose="020B0503020204020204" pitchFamily="34" charset="-122"/>
              <a:ea typeface="微软雅黑" panose="020B0503020204020204" pitchFamily="34" charset="-122"/>
            </a:endParaRPr>
          </a:p>
          <a:p>
            <a:endParaRPr kumimoji="1" lang="en-US" altLang="zh-CN" dirty="0"/>
          </a:p>
        </p:txBody>
      </p:sp>
      <p:sp>
        <p:nvSpPr>
          <p:cNvPr id="4" name="灯片编号占位符 3"/>
          <p:cNvSpPr>
            <a:spLocks noGrp="1"/>
          </p:cNvSpPr>
          <p:nvPr>
            <p:ph type="sldNum" sz="quarter" idx="5"/>
          </p:nvPr>
        </p:nvSpPr>
        <p:spPr/>
        <p:txBody>
          <a:bodyPr/>
          <a:lstStyle/>
          <a:p>
            <a:fld id="{D8EE3C36-1EF9-428A-B278-2F2DD088849F}" type="slidenum">
              <a:rPr lang="zh-CN" altLang="en-US" smtClean="0"/>
              <a:t>33</a:t>
            </a:fld>
            <a:endParaRPr lang="zh-CN" altLang="en-US"/>
          </a:p>
        </p:txBody>
      </p:sp>
    </p:spTree>
    <p:extLst>
      <p:ext uri="{BB962C8B-B14F-4D97-AF65-F5344CB8AC3E}">
        <p14:creationId xmlns:p14="http://schemas.microsoft.com/office/powerpoint/2010/main" val="238389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baseline="0" dirty="0"/>
              <a:t>接下来，我们来看一下这种迁移联邦推荐方式，即联邦矩阵三分解的训练过程</a:t>
            </a:r>
            <a:endParaRPr lang="en-US" altLang="zh-CN" baseline="0" dirty="0"/>
          </a:p>
          <a:p>
            <a:pPr marL="0" marR="0" lvl="0" indent="0" algn="l" defTabSz="914400" rtl="0" eaLnBrk="1" fontAlgn="auto" latinLnBrk="0" hangingPunct="1">
              <a:lnSpc>
                <a:spcPct val="100000"/>
              </a:lnSpc>
              <a:spcBef>
                <a:spcPts val="0"/>
              </a:spcBef>
              <a:spcAft>
                <a:spcPts val="0"/>
              </a:spcAft>
              <a:buClrTx/>
              <a:buSzTx/>
              <a:buFontTx/>
              <a:buNone/>
              <a:defRPr/>
            </a:pPr>
            <a:r>
              <a:rPr lang="en-US" altLang="zh-CN" baseline="0" dirty="0"/>
              <a:t>	</a:t>
            </a:r>
            <a:r>
              <a:rPr lang="zh-CN" altLang="en-US" baseline="0" dirty="0"/>
              <a:t>第一步，服务器初始化密码本，并对其加密</a:t>
            </a:r>
            <a:endParaRPr lang="en-US" altLang="zh-CN" baseline="0" dirty="0"/>
          </a:p>
          <a:p>
            <a:pPr marL="0" marR="0" lvl="0" indent="0" algn="l" defTabSz="914400" rtl="0" eaLnBrk="1" fontAlgn="auto" latinLnBrk="0" hangingPunct="1">
              <a:lnSpc>
                <a:spcPct val="100000"/>
              </a:lnSpc>
              <a:spcBef>
                <a:spcPts val="0"/>
              </a:spcBef>
              <a:spcAft>
                <a:spcPts val="0"/>
              </a:spcAft>
              <a:buClrTx/>
              <a:buSzTx/>
              <a:buFontTx/>
              <a:buNone/>
              <a:defRPr/>
            </a:pPr>
            <a:r>
              <a:rPr lang="en-US" altLang="zh-CN" baseline="0" dirty="0"/>
              <a:t>	</a:t>
            </a:r>
            <a:r>
              <a:rPr lang="zh-CN" altLang="en-US" baseline="0" dirty="0"/>
              <a:t>第二步，服务器将加密的密码本发给</a:t>
            </a:r>
            <a:r>
              <a:rPr lang="en-US" altLang="zh-CN" baseline="0" dirty="0"/>
              <a:t>A</a:t>
            </a:r>
            <a:r>
              <a:rPr lang="zh-CN" altLang="en-US" baseline="0" dirty="0"/>
              <a:t>、</a:t>
            </a:r>
            <a:r>
              <a:rPr lang="en-US" altLang="zh-CN" baseline="0" dirty="0"/>
              <a:t>B</a:t>
            </a:r>
            <a:r>
              <a:rPr lang="zh-CN" altLang="en-US" baseline="0" dirty="0"/>
              <a:t>双方</a:t>
            </a:r>
            <a:endParaRPr lang="en-US" altLang="zh-CN" baseline="0" dirty="0"/>
          </a:p>
          <a:p>
            <a:pPr marL="0" marR="0" lvl="0" indent="0" algn="l" defTabSz="914400" rtl="0" eaLnBrk="1" fontAlgn="auto" latinLnBrk="0" hangingPunct="1">
              <a:lnSpc>
                <a:spcPct val="100000"/>
              </a:lnSpc>
              <a:spcBef>
                <a:spcPts val="0"/>
              </a:spcBef>
              <a:spcAft>
                <a:spcPts val="0"/>
              </a:spcAft>
              <a:buClrTx/>
              <a:buSzTx/>
              <a:buFontTx/>
              <a:buNone/>
              <a:defRPr/>
            </a:pPr>
            <a:r>
              <a:rPr lang="en-US" altLang="zh-CN" baseline="0" dirty="0"/>
              <a:t>	</a:t>
            </a:r>
            <a:r>
              <a:rPr lang="zh-CN" altLang="en-US" baseline="0" dirty="0"/>
              <a:t>第三部，</a:t>
            </a:r>
            <a:r>
              <a:rPr lang="en-US" altLang="zh-CN" baseline="0" dirty="0"/>
              <a:t>A</a:t>
            </a:r>
            <a:r>
              <a:rPr lang="zh-CN" altLang="en-US" baseline="0" dirty="0"/>
              <a:t>、</a:t>
            </a:r>
            <a:r>
              <a:rPr lang="en-US" altLang="zh-CN" baseline="0" dirty="0"/>
              <a:t>B</a:t>
            </a:r>
            <a:r>
              <a:rPr lang="zh-CN" altLang="en-US" baseline="0" dirty="0"/>
              <a:t>方对密码本解密，并分别使用本地数据更新各自的</a:t>
            </a:r>
            <a:r>
              <a:rPr lang="en-US" altLang="zh-CN" baseline="0" dirty="0"/>
              <a:t>U</a:t>
            </a:r>
            <a:r>
              <a:rPr lang="zh-CN" altLang="en-US" baseline="0" dirty="0"/>
              <a:t>、</a:t>
            </a:r>
            <a:r>
              <a:rPr lang="en-US" altLang="zh-CN" baseline="0" dirty="0"/>
              <a:t>V</a:t>
            </a:r>
            <a:r>
              <a:rPr lang="zh-CN" altLang="en-US" baseline="0" dirty="0"/>
              <a:t>变量，接着计算密码本梯度，加密回传给服务器</a:t>
            </a:r>
            <a:endParaRPr lang="en-US" altLang="zh-CN" baseline="0" dirty="0"/>
          </a:p>
          <a:p>
            <a:pPr marL="0" marR="0" lvl="0" indent="0" algn="l" defTabSz="914400" rtl="0" eaLnBrk="1" fontAlgn="auto" latinLnBrk="0" hangingPunct="1">
              <a:lnSpc>
                <a:spcPct val="100000"/>
              </a:lnSpc>
              <a:spcBef>
                <a:spcPts val="0"/>
              </a:spcBef>
              <a:spcAft>
                <a:spcPts val="0"/>
              </a:spcAft>
              <a:buClrTx/>
              <a:buSzTx/>
              <a:buFontTx/>
              <a:buNone/>
              <a:defRPr/>
            </a:pPr>
            <a:r>
              <a:rPr lang="en-US" altLang="zh-CN" baseline="0" dirty="0"/>
              <a:t>	</a:t>
            </a:r>
            <a:r>
              <a:rPr lang="zh-CN" altLang="en-US" baseline="0" dirty="0"/>
              <a:t>第四步，服务器在汇集加密的梯度，并更新密码本</a:t>
            </a:r>
            <a:endParaRPr lang="en-US" altLang="zh-CN" baseline="0"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baseline="0" dirty="0"/>
              <a:t>重复</a:t>
            </a:r>
            <a:r>
              <a:rPr lang="en-US" altLang="zh-CN" baseline="0" dirty="0"/>
              <a:t>2-4</a:t>
            </a:r>
            <a:r>
              <a:rPr lang="zh-CN" altLang="en-US" baseline="0" dirty="0"/>
              <a:t>步，直到模型收敛</a:t>
            </a:r>
            <a:endParaRPr lang="en-US" altLang="zh-CN" baseline="0" dirty="0"/>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baseline="0" dirty="0"/>
          </a:p>
        </p:txBody>
      </p:sp>
      <p:sp>
        <p:nvSpPr>
          <p:cNvPr id="4" name="Slide Number Placeholder 3"/>
          <p:cNvSpPr>
            <a:spLocks noGrp="1"/>
          </p:cNvSpPr>
          <p:nvPr>
            <p:ph type="sldNum" sz="quarter" idx="5"/>
          </p:nvPr>
        </p:nvSpPr>
        <p:spPr/>
        <p:txBody>
          <a:bodyPr/>
          <a:lstStyle/>
          <a:p>
            <a:fld id="{E61966F1-2F8E-4556-8153-E070FE5E5613}" type="slidenum">
              <a:rPr lang="en-US" smtClean="0"/>
              <a:t>34</a:t>
            </a:fld>
            <a:endParaRPr lang="en-US"/>
          </a:p>
        </p:txBody>
      </p:sp>
    </p:spTree>
    <p:extLst>
      <p:ext uri="{BB962C8B-B14F-4D97-AF65-F5344CB8AC3E}">
        <p14:creationId xmlns:p14="http://schemas.microsoft.com/office/powerpoint/2010/main" val="2518352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将</a:t>
            </a:r>
            <a:r>
              <a:rPr kumimoji="1" lang="en-US" altLang="zh-CN" dirty="0"/>
              <a:t>Horizontal matrix factorization</a:t>
            </a:r>
            <a:r>
              <a:rPr kumimoji="1" lang="zh-CN" altLang="en-US" dirty="0"/>
              <a:t>算法使用在</a:t>
            </a:r>
            <a:r>
              <a:rPr kumimoji="1" lang="en-US" altLang="zh-CN" dirty="0"/>
              <a:t>movie lens</a:t>
            </a:r>
            <a:r>
              <a:rPr kumimoji="1" lang="zh-CN" altLang="en-US" dirty="0"/>
              <a:t>数据集上进行测试。</a:t>
            </a:r>
            <a:endParaRPr kumimoji="1" lang="en-US" altLang="zh-CN" dirty="0"/>
          </a:p>
          <a:p>
            <a:r>
              <a:rPr kumimoji="1" lang="zh-CN" altLang="en-US" dirty="0"/>
              <a:t>我们将加密非中心化的矩阵分解和明文中心化的矩阵分解算法进行比较。</a:t>
            </a:r>
            <a:endParaRPr kumimoji="1" lang="en-US" altLang="zh-CN" dirty="0"/>
          </a:p>
          <a:p>
            <a:endParaRPr kumimoji="1" lang="en-US" altLang="zh-CN" dirty="0"/>
          </a:p>
          <a:p>
            <a:r>
              <a:rPr kumimoji="1" lang="zh-CN" altLang="en-US" dirty="0"/>
              <a:t>最右边的曲线为每轮迭代的</a:t>
            </a:r>
            <a:r>
              <a:rPr kumimoji="1" lang="en-US" altLang="zh-CN" dirty="0"/>
              <a:t>training loss</a:t>
            </a:r>
            <a:r>
              <a:rPr kumimoji="1" lang="zh-CN" altLang="en-US" dirty="0"/>
              <a:t>，我们可以看到两者是几乎重合的。</a:t>
            </a:r>
            <a:endParaRPr kumimoji="1" lang="en-US" altLang="zh-CN" dirty="0"/>
          </a:p>
          <a:p>
            <a:r>
              <a:rPr kumimoji="1" lang="zh-CN" altLang="en-US" dirty="0"/>
              <a:t>结论：用户和数据隐私可以得到保证，同时性能几乎没有损失。</a:t>
            </a:r>
            <a:endParaRPr kumimoji="1" lang="en-US" altLang="zh-CN" dirty="0"/>
          </a:p>
        </p:txBody>
      </p:sp>
      <p:sp>
        <p:nvSpPr>
          <p:cNvPr id="4" name="灯片编号占位符 3"/>
          <p:cNvSpPr>
            <a:spLocks noGrp="1"/>
          </p:cNvSpPr>
          <p:nvPr>
            <p:ph type="sldNum" sz="quarter" idx="5"/>
          </p:nvPr>
        </p:nvSpPr>
        <p:spPr/>
        <p:txBody>
          <a:bodyPr/>
          <a:lstStyle/>
          <a:p>
            <a:fld id="{D8EE3C36-1EF9-428A-B278-2F2DD088849F}" type="slidenum">
              <a:rPr lang="zh-CN" altLang="en-US" smtClean="0"/>
              <a:t>35</a:t>
            </a:fld>
            <a:endParaRPr lang="zh-CN" altLang="en-US"/>
          </a:p>
        </p:txBody>
      </p:sp>
    </p:spTree>
    <p:extLst>
      <p:ext uri="{BB962C8B-B14F-4D97-AF65-F5344CB8AC3E}">
        <p14:creationId xmlns:p14="http://schemas.microsoft.com/office/powerpoint/2010/main" val="2412604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在这个应用中，我们联邦</a:t>
            </a:r>
            <a:r>
              <a:rPr kumimoji="1" lang="en-US" altLang="zh-CN" dirty="0"/>
              <a:t>feeds</a:t>
            </a:r>
            <a:r>
              <a:rPr kumimoji="1" lang="zh-CN" altLang="en-US" dirty="0"/>
              <a:t>推荐引擎和第三方数据提供方。</a:t>
            </a:r>
            <a:endParaRPr kumimoji="1" lang="en-US" altLang="zh-CN" dirty="0"/>
          </a:p>
          <a:p>
            <a:r>
              <a:rPr kumimoji="1" lang="zh-CN" altLang="en-US" dirty="0"/>
              <a:t>例如金融新闻推荐</a:t>
            </a:r>
            <a:endParaRPr kumimoji="1" lang="en-US" altLang="zh-CN" dirty="0"/>
          </a:p>
          <a:p>
            <a:r>
              <a:rPr kumimoji="1" lang="zh-CN" altLang="en-US" dirty="0"/>
              <a:t>第三方收集的用户行为数据，例如购买行为、网络浏览行为等。</a:t>
            </a:r>
            <a:endParaRPr kumimoji="1" lang="en-US" altLang="zh-CN" dirty="0"/>
          </a:p>
          <a:p>
            <a:r>
              <a:rPr kumimoji="1" lang="zh-CN" altLang="en-US" dirty="0"/>
              <a:t>金融新闻推荐效果得到大幅提升，例如</a:t>
            </a:r>
            <a:r>
              <a:rPr kumimoji="1" lang="en-US" altLang="zh-CN" dirty="0"/>
              <a:t>page view</a:t>
            </a:r>
            <a:r>
              <a:rPr kumimoji="1" lang="zh-CN" altLang="en-US" dirty="0"/>
              <a:t>量提升</a:t>
            </a:r>
            <a:r>
              <a:rPr kumimoji="1" lang="en-US" altLang="zh-CN" dirty="0"/>
              <a:t>21%</a:t>
            </a:r>
            <a:r>
              <a:rPr kumimoji="1" lang="zh-CN" altLang="en-US" dirty="0"/>
              <a:t>，</a:t>
            </a:r>
            <a:r>
              <a:rPr kumimoji="1" lang="en-US" altLang="zh-CN" dirty="0"/>
              <a:t>user view</a:t>
            </a:r>
            <a:r>
              <a:rPr kumimoji="1" lang="zh-CN" altLang="en-US" dirty="0"/>
              <a:t>独立访客量提升</a:t>
            </a:r>
            <a:r>
              <a:rPr kumimoji="1" lang="en-US" altLang="zh-CN" dirty="0"/>
              <a:t>22%</a:t>
            </a:r>
            <a:r>
              <a:rPr kumimoji="1" lang="zh-CN" altLang="en-US" dirty="0"/>
              <a:t>，</a:t>
            </a:r>
            <a:r>
              <a:rPr kumimoji="1" lang="en-US" altLang="zh-CN" dirty="0" err="1"/>
              <a:t>ctr</a:t>
            </a:r>
            <a:r>
              <a:rPr kumimoji="1" lang="zh-CN" altLang="en-US" dirty="0"/>
              <a:t>推荐点击量提升</a:t>
            </a:r>
            <a:r>
              <a:rPr kumimoji="1" lang="en-US" altLang="zh-CN" dirty="0"/>
              <a:t>11%</a:t>
            </a:r>
            <a:endParaRPr kumimoji="1" lang="zh-CN" altLang="en-US" dirty="0"/>
          </a:p>
        </p:txBody>
      </p:sp>
      <p:sp>
        <p:nvSpPr>
          <p:cNvPr id="4" name="灯片编号占位符 3"/>
          <p:cNvSpPr>
            <a:spLocks noGrp="1"/>
          </p:cNvSpPr>
          <p:nvPr>
            <p:ph type="sldNum" sz="quarter" idx="5"/>
          </p:nvPr>
        </p:nvSpPr>
        <p:spPr/>
        <p:txBody>
          <a:bodyPr/>
          <a:lstStyle/>
          <a:p>
            <a:fld id="{D8EE3C36-1EF9-428A-B278-2F2DD088849F}" type="slidenum">
              <a:rPr lang="zh-CN" altLang="en-US" smtClean="0"/>
              <a:t>36</a:t>
            </a:fld>
            <a:endParaRPr lang="zh-CN" altLang="en-US"/>
          </a:p>
        </p:txBody>
      </p:sp>
    </p:spTree>
    <p:extLst>
      <p:ext uri="{BB962C8B-B14F-4D97-AF65-F5344CB8AC3E}">
        <p14:creationId xmlns:p14="http://schemas.microsoft.com/office/powerpoint/2010/main" val="431506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900" b="0" i="0" kern="1200" dirty="0">
                <a:solidFill>
                  <a:schemeClr val="tx1"/>
                </a:solidFill>
                <a:effectLst/>
                <a:latin typeface="+mn-lt"/>
                <a:ea typeface="+mn-ea"/>
                <a:cs typeface="+mn-cs"/>
              </a:rPr>
              <a:t>FATE is an open-source project initiated by </a:t>
            </a:r>
            <a:r>
              <a:rPr lang="en-US" altLang="zh-CN" sz="900" b="0" i="0" kern="1200" dirty="0" err="1">
                <a:solidFill>
                  <a:schemeClr val="tx1"/>
                </a:solidFill>
                <a:effectLst/>
                <a:latin typeface="+mn-lt"/>
                <a:ea typeface="+mn-ea"/>
                <a:cs typeface="+mn-cs"/>
              </a:rPr>
              <a:t>Webank’s</a:t>
            </a:r>
            <a:r>
              <a:rPr lang="en-US" altLang="zh-CN" sz="900" b="0" i="0" kern="1200" dirty="0">
                <a:solidFill>
                  <a:schemeClr val="tx1"/>
                </a:solidFill>
                <a:effectLst/>
                <a:latin typeface="+mn-lt"/>
                <a:ea typeface="+mn-ea"/>
                <a:cs typeface="+mn-cs"/>
              </a:rPr>
              <a:t> AI Department to provide a secure computing framework to support the federated AI ecosystem.</a:t>
            </a:r>
            <a:endParaRPr lang="zh-CN" altLang="en-US" dirty="0"/>
          </a:p>
        </p:txBody>
      </p:sp>
      <p:sp>
        <p:nvSpPr>
          <p:cNvPr id="4" name="灯片编号占位符 3"/>
          <p:cNvSpPr>
            <a:spLocks noGrp="1"/>
          </p:cNvSpPr>
          <p:nvPr>
            <p:ph type="sldNum" sz="quarter" idx="10"/>
          </p:nvPr>
        </p:nvSpPr>
        <p:spPr/>
        <p:txBody>
          <a:bodyPr/>
          <a:lstStyle/>
          <a:p>
            <a:fld id="{D8EE3C36-1EF9-428A-B278-2F2DD088849F}" type="slidenum">
              <a:rPr lang="zh-CN" altLang="en-US" smtClean="0"/>
              <a:t>37</a:t>
            </a:fld>
            <a:endParaRPr lang="zh-CN" altLang="en-US"/>
          </a:p>
        </p:txBody>
      </p:sp>
    </p:spTree>
    <p:extLst>
      <p:ext uri="{BB962C8B-B14F-4D97-AF65-F5344CB8AC3E}">
        <p14:creationId xmlns:p14="http://schemas.microsoft.com/office/powerpoint/2010/main" val="1899326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schemeClr val="accent2"/>
                </a:solidFill>
              </a:rPr>
              <a:t>FML </a:t>
            </a:r>
            <a:r>
              <a:rPr lang="zh-CN" altLang="en-US" sz="1200" dirty="0">
                <a:solidFill>
                  <a:schemeClr val="accent2"/>
                </a:solidFill>
              </a:rPr>
              <a:t>标准相关介绍</a:t>
            </a:r>
            <a:endParaRPr lang="en-US" altLang="zh-CN" sz="1200" dirty="0">
              <a:solidFill>
                <a:schemeClr val="accent2"/>
              </a:solidFill>
            </a:endParaRPr>
          </a:p>
        </p:txBody>
      </p:sp>
      <p:sp>
        <p:nvSpPr>
          <p:cNvPr id="4" name="Slide Number Placeholder 3"/>
          <p:cNvSpPr>
            <a:spLocks noGrp="1"/>
          </p:cNvSpPr>
          <p:nvPr>
            <p:ph type="sldNum" sz="quarter" idx="5"/>
          </p:nvPr>
        </p:nvSpPr>
        <p:spPr/>
        <p:txBody>
          <a:bodyPr/>
          <a:lstStyle/>
          <a:p>
            <a:fld id="{E61966F1-2F8E-4556-8153-E070FE5E5613}" type="slidenum">
              <a:rPr lang="en-US" smtClean="0"/>
              <a:t>38</a:t>
            </a:fld>
            <a:endParaRPr lang="en-US"/>
          </a:p>
        </p:txBody>
      </p:sp>
    </p:spTree>
    <p:extLst>
      <p:ext uri="{BB962C8B-B14F-4D97-AF65-F5344CB8AC3E}">
        <p14:creationId xmlns:p14="http://schemas.microsoft.com/office/powerpoint/2010/main" val="20101587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人工智能的应用与发展，不仅带来方便，也可能带来潜在的隐患</a:t>
            </a:r>
            <a:endParaRPr lang="en-US" altLang="zh-CN" dirty="0"/>
          </a:p>
          <a:p>
            <a:endParaRPr lang="en-US" altLang="zh-CN" dirty="0"/>
          </a:p>
          <a:p>
            <a:r>
              <a:rPr lang="zh-CN" altLang="en-US" dirty="0"/>
              <a:t>比如有人利用</a:t>
            </a:r>
            <a:r>
              <a:rPr lang="en-US" altLang="zh-CN" dirty="0"/>
              <a:t>AI </a:t>
            </a:r>
            <a:r>
              <a:rPr lang="zh-CN" altLang="en-US" dirty="0"/>
              <a:t>来产生 拟真数据，这些数据逼真度非常高，真假难辨，一旦用在各种应用中，鱼目混珠，就会引起严重后果。</a:t>
            </a:r>
            <a:endParaRPr lang="en-US" altLang="zh-CN" dirty="0"/>
          </a:p>
          <a:p>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934A3F5F-5BE5-BE47-8794-75776C6257FA}" type="slidenum">
              <a:rPr kumimoji="1" lang="zh-CN" altLang="en-US" smtClean="0"/>
              <a:t>41</a:t>
            </a:fld>
            <a:endParaRPr kumimoji="1" lang="zh-CN" altLang="en-US"/>
          </a:p>
        </p:txBody>
      </p:sp>
    </p:spTree>
    <p:extLst>
      <p:ext uri="{BB962C8B-B14F-4D97-AF65-F5344CB8AC3E}">
        <p14:creationId xmlns:p14="http://schemas.microsoft.com/office/powerpoint/2010/main" val="4429795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None/>
            </a:pPr>
            <a:r>
              <a:rPr lang="zh-CN" altLang="en-US" dirty="0">
                <a:latin typeface="华文楷体" panose="02010600040101010101" pitchFamily="2" charset="-122"/>
                <a:ea typeface="华文楷体" panose="02010600040101010101" pitchFamily="2" charset="-122"/>
              </a:rPr>
              <a:t>技术上， 有两种造假数据攻击模式</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都是以改变正常输出结果为目标： </a:t>
            </a:r>
            <a:endParaRPr lang="en-US" altLang="zh-CN" dirty="0">
              <a:latin typeface="华文楷体" panose="02010600040101010101" pitchFamily="2" charset="-122"/>
              <a:ea typeface="华文楷体" panose="02010600040101010101" pitchFamily="2" charset="-122"/>
            </a:endParaRPr>
          </a:p>
          <a:p>
            <a:pPr marL="685800" lvl="1" indent="-228600">
              <a:buAutoNum type="arabicPeriod"/>
            </a:pPr>
            <a:endParaRPr lang="en-US" altLang="zh-CN" dirty="0">
              <a:latin typeface="华文楷体" panose="02010600040101010101" pitchFamily="2" charset="-122"/>
              <a:ea typeface="华文楷体" panose="02010600040101010101" pitchFamily="2" charset="-122"/>
            </a:endParaRPr>
          </a:p>
          <a:p>
            <a:pPr marL="685800" lvl="1" indent="-228600">
              <a:buAutoNum type="arabicPeriod"/>
            </a:pPr>
            <a:r>
              <a:rPr lang="zh-CN" altLang="en-US" dirty="0">
                <a:latin typeface="华文楷体" panose="02010600040101010101" pitchFamily="2" charset="-122"/>
                <a:ea typeface="华文楷体" panose="02010600040101010101" pitchFamily="2" charset="-122"/>
              </a:rPr>
              <a:t>造假输入数据， 这种造假是在模型应用阶段，把特定的造假数据输入给模型，使之产生错误响应。 这种攻击方式叫  </a:t>
            </a:r>
            <a:r>
              <a:rPr lang="en-US" altLang="zh-CN" dirty="0">
                <a:latin typeface="华文楷体" panose="02010600040101010101" pitchFamily="2" charset="-122"/>
                <a:ea typeface="华文楷体" panose="02010600040101010101" pitchFamily="2" charset="-122"/>
              </a:rPr>
              <a:t>spoofing</a:t>
            </a:r>
            <a:r>
              <a:rPr lang="zh-CN" altLang="en-US" dirty="0">
                <a:latin typeface="华文楷体" panose="02010600040101010101" pitchFamily="2" charset="-122"/>
                <a:ea typeface="华文楷体" panose="02010600040101010101" pitchFamily="2" charset="-122"/>
              </a:rPr>
              <a:t>， 对应的防御技术 叫 </a:t>
            </a:r>
            <a:r>
              <a:rPr lang="en-US" altLang="zh-CN" dirty="0">
                <a:latin typeface="华文楷体" panose="02010600040101010101" pitchFamily="2" charset="-122"/>
                <a:ea typeface="华文楷体" panose="02010600040101010101" pitchFamily="2" charset="-122"/>
              </a:rPr>
              <a:t>anti-spoofing</a:t>
            </a:r>
            <a:r>
              <a:rPr lang="zh-CN" altLang="en-US" dirty="0">
                <a:latin typeface="华文楷体" panose="02010600040101010101" pitchFamily="2" charset="-122"/>
                <a:ea typeface="华文楷体" panose="02010600040101010101" pitchFamily="2" charset="-122"/>
              </a:rPr>
              <a:t>。 </a:t>
            </a:r>
            <a:endParaRPr lang="en-US" altLang="zh-CN" dirty="0">
              <a:latin typeface="华文楷体" panose="02010600040101010101" pitchFamily="2" charset="-122"/>
              <a:ea typeface="华文楷体" panose="02010600040101010101" pitchFamily="2" charset="-122"/>
            </a:endParaRPr>
          </a:p>
          <a:p>
            <a:pPr marL="685800" lvl="1" indent="-228600">
              <a:buAutoNum type="arabicPeriod"/>
            </a:pPr>
            <a:endParaRPr lang="en-US" altLang="zh-CN" dirty="0">
              <a:latin typeface="华文楷体" panose="02010600040101010101" pitchFamily="2" charset="-122"/>
              <a:ea typeface="华文楷体" panose="02010600040101010101" pitchFamily="2" charset="-122"/>
            </a:endParaRPr>
          </a:p>
          <a:p>
            <a:pPr marL="457200" lvl="1" indent="0">
              <a:buNone/>
            </a:pP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造假攻击数据，有时候还可以是特殊处理过的实物， 比如利用</a:t>
            </a:r>
            <a:r>
              <a:rPr lang="en-US" altLang="zh-CN" dirty="0">
                <a:latin typeface="华文楷体" panose="02010600040101010101" pitchFamily="2" charset="-122"/>
                <a:ea typeface="华文楷体" panose="02010600040101010101" pitchFamily="2" charset="-122"/>
              </a:rPr>
              <a:t>3D</a:t>
            </a:r>
            <a:r>
              <a:rPr lang="zh-CN" altLang="en-US" dirty="0">
                <a:latin typeface="华文楷体" panose="02010600040101010101" pitchFamily="2" charset="-122"/>
                <a:ea typeface="华文楷体" panose="02010600040101010101" pitchFamily="2" charset="-122"/>
              </a:rPr>
              <a:t>人脸面具，企图通过人脸识别系统鱼目混珠。</a:t>
            </a:r>
            <a:endParaRPr lang="en-US" altLang="zh-CN" dirty="0">
              <a:latin typeface="华文楷体" panose="02010600040101010101" pitchFamily="2" charset="-122"/>
              <a:ea typeface="华文楷体" panose="02010600040101010101" pitchFamily="2" charset="-122"/>
            </a:endParaRPr>
          </a:p>
          <a:p>
            <a:pPr marL="457200" lvl="1" indent="0">
              <a:buNone/>
            </a:pPr>
            <a:endParaRPr lang="en-US" altLang="zh-CN" dirty="0">
              <a:latin typeface="华文楷体" panose="02010600040101010101" pitchFamily="2" charset="-122"/>
              <a:ea typeface="华文楷体" panose="02010600040101010101" pitchFamily="2" charset="-122"/>
            </a:endParaRPr>
          </a:p>
          <a:p>
            <a:pPr lvl="1"/>
            <a:r>
              <a:rPr lang="en-US" altLang="zh-CN" dirty="0">
                <a:latin typeface="华文楷体" panose="02010600040101010101" pitchFamily="2" charset="-122"/>
                <a:ea typeface="华文楷体" panose="02010600040101010101" pitchFamily="2" charset="-122"/>
              </a:rPr>
              <a:t>2. </a:t>
            </a:r>
            <a:r>
              <a:rPr lang="zh-CN" altLang="en-US" dirty="0">
                <a:latin typeface="华文楷体" panose="02010600040101010101" pitchFamily="2" charset="-122"/>
                <a:ea typeface="华文楷体" panose="02010600040101010101" pitchFamily="2" charset="-122"/>
              </a:rPr>
              <a:t>造假模型训练数据， 这种把造假数据 加入训练数据的方式，也叫 </a:t>
            </a:r>
            <a:r>
              <a:rPr lang="en-US" altLang="zh-CN" dirty="0">
                <a:latin typeface="华文楷体" panose="02010600040101010101" pitchFamily="2" charset="-122"/>
                <a:ea typeface="华文楷体" panose="02010600040101010101" pitchFamily="2" charset="-122"/>
              </a:rPr>
              <a:t>data poisoning</a:t>
            </a:r>
            <a:r>
              <a:rPr lang="zh-CN" altLang="en-US" dirty="0">
                <a:latin typeface="华文楷体" panose="02010600040101010101" pitchFamily="2" charset="-122"/>
                <a:ea typeface="华文楷体" panose="02010600040101010101" pitchFamily="2" charset="-122"/>
              </a:rPr>
              <a:t>， 其目的是通过掺入虚假数据或者标签，在模型中预留一些后门，以便攻击者将来使用。</a:t>
            </a:r>
            <a:endParaRPr lang="en-US" altLang="zh-CN" dirty="0">
              <a:latin typeface="华文楷体" panose="02010600040101010101" pitchFamily="2" charset="-122"/>
              <a:ea typeface="华文楷体" panose="02010600040101010101" pitchFamily="2" charset="-122"/>
            </a:endParaRPr>
          </a:p>
          <a:p>
            <a:pPr lvl="1"/>
            <a:endParaRPr lang="en-US" altLang="zh-CN" dirty="0">
              <a:latin typeface="华文楷体" panose="02010600040101010101" pitchFamily="2" charset="-122"/>
              <a:ea typeface="华文楷体" panose="02010600040101010101" pitchFamily="2" charset="-122"/>
            </a:endParaRPr>
          </a:p>
          <a:p>
            <a:pPr lvl="1"/>
            <a:r>
              <a:rPr lang="zh-CN" altLang="en-US" dirty="0">
                <a:latin typeface="华文楷体" panose="02010600040101010101" pitchFamily="2" charset="-122"/>
                <a:ea typeface="华文楷体" panose="02010600040101010101" pitchFamily="2" charset="-122"/>
              </a:rPr>
              <a:t>值得一提的是，对</a:t>
            </a:r>
            <a:r>
              <a:rPr lang="en-US" altLang="zh-CN" dirty="0">
                <a:latin typeface="华文楷体" panose="02010600040101010101" pitchFamily="2" charset="-122"/>
                <a:ea typeface="华文楷体" panose="02010600040101010101" pitchFamily="2" charset="-122"/>
              </a:rPr>
              <a:t>data poisoning </a:t>
            </a:r>
            <a:r>
              <a:rPr lang="zh-CN" altLang="en-US" dirty="0">
                <a:latin typeface="华文楷体" panose="02010600040101010101" pitchFamily="2" charset="-122"/>
                <a:ea typeface="华文楷体" panose="02010600040101010101" pitchFamily="2" charset="-122"/>
              </a:rPr>
              <a:t>的防御办法，也是把虚拟数据（对抗样本）加入训练集， 一起训练以毒攻毒。</a:t>
            </a:r>
            <a:endParaRPr lang="en-US" altLang="zh-CN" dirty="0">
              <a:latin typeface="华文楷体" panose="02010600040101010101" pitchFamily="2" charset="-122"/>
              <a:ea typeface="华文楷体" panose="02010600040101010101" pitchFamily="2" charset="-122"/>
            </a:endParaRPr>
          </a:p>
          <a:p>
            <a:pPr lvl="1"/>
            <a:endParaRPr lang="en-US" altLang="zh-CN" dirty="0">
              <a:latin typeface="华文楷体" panose="02010600040101010101" pitchFamily="2" charset="-122"/>
              <a:ea typeface="华文楷体" panose="02010600040101010101" pitchFamily="2" charset="-122"/>
            </a:endParaRPr>
          </a:p>
          <a:p>
            <a:pPr lvl="1"/>
            <a:endParaRPr lang="en-US" altLang="zh-CN" dirty="0">
              <a:latin typeface="华文楷体" panose="02010600040101010101" pitchFamily="2" charset="-122"/>
              <a:ea typeface="华文楷体" panose="02010600040101010101" pitchFamily="2" charset="-122"/>
            </a:endParaRPr>
          </a:p>
          <a:p>
            <a:pPr lvl="1"/>
            <a:endParaRPr lang="en-US" altLang="zh-CN" dirty="0">
              <a:latin typeface="华文楷体" panose="02010600040101010101" pitchFamily="2" charset="-122"/>
              <a:ea typeface="华文楷体" panose="02010600040101010101" pitchFamily="2" charset="-122"/>
            </a:endParaRPr>
          </a:p>
          <a:p>
            <a:pPr lvl="1"/>
            <a:endParaRPr lang="en-US" altLang="zh-CN" dirty="0">
              <a:latin typeface="华文楷体" panose="02010600040101010101" pitchFamily="2" charset="-122"/>
              <a:ea typeface="华文楷体" panose="02010600040101010101" pitchFamily="2" charset="-122"/>
            </a:endParaRPr>
          </a:p>
          <a:p>
            <a:pPr lvl="1"/>
            <a:endParaRPr lang="zh-CN" altLang="en-US" dirty="0"/>
          </a:p>
        </p:txBody>
      </p:sp>
      <p:sp>
        <p:nvSpPr>
          <p:cNvPr id="4" name="灯片编号占位符 3"/>
          <p:cNvSpPr>
            <a:spLocks noGrp="1"/>
          </p:cNvSpPr>
          <p:nvPr>
            <p:ph type="sldNum" sz="quarter" idx="10"/>
          </p:nvPr>
        </p:nvSpPr>
        <p:spPr/>
        <p:txBody>
          <a:bodyPr/>
          <a:lstStyle/>
          <a:p>
            <a:fld id="{934A3F5F-5BE5-BE47-8794-75776C6257FA}" type="slidenum">
              <a:rPr kumimoji="1" lang="zh-CN" altLang="en-US" smtClean="0"/>
              <a:t>42</a:t>
            </a:fld>
            <a:endParaRPr kumimoji="1" lang="zh-CN" altLang="en-US"/>
          </a:p>
        </p:txBody>
      </p:sp>
    </p:spTree>
    <p:extLst>
      <p:ext uri="{BB962C8B-B14F-4D97-AF65-F5344CB8AC3E}">
        <p14:creationId xmlns:p14="http://schemas.microsoft.com/office/powerpoint/2010/main" val="2145856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当对抗样本加入训练的时候，我们需要修正原来的训练目标函数，把对抗样本的影响一起考虑进来。比如，</a:t>
            </a:r>
            <a:r>
              <a:rPr lang="en-US" altLang="zh-CN" dirty="0" err="1"/>
              <a:t>Goodfellow</a:t>
            </a:r>
            <a:r>
              <a:rPr lang="zh-CN" altLang="en-US" dirty="0"/>
              <a:t>等人在</a:t>
            </a:r>
            <a:r>
              <a:rPr lang="en-US" altLang="zh-CN" dirty="0"/>
              <a:t>15</a:t>
            </a:r>
            <a:r>
              <a:rPr lang="zh-CN" altLang="en-US" dirty="0"/>
              <a:t>年的</a:t>
            </a:r>
            <a:r>
              <a:rPr lang="en-US" altLang="zh-CN" dirty="0"/>
              <a:t>paper</a:t>
            </a:r>
            <a:r>
              <a:rPr lang="zh-CN" altLang="en-US" dirty="0"/>
              <a:t>里面，就提出了这样的训练目标</a:t>
            </a:r>
            <a:endParaRPr lang="en-US" altLang="zh-CN" dirty="0"/>
          </a:p>
          <a:p>
            <a:endParaRPr lang="en-US" altLang="zh-CN" dirty="0"/>
          </a:p>
          <a:p>
            <a:r>
              <a:rPr lang="zh-CN" altLang="en-US" dirty="0"/>
              <a:t>出于类似目的，也有人提出在训练目标中加入 约束项 来保证预测结果的连续性 （即输入数据的微小扰动，不能引起输出结果的巨幅变化）</a:t>
            </a:r>
            <a:endParaRPr lang="en-US" altLang="zh-CN" dirty="0"/>
          </a:p>
        </p:txBody>
      </p:sp>
      <p:sp>
        <p:nvSpPr>
          <p:cNvPr id="4" name="灯片编号占位符 3"/>
          <p:cNvSpPr>
            <a:spLocks noGrp="1"/>
          </p:cNvSpPr>
          <p:nvPr>
            <p:ph type="sldNum" sz="quarter" idx="10"/>
          </p:nvPr>
        </p:nvSpPr>
        <p:spPr/>
        <p:txBody>
          <a:bodyPr/>
          <a:lstStyle/>
          <a:p>
            <a:fld id="{934A3F5F-5BE5-BE47-8794-75776C6257FA}" type="slidenum">
              <a:rPr kumimoji="1" lang="zh-CN" altLang="en-US" smtClean="0"/>
              <a:t>43</a:t>
            </a:fld>
            <a:endParaRPr kumimoji="1" lang="zh-CN" altLang="en-US"/>
          </a:p>
        </p:txBody>
      </p:sp>
    </p:spTree>
    <p:extLst>
      <p:ext uri="{BB962C8B-B14F-4D97-AF65-F5344CB8AC3E}">
        <p14:creationId xmlns:p14="http://schemas.microsoft.com/office/powerpoint/2010/main" val="11582931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看一个具体的对抗学习应用与人脸识别</a:t>
            </a:r>
            <a:r>
              <a:rPr lang="en-US" altLang="zh-CN" dirty="0"/>
              <a:t>/</a:t>
            </a:r>
            <a:r>
              <a:rPr lang="zh-CN" altLang="en-US" dirty="0"/>
              <a:t>活体检测的防御案例</a:t>
            </a:r>
            <a:r>
              <a:rPr lang="en-US" altLang="zh-CN" dirty="0"/>
              <a:t>, </a:t>
            </a:r>
          </a:p>
          <a:p>
            <a:endParaRPr lang="en-US" altLang="zh-CN" dirty="0"/>
          </a:p>
          <a:p>
            <a:r>
              <a:rPr lang="zh-CN" altLang="en-US" dirty="0"/>
              <a:t>在微众银行</a:t>
            </a:r>
            <a:r>
              <a:rPr lang="en-US" altLang="zh-CN" dirty="0"/>
              <a:t>AI</a:t>
            </a:r>
            <a:r>
              <a:rPr lang="zh-CN" altLang="en-US" dirty="0"/>
              <a:t>研发团队，我们调研了许多生成对抗样本的方法，</a:t>
            </a:r>
            <a:endParaRPr lang="en-US" altLang="zh-CN" dirty="0"/>
          </a:p>
          <a:p>
            <a:r>
              <a:rPr lang="zh-CN" altLang="en-US" dirty="0"/>
              <a:t>包括基于梯度的攻击方式（</a:t>
            </a:r>
            <a:r>
              <a:rPr lang="en-US" altLang="zh-CN" dirty="0"/>
              <a:t>Gradient-based)</a:t>
            </a:r>
            <a:r>
              <a:rPr lang="zh-CN" altLang="en-US" dirty="0"/>
              <a:t>，</a:t>
            </a:r>
            <a:endParaRPr lang="en-US" altLang="zh-CN" dirty="0"/>
          </a:p>
          <a:p>
            <a:r>
              <a:rPr lang="zh-CN" altLang="en-US" dirty="0"/>
              <a:t>基于迁移的攻击方式（</a:t>
            </a:r>
            <a:r>
              <a:rPr lang="en-US" altLang="zh-CN" dirty="0"/>
              <a:t>Transfer-based</a:t>
            </a:r>
            <a:r>
              <a:rPr lang="zh-CN" altLang="en-US" dirty="0"/>
              <a:t>），</a:t>
            </a:r>
            <a:endParaRPr lang="en-US" altLang="zh-CN" dirty="0"/>
          </a:p>
          <a:p>
            <a:r>
              <a:rPr lang="zh-CN" altLang="en-US" dirty="0"/>
              <a:t>基于模型打分的攻击方式（</a:t>
            </a:r>
            <a:r>
              <a:rPr lang="en-US" altLang="zh-CN" dirty="0"/>
              <a:t>Score-based</a:t>
            </a:r>
            <a:r>
              <a:rPr lang="zh-CN" altLang="en-US" dirty="0"/>
              <a:t>），</a:t>
            </a:r>
            <a:endParaRPr lang="en-US" altLang="zh-CN" dirty="0"/>
          </a:p>
          <a:p>
            <a:r>
              <a:rPr lang="zh-CN" altLang="en-US" dirty="0"/>
              <a:t>以及基于模型决策结果的攻击方式（</a:t>
            </a:r>
            <a:r>
              <a:rPr lang="en-US" altLang="zh-CN" dirty="0"/>
              <a:t>Decision-based</a:t>
            </a:r>
            <a:r>
              <a:rPr lang="zh-CN" altLang="en-US" dirty="0"/>
              <a:t>）。</a:t>
            </a:r>
            <a:endParaRPr lang="en-US" altLang="zh-CN" dirty="0"/>
          </a:p>
          <a:p>
            <a:endParaRPr lang="en-US" altLang="zh-CN" dirty="0"/>
          </a:p>
          <a:p>
            <a:r>
              <a:rPr lang="zh-CN" altLang="en-US" dirty="0"/>
              <a:t>同时，我们找了很多开源的人脸识别模型，来作为我们的白盒模型（或者称为替代模型）。在这些白盒模型上训练对抗样本模型，生成对抗样本。</a:t>
            </a:r>
            <a:endParaRPr lang="en-US" altLang="zh-CN" dirty="0"/>
          </a:p>
          <a:p>
            <a:endParaRPr lang="en-US" altLang="zh-CN" dirty="0"/>
          </a:p>
          <a:p>
            <a:r>
              <a:rPr lang="zh-CN" altLang="en-US" dirty="0"/>
              <a:t>然后将这些对抗样本与干净样本一起加入到我们的人脸识别模型中，提升我们人脸识别模型的抗攻击能力，从而使得该模型具备更高的安全性。</a:t>
            </a:r>
            <a:endParaRPr lang="en-US" altLang="zh-CN" dirty="0"/>
          </a:p>
          <a:p>
            <a:br>
              <a:rPr lang="zh-CN" altLang="en-US" dirty="0"/>
            </a:br>
            <a:endParaRPr lang="en-US" altLang="zh-CN" dirty="0"/>
          </a:p>
          <a:p>
            <a:r>
              <a:rPr lang="zh-CN" altLang="en-US" dirty="0"/>
              <a:t>注：</a:t>
            </a:r>
            <a:r>
              <a:rPr lang="en-US" altLang="zh-CN" dirty="0"/>
              <a:t>Gradient-based attacks: </a:t>
            </a:r>
            <a:r>
              <a:rPr lang="zh-CN" altLang="en-US" dirty="0"/>
              <a:t>属于白盒攻击方式，能够获取目标模型的梯度信息，通过该梯度信息来训练对抗样本模型，得到对抗样本。</a:t>
            </a:r>
            <a:br>
              <a:rPr lang="zh-CN" altLang="en-US" dirty="0"/>
            </a:br>
            <a:r>
              <a:rPr lang="en-US" altLang="zh-CN" dirty="0"/>
              <a:t>Transfer-based attacks</a:t>
            </a:r>
            <a:r>
              <a:rPr lang="zh-CN" altLang="en-US" dirty="0"/>
              <a:t>：属于黑盒攻击方式，通过获取一个跟目标模型相似的训练集，来进行一个替代模型。对替代模型进行攻击，从而达到能够攻击目标模型的目的。</a:t>
            </a:r>
            <a:br>
              <a:rPr lang="zh-CN" altLang="en-US" dirty="0"/>
            </a:br>
            <a:r>
              <a:rPr lang="en-US" altLang="zh-CN" dirty="0"/>
              <a:t>Score-based attacks</a:t>
            </a:r>
            <a:r>
              <a:rPr lang="zh-CN" altLang="en-US" dirty="0"/>
              <a:t>：属于黑盒攻击方式，能够获取目标模型的类标打分（概率结果），通过该类标打分来训练对抗样本模型。</a:t>
            </a:r>
            <a:br>
              <a:rPr lang="zh-CN" altLang="en-US" dirty="0"/>
            </a:br>
            <a:r>
              <a:rPr lang="en-US" altLang="zh-CN" dirty="0"/>
              <a:t>Decision-based attacks</a:t>
            </a:r>
            <a:r>
              <a:rPr lang="zh-CN" altLang="en-US" dirty="0"/>
              <a:t>：属于黑盒攻击方式，能够获取目标模型的最终决策结果，通过该决策结果来训练对抗样本模型。</a:t>
            </a:r>
            <a:r>
              <a:rPr lang="en-US" altLang="zh-CN" dirty="0"/>
              <a:t> </a:t>
            </a:r>
            <a:endParaRPr lang="zh-CN" altLang="en-US" dirty="0"/>
          </a:p>
        </p:txBody>
      </p:sp>
      <p:sp>
        <p:nvSpPr>
          <p:cNvPr id="4" name="灯片编号占位符 3"/>
          <p:cNvSpPr>
            <a:spLocks noGrp="1"/>
          </p:cNvSpPr>
          <p:nvPr>
            <p:ph type="sldNum" sz="quarter" idx="5"/>
          </p:nvPr>
        </p:nvSpPr>
        <p:spPr/>
        <p:txBody>
          <a:bodyPr/>
          <a:lstStyle/>
          <a:p>
            <a:fld id="{8F9E09A4-4E07-4FDF-9D5B-455401856F6B}" type="slidenum">
              <a:rPr lang="zh-CN" altLang="en-US" smtClean="0"/>
              <a:t>44</a:t>
            </a:fld>
            <a:endParaRPr lang="zh-CN" altLang="en-US"/>
          </a:p>
        </p:txBody>
      </p:sp>
    </p:spTree>
    <p:extLst>
      <p:ext uri="{BB962C8B-B14F-4D97-AF65-F5344CB8AC3E}">
        <p14:creationId xmlns:p14="http://schemas.microsoft.com/office/powerpoint/2010/main" val="39973772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针对输入数据造假的攻击情况，我们提出四种活体检测技术：</a:t>
            </a:r>
            <a:endParaRPr lang="en-US" altLang="zh-CN" dirty="0"/>
          </a:p>
          <a:p>
            <a:endParaRPr lang="en-US" altLang="zh-CN" dirty="0"/>
          </a:p>
          <a:p>
            <a:r>
              <a:rPr lang="en-US" altLang="zh-CN" dirty="0"/>
              <a:t>1</a:t>
            </a:r>
            <a:r>
              <a:rPr lang="zh-CN" altLang="en-US" dirty="0"/>
              <a:t>）动作活体检测技术，随机指定用户进行点头、摇头、眨眼、张嘴等动作，通过姿态估计以及关键点估计，检测用户是否完成对应动作；</a:t>
            </a:r>
            <a:endParaRPr lang="en-US" altLang="zh-CN" dirty="0"/>
          </a:p>
          <a:p>
            <a:endParaRPr lang="en-US" altLang="zh-CN" dirty="0"/>
          </a:p>
          <a:p>
            <a:r>
              <a:rPr lang="en-US" altLang="zh-CN" dirty="0"/>
              <a:t>2</a:t>
            </a:r>
            <a:r>
              <a:rPr lang="zh-CN" altLang="en-US" dirty="0"/>
              <a:t>）光线活体检测技术，通过控制屏幕发射不同颜色的光线，获取不同颜色光线在人脸区域的反射结果，根据反射结果来进行区分，活体与非活体的反射结果有显著差异；</a:t>
            </a:r>
            <a:endParaRPr lang="en-US" altLang="zh-CN" dirty="0"/>
          </a:p>
          <a:p>
            <a:endParaRPr lang="en-US" altLang="zh-CN" dirty="0"/>
          </a:p>
          <a:p>
            <a:r>
              <a:rPr lang="en-US" altLang="zh-CN" dirty="0"/>
              <a:t>3</a:t>
            </a:r>
            <a:r>
              <a:rPr lang="zh-CN" altLang="en-US" dirty="0"/>
              <a:t>）唇语活体检测技术，随机指定一段数字，通过用户唇部区域的动作，进行数字唇语识别，识别用户是否正确念出该数字。在此基础上，还可以结合用户的音频信息进行语音识别，从而具备更高的识别准确率。</a:t>
            </a:r>
            <a:endParaRPr lang="en-US" altLang="zh-CN" dirty="0"/>
          </a:p>
          <a:p>
            <a:endParaRPr lang="en-US" altLang="zh-CN" dirty="0"/>
          </a:p>
          <a:p>
            <a:r>
              <a:rPr lang="en-US" altLang="zh-CN" dirty="0"/>
              <a:t>4</a:t>
            </a:r>
            <a:r>
              <a:rPr lang="zh-CN" altLang="en-US" dirty="0"/>
              <a:t>）防翻拍活体检测技术，基于摩尔纹、成像畸形、人像边框等图像破绽进行活体检测，能够有效防止二次翻拍等攻击。</a:t>
            </a:r>
            <a:endParaRPr lang="en-US" altLang="zh-CN" dirty="0"/>
          </a:p>
          <a:p>
            <a:endParaRPr lang="en-US" altLang="zh-CN" dirty="0"/>
          </a:p>
          <a:p>
            <a:endParaRPr lang="zh-CN" altLang="en-US" dirty="0"/>
          </a:p>
        </p:txBody>
      </p:sp>
      <p:sp>
        <p:nvSpPr>
          <p:cNvPr id="4" name="灯片编号占位符 3"/>
          <p:cNvSpPr>
            <a:spLocks noGrp="1"/>
          </p:cNvSpPr>
          <p:nvPr>
            <p:ph type="sldNum" sz="quarter" idx="5"/>
          </p:nvPr>
        </p:nvSpPr>
        <p:spPr/>
        <p:txBody>
          <a:bodyPr/>
          <a:lstStyle/>
          <a:p>
            <a:fld id="{8F9E09A4-4E07-4FDF-9D5B-455401856F6B}" type="slidenum">
              <a:rPr lang="zh-CN" altLang="en-US" smtClean="0"/>
              <a:t>45</a:t>
            </a:fld>
            <a:endParaRPr lang="zh-CN" altLang="en-US"/>
          </a:p>
        </p:txBody>
      </p:sp>
    </p:spTree>
    <p:extLst>
      <p:ext uri="{BB962C8B-B14F-4D97-AF65-F5344CB8AC3E}">
        <p14:creationId xmlns:p14="http://schemas.microsoft.com/office/powerpoint/2010/main" val="39556682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这个例子，是把语音识别对抗学习，与联邦学习的框架结合起来</a:t>
            </a:r>
            <a:endParaRPr lang="en-US" altLang="zh-CN" dirty="0"/>
          </a:p>
          <a:p>
            <a:endParaRPr lang="en-US" altLang="zh-CN" dirty="0"/>
          </a:p>
          <a:p>
            <a:r>
              <a:rPr lang="zh-CN" altLang="en-US" dirty="0"/>
              <a:t>这样对抗学习好的模型，可以通过联邦学习的平台，满足不同场景的定制语音识别需求，</a:t>
            </a:r>
            <a:endParaRPr lang="en-US" altLang="zh-CN" dirty="0"/>
          </a:p>
          <a:p>
            <a:endParaRPr lang="en-US" altLang="zh-CN" dirty="0"/>
          </a:p>
          <a:p>
            <a:r>
              <a:rPr lang="zh-CN" altLang="en-US" dirty="0"/>
              <a:t>也可以从一个特定场景迁移到另一个场景的应用中。 </a:t>
            </a:r>
          </a:p>
        </p:txBody>
      </p:sp>
      <p:sp>
        <p:nvSpPr>
          <p:cNvPr id="4" name="灯片编号占位符 3"/>
          <p:cNvSpPr>
            <a:spLocks noGrp="1"/>
          </p:cNvSpPr>
          <p:nvPr>
            <p:ph type="sldNum" sz="quarter" idx="10"/>
          </p:nvPr>
        </p:nvSpPr>
        <p:spPr/>
        <p:txBody>
          <a:bodyPr/>
          <a:lstStyle/>
          <a:p>
            <a:fld id="{934A3F5F-5BE5-BE47-8794-75776C6257FA}" type="slidenum">
              <a:rPr kumimoji="1" lang="zh-CN" altLang="en-US" smtClean="0"/>
              <a:t>46</a:t>
            </a:fld>
            <a:endParaRPr kumimoji="1" lang="zh-CN" altLang="en-US"/>
          </a:p>
        </p:txBody>
      </p:sp>
    </p:spTree>
    <p:extLst>
      <p:ext uri="{BB962C8B-B14F-4D97-AF65-F5344CB8AC3E}">
        <p14:creationId xmlns:p14="http://schemas.microsoft.com/office/powerpoint/2010/main" val="39560498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4A3F5F-5BE5-BE47-8794-75776C6257FA}" type="slidenum">
              <a:rPr kumimoji="1" lang="zh-CN" altLang="en-US" smtClean="0"/>
              <a:t>47</a:t>
            </a:fld>
            <a:endParaRPr kumimoji="1" lang="zh-CN" altLang="en-US"/>
          </a:p>
        </p:txBody>
      </p:sp>
    </p:spTree>
    <p:extLst>
      <p:ext uri="{BB962C8B-B14F-4D97-AF65-F5344CB8AC3E}">
        <p14:creationId xmlns:p14="http://schemas.microsoft.com/office/powerpoint/2010/main" val="5818427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封底">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57199" y="1863045"/>
            <a:ext cx="6535271" cy="2364628"/>
          </a:xfrm>
        </p:spPr>
        <p:txBody>
          <a:bodyPr>
            <a:noAutofit/>
          </a:bodyPr>
          <a:lstStyle>
            <a:lvl1pPr>
              <a:lnSpc>
                <a:spcPct val="120000"/>
              </a:lnSpc>
              <a:defRPr sz="4800">
                <a:solidFill>
                  <a:schemeClr val="tx1"/>
                </a:solidFill>
                <a:latin typeface="+mn-lt"/>
              </a:defRPr>
            </a:lvl1pPr>
          </a:lstStyle>
          <a:p>
            <a:r>
              <a:rPr lang="zh-CN" altLang="en-US" dirty="0"/>
              <a:t>点击修改标题 </a:t>
            </a:r>
            <a:r>
              <a:rPr lang="en-US" altLang="zh-CN" dirty="0"/>
              <a:t>Click to edit Master title style</a:t>
            </a:r>
            <a:endParaRPr lang="en-US" dirty="0"/>
          </a:p>
        </p:txBody>
      </p:sp>
      <p:sp>
        <p:nvSpPr>
          <p:cNvPr id="7" name="Text Placeholder 5"/>
          <p:cNvSpPr>
            <a:spLocks noGrp="1"/>
          </p:cNvSpPr>
          <p:nvPr>
            <p:ph type="body" sz="quarter" idx="11" hasCustomPrompt="1"/>
          </p:nvPr>
        </p:nvSpPr>
        <p:spPr>
          <a:xfrm>
            <a:off x="457199" y="4358301"/>
            <a:ext cx="6535271" cy="833811"/>
          </a:xfrm>
        </p:spPr>
        <p:txBody>
          <a:bodyPr/>
          <a:lstStyle>
            <a:lvl1pPr marL="0" indent="0">
              <a:spcBef>
                <a:spcPts val="0"/>
              </a:spcBef>
              <a:buNone/>
              <a:defRPr b="1">
                <a:solidFill>
                  <a:schemeClr val="accent1"/>
                </a:solidFill>
                <a:latin typeface="+mn-ea"/>
                <a:ea typeface="+mn-ea"/>
              </a:defRPr>
            </a:lvl1pPr>
            <a:lvl2pPr marL="457200" indent="0">
              <a:buNone/>
              <a:defRPr>
                <a:solidFill>
                  <a:srgbClr val="FF0000"/>
                </a:solidFill>
              </a:defRPr>
            </a:lvl2pPr>
            <a:lvl3pPr marL="914400" indent="0">
              <a:buNone/>
              <a:defRPr>
                <a:solidFill>
                  <a:srgbClr val="FF0000"/>
                </a:solidFill>
              </a:defRPr>
            </a:lvl3pPr>
            <a:lvl4pPr marL="1371600" indent="0">
              <a:buNone/>
              <a:defRPr>
                <a:solidFill>
                  <a:srgbClr val="FF0000"/>
                </a:solidFill>
              </a:defRPr>
            </a:lvl4pPr>
            <a:lvl5pPr marL="1828800" indent="0">
              <a:buNone/>
              <a:defRPr>
                <a:solidFill>
                  <a:srgbClr val="FF0000"/>
                </a:solidFill>
              </a:defRPr>
            </a:lvl5pPr>
          </a:lstStyle>
          <a:p>
            <a:pPr lvl="0"/>
            <a:r>
              <a:rPr lang="zh-CN" altLang="en-US"/>
              <a:t>编辑母版文本样式</a:t>
            </a:r>
          </a:p>
        </p:txBody>
      </p:sp>
      <p:pic>
        <p:nvPicPr>
          <p:cNvPr id="4" name="图片 3" descr="aaa"/>
          <p:cNvPicPr>
            <a:picLocks noChangeAspect="1"/>
          </p:cNvPicPr>
          <p:nvPr userDrawn="1"/>
        </p:nvPicPr>
        <p:blipFill>
          <a:blip r:embed="rId2"/>
          <a:stretch>
            <a:fillRect/>
          </a:stretch>
        </p:blipFill>
        <p:spPr>
          <a:xfrm>
            <a:off x="9381490" y="-3810"/>
            <a:ext cx="2819400" cy="6877685"/>
          </a:xfrm>
          <a:prstGeom prst="rect">
            <a:avLst/>
          </a:prstGeom>
        </p:spPr>
      </p:pic>
      <p:sp>
        <p:nvSpPr>
          <p:cNvPr id="5" name="文本框 6">
            <a:extLst>
              <a:ext uri="{FF2B5EF4-FFF2-40B4-BE49-F238E27FC236}">
                <a16:creationId xmlns:a16="http://schemas.microsoft.com/office/drawing/2014/main" id="{4C1B5D80-7A67-2C43-BACF-C6BCD9770766}"/>
              </a:ext>
            </a:extLst>
          </p:cNvPr>
          <p:cNvSpPr txBox="1"/>
          <p:nvPr userDrawn="1"/>
        </p:nvSpPr>
        <p:spPr>
          <a:xfrm>
            <a:off x="4596749" y="6479579"/>
            <a:ext cx="1386040" cy="338554"/>
          </a:xfrm>
          <a:prstGeom prst="rect">
            <a:avLst/>
          </a:prstGeom>
          <a:solidFill>
            <a:schemeClr val="bg1"/>
          </a:solidFill>
        </p:spPr>
        <p:txBody>
          <a:bodyPr wrap="square" rtlCol="0">
            <a:spAutoFit/>
          </a:bodyPr>
          <a:lstStyle/>
          <a:p>
            <a:r>
              <a:rPr kumimoji="1" lang="zh-CN" altLang="en-US" sz="1600" dirty="0"/>
              <a:t>杨强</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内容页01">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lvl1pPr>
              <a:defRPr>
                <a:solidFill>
                  <a:schemeClr val="tx1"/>
                </a:solidFill>
              </a:defRPr>
            </a:lvl1pPr>
          </a:lstStyle>
          <a:p>
            <a:r>
              <a:rPr kumimoji="1" lang="en-US" altLang="zh-CN" dirty="0"/>
              <a:t>Click to edit Master title style</a:t>
            </a:r>
            <a:endParaRPr lang="en-US" dirty="0"/>
          </a:p>
        </p:txBody>
      </p:sp>
      <p:sp>
        <p:nvSpPr>
          <p:cNvPr id="24" name="Slide Number Placeholder 23"/>
          <p:cNvSpPr>
            <a:spLocks noGrp="1"/>
          </p:cNvSpPr>
          <p:nvPr>
            <p:ph type="sldNum" sz="quarter" idx="16"/>
          </p:nvPr>
        </p:nvSpPr>
        <p:spPr/>
        <p:txBody>
          <a:bodyPr/>
          <a:lstStyle>
            <a:lvl1pPr>
              <a:defRPr>
                <a:latin typeface="微软雅黑" panose="020B0503020204020204" pitchFamily="34" charset="-122"/>
                <a:ea typeface="微软雅黑" panose="020B0503020204020204" pitchFamily="34" charset="-122"/>
              </a:defRPr>
            </a:lvl1pPr>
          </a:lstStyle>
          <a:p>
            <a:fld id="{884269F9-B5CE-EB46-8536-1F9E4423A6BA}" type="slidenum">
              <a:rPr kumimoji="1" lang="zh-CN" altLang="en-US" smtClean="0"/>
              <a:t>‹#›</a:t>
            </a:fld>
            <a:endParaRPr kumimoji="1" lang="zh-CN" altLang="en-US" dirty="0"/>
          </a:p>
        </p:txBody>
      </p:sp>
      <p:sp>
        <p:nvSpPr>
          <p:cNvPr id="3" name="内容占位符 2"/>
          <p:cNvSpPr>
            <a:spLocks noGrp="1"/>
          </p:cNvSpPr>
          <p:nvPr>
            <p:ph sz="quarter" idx="18" hasCustomPrompt="1"/>
          </p:nvPr>
        </p:nvSpPr>
        <p:spPr>
          <a:xfrm>
            <a:off x="457200" y="1333500"/>
            <a:ext cx="11277600" cy="4838700"/>
          </a:xfrm>
        </p:spPr>
        <p:txBody>
          <a:bodyPr/>
          <a:lstStyle/>
          <a:p>
            <a:pPr lvl="0"/>
            <a:r>
              <a:rPr kumimoji="1" lang="zh-CN" altLang="en-US"/>
              <a:t>编辑母版文本样式</a:t>
            </a:r>
          </a:p>
          <a:p>
            <a:pPr lvl="1"/>
            <a:r>
              <a:rPr kumimoji="1" lang="zh-CN" altLang="en-US"/>
              <a:t>第二级</a:t>
            </a:r>
          </a:p>
          <a:p>
            <a:pPr lvl="2"/>
            <a:r>
              <a:rPr kumimoji="1" lang="zh-CN" altLang="en-US"/>
              <a:t>第三级</a:t>
            </a:r>
          </a:p>
          <a:p>
            <a:pPr lvl="3"/>
            <a:r>
              <a:rPr kumimoji="1" lang="zh-CN" altLang="en-US"/>
              <a:t>第四级</a:t>
            </a:r>
          </a:p>
          <a:p>
            <a:pPr lvl="4"/>
            <a:r>
              <a:rPr kumimoji="1" lang="zh-CN" altLang="en-US"/>
              <a:t>第五级</a:t>
            </a:r>
            <a:endParaRPr kumimoji="1" lang="zh-CN" altLang="en-US" dirty="0"/>
          </a:p>
        </p:txBody>
      </p:sp>
      <p:sp>
        <p:nvSpPr>
          <p:cNvPr id="8" name="文本框 6">
            <a:extLst>
              <a:ext uri="{FF2B5EF4-FFF2-40B4-BE49-F238E27FC236}">
                <a16:creationId xmlns:a16="http://schemas.microsoft.com/office/drawing/2014/main" id="{60CA4AB8-E852-BB48-8C19-FC6E1FD44F6F}"/>
              </a:ext>
            </a:extLst>
          </p:cNvPr>
          <p:cNvSpPr txBox="1"/>
          <p:nvPr userDrawn="1"/>
        </p:nvSpPr>
        <p:spPr>
          <a:xfrm>
            <a:off x="4596749" y="6479579"/>
            <a:ext cx="1320725" cy="338554"/>
          </a:xfrm>
          <a:prstGeom prst="rect">
            <a:avLst/>
          </a:prstGeom>
          <a:solidFill>
            <a:schemeClr val="bg1"/>
          </a:solidFill>
        </p:spPr>
        <p:txBody>
          <a:bodyPr wrap="square" rtlCol="0">
            <a:spAutoFit/>
          </a:bodyPr>
          <a:lstStyle/>
          <a:p>
            <a:r>
              <a:rPr kumimoji="1" lang="zh-CN" altLang="en-US" sz="1600" dirty="0"/>
              <a:t>杨强</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行标题／内容页">
    <p:spTree>
      <p:nvGrpSpPr>
        <p:cNvPr id="1" name=""/>
        <p:cNvGrpSpPr/>
        <p:nvPr/>
      </p:nvGrpSpPr>
      <p:grpSpPr>
        <a:xfrm>
          <a:off x="0" y="0"/>
          <a:ext cx="0" cy="0"/>
          <a:chOff x="0" y="0"/>
          <a:chExt cx="0" cy="0"/>
        </a:xfrm>
      </p:grpSpPr>
      <p:sp>
        <p:nvSpPr>
          <p:cNvPr id="15" name="Slide Number Placeholder 14"/>
          <p:cNvSpPr>
            <a:spLocks noGrp="1"/>
          </p:cNvSpPr>
          <p:nvPr>
            <p:ph type="sldNum" sz="quarter" idx="16"/>
          </p:nvPr>
        </p:nvSpPr>
        <p:spPr/>
        <p:txBody>
          <a:bodyPr/>
          <a:lstStyle>
            <a:lvl1pPr>
              <a:defRPr>
                <a:latin typeface="微软雅黑" panose="020B0503020204020204" pitchFamily="34" charset="-122"/>
                <a:ea typeface="微软雅黑" panose="020B0503020204020204" pitchFamily="34" charset="-122"/>
              </a:defRPr>
            </a:lvl1pPr>
          </a:lstStyle>
          <a:p>
            <a:fld id="{884269F9-B5CE-EB46-8536-1F9E4423A6BA}" type="slidenum">
              <a:rPr kumimoji="1" lang="zh-CN" altLang="en-US" smtClean="0"/>
              <a:t>‹#›</a:t>
            </a:fld>
            <a:endParaRPr kumimoji="1" lang="zh-CN" altLang="en-US" dirty="0"/>
          </a:p>
        </p:txBody>
      </p:sp>
      <p:sp>
        <p:nvSpPr>
          <p:cNvPr id="4" name="内容占位符 3"/>
          <p:cNvSpPr>
            <a:spLocks noGrp="1"/>
          </p:cNvSpPr>
          <p:nvPr>
            <p:ph sz="quarter" idx="18" hasCustomPrompt="1"/>
          </p:nvPr>
        </p:nvSpPr>
        <p:spPr>
          <a:xfrm>
            <a:off x="457200" y="1638300"/>
            <a:ext cx="11277600" cy="4533900"/>
          </a:xfrm>
        </p:spPr>
        <p:txBody>
          <a:bodyPr/>
          <a:lstStyle/>
          <a:p>
            <a:pPr lvl="0"/>
            <a:r>
              <a:rPr kumimoji="1" lang="zh-CN" altLang="en-US"/>
              <a:t>编辑母版文本样式</a:t>
            </a:r>
          </a:p>
          <a:p>
            <a:pPr lvl="1"/>
            <a:r>
              <a:rPr kumimoji="1" lang="zh-CN" altLang="en-US"/>
              <a:t>第二级</a:t>
            </a:r>
          </a:p>
          <a:p>
            <a:pPr lvl="2"/>
            <a:r>
              <a:rPr kumimoji="1" lang="zh-CN" altLang="en-US"/>
              <a:t>第三级</a:t>
            </a:r>
          </a:p>
          <a:p>
            <a:pPr lvl="3"/>
            <a:r>
              <a:rPr kumimoji="1" lang="zh-CN" altLang="en-US"/>
              <a:t>第四级</a:t>
            </a:r>
          </a:p>
          <a:p>
            <a:pPr lvl="4"/>
            <a:r>
              <a:rPr kumimoji="1" lang="zh-CN" altLang="en-US"/>
              <a:t>第五级</a:t>
            </a:r>
          </a:p>
        </p:txBody>
      </p:sp>
      <p:sp>
        <p:nvSpPr>
          <p:cNvPr id="5" name="标题 4"/>
          <p:cNvSpPr>
            <a:spLocks noGrp="1"/>
          </p:cNvSpPr>
          <p:nvPr>
            <p:ph type="title" hasCustomPrompt="1"/>
          </p:nvPr>
        </p:nvSpPr>
        <p:spPr>
          <a:xfrm>
            <a:off x="457201" y="457200"/>
            <a:ext cx="11277600" cy="1193800"/>
          </a:xfrm>
        </p:spPr>
        <p:txBody>
          <a:bodyPr/>
          <a:lstStyle>
            <a:lvl1pPr marL="0" marR="0" indent="0" algn="l" defTabSz="914400" rtl="0" eaLnBrk="1" fontAlgn="auto" latinLnBrk="0" hangingPunct="1">
              <a:lnSpc>
                <a:spcPct val="110000"/>
              </a:lnSpc>
              <a:spcBef>
                <a:spcPct val="0"/>
              </a:spcBef>
              <a:spcAft>
                <a:spcPts val="0"/>
              </a:spcAft>
              <a:buClrTx/>
              <a:buSzTx/>
              <a:buFontTx/>
              <a:buNone/>
              <a:defRPr/>
            </a:lvl1pPr>
          </a:lstStyle>
          <a:p>
            <a:r>
              <a:rPr kumimoji="1" lang="en-US" altLang="zh-CN" dirty="0"/>
              <a:t>Click to edit Master title style</a:t>
            </a:r>
            <a:br>
              <a:rPr kumimoji="1" lang="en-US" altLang="zh-CN" dirty="0"/>
            </a:br>
            <a:r>
              <a:rPr kumimoji="1" lang="en-US" altLang="zh-CN" dirty="0"/>
              <a:t>Click to edit Master title style</a:t>
            </a:r>
          </a:p>
        </p:txBody>
      </p:sp>
      <p:sp>
        <p:nvSpPr>
          <p:cNvPr id="7" name="文本框 6"/>
          <p:cNvSpPr txBox="1"/>
          <p:nvPr userDrawn="1"/>
        </p:nvSpPr>
        <p:spPr>
          <a:xfrm>
            <a:off x="4596749" y="6479579"/>
            <a:ext cx="1372492" cy="338554"/>
          </a:xfrm>
          <a:prstGeom prst="rect">
            <a:avLst/>
          </a:prstGeom>
          <a:solidFill>
            <a:schemeClr val="bg1"/>
          </a:solidFill>
        </p:spPr>
        <p:txBody>
          <a:bodyPr wrap="none" rtlCol="0">
            <a:spAutoFit/>
          </a:bodyPr>
          <a:lstStyle/>
          <a:p>
            <a:r>
              <a:rPr kumimoji="1" lang="zh-CN" altLang="en-US" sz="1600" dirty="0"/>
              <a:t>杨强，</a:t>
            </a:r>
            <a:r>
              <a:rPr kumimoji="1" lang="en-US" altLang="zh-CN" sz="1600" dirty="0"/>
              <a:t>201</a:t>
            </a:r>
            <a:r>
              <a:rPr kumimoji="1" lang="en-US" altLang="zh-Hans" sz="1600" dirty="0"/>
              <a:t>9</a:t>
            </a:r>
            <a:r>
              <a:rPr kumimoji="1" lang="en-US" altLang="zh-CN" sz="1600" dirty="0"/>
              <a:t>.</a:t>
            </a:r>
            <a:r>
              <a:rPr kumimoji="1" lang="en-US" altLang="zh-Hans" sz="1600" dirty="0"/>
              <a:t>8</a:t>
            </a:r>
            <a:endParaRPr kumimoji="1" lang="zh-CN" altLang="en-US" sz="16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内容页02">
    <p:spTree>
      <p:nvGrpSpPr>
        <p:cNvPr id="1" name=""/>
        <p:cNvGrpSpPr/>
        <p:nvPr/>
      </p:nvGrpSpPr>
      <p:grpSpPr>
        <a:xfrm>
          <a:off x="0" y="0"/>
          <a:ext cx="0" cy="0"/>
          <a:chOff x="0" y="0"/>
          <a:chExt cx="0" cy="0"/>
        </a:xfrm>
      </p:grpSpPr>
      <p:sp>
        <p:nvSpPr>
          <p:cNvPr id="7" name="Text Placeholder 3"/>
          <p:cNvSpPr>
            <a:spLocks noGrp="1"/>
          </p:cNvSpPr>
          <p:nvPr>
            <p:ph type="body" sz="quarter" idx="13" hasCustomPrompt="1"/>
          </p:nvPr>
        </p:nvSpPr>
        <p:spPr>
          <a:xfrm>
            <a:off x="457200" y="1338942"/>
            <a:ext cx="4343400" cy="4832569"/>
          </a:xfrm>
          <a:prstGeom prst="rect">
            <a:avLst/>
          </a:prstGeom>
        </p:spPr>
        <p:txBody>
          <a:bodyPr/>
          <a:lstStyle>
            <a:lvl1pPr>
              <a:lnSpc>
                <a:spcPct val="120000"/>
              </a:lnSpc>
              <a:buClr>
                <a:schemeClr val="accent1"/>
              </a:buClr>
              <a:defRPr sz="1800" b="0" i="0">
                <a:latin typeface="+mn-ea"/>
                <a:ea typeface="+mn-ea"/>
                <a:cs typeface="Source Han Sans CN" charset="-122"/>
              </a:defRPr>
            </a:lvl1pPr>
            <a:lvl2pPr>
              <a:lnSpc>
                <a:spcPct val="120000"/>
              </a:lnSpc>
              <a:buClr>
                <a:schemeClr val="accent1"/>
              </a:buClr>
              <a:defRPr sz="1800" b="0" i="0">
                <a:latin typeface="+mn-ea"/>
                <a:ea typeface="+mn-ea"/>
                <a:cs typeface="Source Han Sans CN" charset="-122"/>
              </a:defRPr>
            </a:lvl2pPr>
            <a:lvl3pPr>
              <a:lnSpc>
                <a:spcPct val="120000"/>
              </a:lnSpc>
              <a:buClr>
                <a:schemeClr val="accent1"/>
              </a:buClr>
              <a:defRPr sz="1800" b="0" i="0">
                <a:latin typeface="+mn-ea"/>
                <a:ea typeface="+mn-ea"/>
                <a:cs typeface="Source Han Sans CN" charset="-122"/>
              </a:defRPr>
            </a:lvl3pPr>
            <a:lvl4pPr>
              <a:lnSpc>
                <a:spcPct val="120000"/>
              </a:lnSpc>
              <a:buClr>
                <a:schemeClr val="accent1"/>
              </a:buClr>
              <a:defRPr sz="1800" b="0" i="0">
                <a:latin typeface="+mn-ea"/>
                <a:ea typeface="+mn-ea"/>
                <a:cs typeface="Source Han Sans CN" charset="-122"/>
              </a:defRPr>
            </a:lvl4pPr>
            <a:lvl5pPr>
              <a:lnSpc>
                <a:spcPct val="120000"/>
              </a:lnSpc>
              <a:buClr>
                <a:schemeClr val="accent1"/>
              </a:buClr>
              <a:defRPr sz="1800" b="0" i="0">
                <a:latin typeface="+mn-ea"/>
                <a:ea typeface="+mn-ea"/>
                <a:cs typeface="Source Han Sans CN" charset="-122"/>
              </a:defRPr>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6" name="Content Placeholder 5"/>
          <p:cNvSpPr>
            <a:spLocks noGrp="1"/>
          </p:cNvSpPr>
          <p:nvPr>
            <p:ph sz="quarter" idx="18" hasCustomPrompt="1"/>
          </p:nvPr>
        </p:nvSpPr>
        <p:spPr>
          <a:xfrm>
            <a:off x="5018088" y="1338943"/>
            <a:ext cx="6716712" cy="4833257"/>
          </a:xfrm>
          <a:prstGeom prst="rect">
            <a:avLst/>
          </a:prstGeom>
        </p:spPr>
        <p:txBody>
          <a:bodyPr/>
          <a:lstStyle>
            <a:lvl1pPr>
              <a:lnSpc>
                <a:spcPct val="120000"/>
              </a:lnSpc>
              <a:defRPr sz="1800" b="0" i="0">
                <a:latin typeface="+mn-ea"/>
                <a:ea typeface="+mn-ea"/>
                <a:cs typeface="Source Han Sans CN" charset="-122"/>
              </a:defRPr>
            </a:lvl1pPr>
            <a:lvl2pPr>
              <a:lnSpc>
                <a:spcPct val="120000"/>
              </a:lnSpc>
              <a:defRPr sz="1800" b="0" i="0">
                <a:latin typeface="+mn-ea"/>
                <a:ea typeface="+mn-ea"/>
                <a:cs typeface="Source Han Sans CN" charset="-122"/>
              </a:defRPr>
            </a:lvl2pPr>
            <a:lvl3pPr>
              <a:lnSpc>
                <a:spcPct val="120000"/>
              </a:lnSpc>
              <a:defRPr sz="1800" b="0" i="0">
                <a:latin typeface="+mn-ea"/>
                <a:ea typeface="+mn-ea"/>
                <a:cs typeface="Source Han Sans CN" charset="-122"/>
              </a:defRPr>
            </a:lvl3pPr>
            <a:lvl4pPr>
              <a:lnSpc>
                <a:spcPct val="120000"/>
              </a:lnSpc>
              <a:defRPr sz="1800" b="0" i="0">
                <a:latin typeface="+mn-ea"/>
                <a:ea typeface="+mn-ea"/>
                <a:cs typeface="Source Han Sans CN" charset="-122"/>
              </a:defRPr>
            </a:lvl4pPr>
            <a:lvl5pPr>
              <a:lnSpc>
                <a:spcPct val="120000"/>
              </a:lnSpc>
              <a:defRPr sz="1800" b="0" i="0">
                <a:latin typeface="+mn-ea"/>
                <a:ea typeface="+mn-ea"/>
                <a:cs typeface="Source Han Sans CN" charset="-122"/>
              </a:defRPr>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9" name="Title 18"/>
          <p:cNvSpPr>
            <a:spLocks noGrp="1"/>
          </p:cNvSpPr>
          <p:nvPr>
            <p:ph type="title" hasCustomPrompt="1"/>
          </p:nvPr>
        </p:nvSpPr>
        <p:spPr/>
        <p:txBody>
          <a:bodyPr/>
          <a:lstStyle>
            <a:lvl1pPr>
              <a:defRPr>
                <a:solidFill>
                  <a:schemeClr val="tx1"/>
                </a:solidFill>
              </a:defRPr>
            </a:lvl1pPr>
          </a:lstStyle>
          <a:p>
            <a:r>
              <a:rPr lang="en-US" altLang="zh-CN" dirty="0"/>
              <a:t>Click to edit Master title style</a:t>
            </a:r>
            <a:br>
              <a:rPr lang="en-US" altLang="zh-CN" dirty="0"/>
            </a:br>
            <a:endParaRPr lang="en-US" dirty="0"/>
          </a:p>
        </p:txBody>
      </p:sp>
      <p:sp>
        <p:nvSpPr>
          <p:cNvPr id="22" name="Slide Number Placeholder 21"/>
          <p:cNvSpPr>
            <a:spLocks noGrp="1"/>
          </p:cNvSpPr>
          <p:nvPr>
            <p:ph type="sldNum" sz="quarter" idx="21"/>
          </p:nvPr>
        </p:nvSpPr>
        <p:spPr/>
        <p:txBody>
          <a:bodyPr vert="horz" lIns="0" tIns="0" rIns="0" bIns="0" rtlCol="0" anchor="b"/>
          <a:lstStyle>
            <a:lvl1pPr>
              <a:defRPr kumimoji="1" lang="zh-CN" altLang="en-US" smtClean="0">
                <a:latin typeface="微软雅黑" panose="020B0503020204020204" pitchFamily="34" charset="-122"/>
                <a:ea typeface="微软雅黑" panose="020B0503020204020204" pitchFamily="34" charset="-122"/>
              </a:defRPr>
            </a:lvl1pPr>
          </a:lstStyle>
          <a:p>
            <a:fld id="{884269F9-B5CE-EB46-8536-1F9E4423A6BA}" type="slidenum">
              <a:rPr lang="en-US" altLang="zh-CN" smtClean="0"/>
              <a:t>‹#›</a:t>
            </a:fld>
            <a:endParaRPr lang="en-US" dirty="0"/>
          </a:p>
        </p:txBody>
      </p:sp>
      <p:sp>
        <p:nvSpPr>
          <p:cNvPr id="2" name="文本框 1"/>
          <p:cNvSpPr txBox="1"/>
          <p:nvPr userDrawn="1"/>
        </p:nvSpPr>
        <p:spPr>
          <a:xfrm>
            <a:off x="4584049" y="6444059"/>
            <a:ext cx="1364476" cy="338554"/>
          </a:xfrm>
          <a:prstGeom prst="rect">
            <a:avLst/>
          </a:prstGeom>
          <a:noFill/>
        </p:spPr>
        <p:txBody>
          <a:bodyPr wrap="none" rtlCol="0">
            <a:spAutoFit/>
          </a:bodyPr>
          <a:lstStyle/>
          <a:p>
            <a:r>
              <a:rPr kumimoji="1" lang="zh-CN" altLang="en-US" sz="1600" dirty="0"/>
              <a:t>杨强，</a:t>
            </a:r>
            <a:r>
              <a:rPr kumimoji="1" lang="en-US" altLang="zh-CN" sz="1600" dirty="0"/>
              <a:t>2018.5</a:t>
            </a:r>
            <a:endParaRPr kumimoji="1" lang="zh-CN" altLang="en-US" sz="1600" dirty="0"/>
          </a:p>
        </p:txBody>
      </p:sp>
      <p:sp>
        <p:nvSpPr>
          <p:cNvPr id="8" name="文本框 7"/>
          <p:cNvSpPr txBox="1"/>
          <p:nvPr userDrawn="1"/>
        </p:nvSpPr>
        <p:spPr>
          <a:xfrm>
            <a:off x="4596749" y="6479579"/>
            <a:ext cx="1467068" cy="338554"/>
          </a:xfrm>
          <a:prstGeom prst="rect">
            <a:avLst/>
          </a:prstGeom>
          <a:solidFill>
            <a:schemeClr val="bg1"/>
          </a:solidFill>
        </p:spPr>
        <p:txBody>
          <a:bodyPr wrap="none" rtlCol="0">
            <a:spAutoFit/>
          </a:bodyPr>
          <a:lstStyle/>
          <a:p>
            <a:r>
              <a:rPr kumimoji="1" lang="zh-CN" altLang="en-US" sz="1600" dirty="0"/>
              <a:t>杨强，</a:t>
            </a:r>
            <a:r>
              <a:rPr kumimoji="1" lang="en-US" altLang="zh-CN" sz="1600" dirty="0"/>
              <a:t>2018.0</a:t>
            </a:r>
            <a:r>
              <a:rPr kumimoji="1" lang="en-US" altLang="zh-CN" sz="1600" baseline="0" dirty="0"/>
              <a:t>9</a:t>
            </a:r>
            <a:endParaRPr kumimoji="1" lang="zh-CN" altLang="en-US" sz="1600" dirty="0"/>
          </a:p>
        </p:txBody>
      </p:sp>
      <p:sp>
        <p:nvSpPr>
          <p:cNvPr id="9" name="文本框 6">
            <a:extLst>
              <a:ext uri="{FF2B5EF4-FFF2-40B4-BE49-F238E27FC236}">
                <a16:creationId xmlns:a16="http://schemas.microsoft.com/office/drawing/2014/main" id="{633DF6DF-AEB8-4E4C-98BE-BDC53FF6CA5B}"/>
              </a:ext>
            </a:extLst>
          </p:cNvPr>
          <p:cNvSpPr txBox="1"/>
          <p:nvPr userDrawn="1"/>
        </p:nvSpPr>
        <p:spPr>
          <a:xfrm>
            <a:off x="4596749" y="6479579"/>
            <a:ext cx="1372492" cy="338554"/>
          </a:xfrm>
          <a:prstGeom prst="rect">
            <a:avLst/>
          </a:prstGeom>
          <a:solidFill>
            <a:schemeClr val="bg1"/>
          </a:solidFill>
        </p:spPr>
        <p:txBody>
          <a:bodyPr wrap="none" rtlCol="0">
            <a:spAutoFit/>
          </a:bodyPr>
          <a:lstStyle/>
          <a:p>
            <a:r>
              <a:rPr kumimoji="1" lang="zh-CN" altLang="en-US" sz="1600" dirty="0"/>
              <a:t>杨强，</a:t>
            </a:r>
            <a:r>
              <a:rPr kumimoji="1" lang="en-US" altLang="zh-CN" sz="1600" dirty="0"/>
              <a:t>201</a:t>
            </a:r>
            <a:r>
              <a:rPr kumimoji="1" lang="en-US" altLang="zh-Hans" sz="1600" dirty="0"/>
              <a:t>9</a:t>
            </a:r>
            <a:r>
              <a:rPr kumimoji="1" lang="en-US" altLang="zh-CN" sz="1600" dirty="0"/>
              <a:t>.</a:t>
            </a:r>
            <a:r>
              <a:rPr kumimoji="1" lang="en-US" altLang="zh-Hans" sz="1600" dirty="0"/>
              <a:t>8</a:t>
            </a:r>
            <a:endParaRPr kumimoji="1" lang="zh-CN" altLang="en-US" sz="16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章节页">
    <p:spTree>
      <p:nvGrpSpPr>
        <p:cNvPr id="1" name=""/>
        <p:cNvGrpSpPr/>
        <p:nvPr/>
      </p:nvGrpSpPr>
      <p:grpSpPr>
        <a:xfrm>
          <a:off x="0" y="0"/>
          <a:ext cx="0" cy="0"/>
          <a:chOff x="0" y="0"/>
          <a:chExt cx="0" cy="0"/>
        </a:xfrm>
      </p:grpSpPr>
      <p:sp>
        <p:nvSpPr>
          <p:cNvPr id="15" name="Text Placeholder 2"/>
          <p:cNvSpPr>
            <a:spLocks noGrp="1"/>
          </p:cNvSpPr>
          <p:nvPr>
            <p:ph type="body" sz="quarter" idx="11" hasCustomPrompt="1"/>
          </p:nvPr>
        </p:nvSpPr>
        <p:spPr>
          <a:xfrm>
            <a:off x="442910" y="1338943"/>
            <a:ext cx="4238437" cy="1759202"/>
          </a:xfrm>
        </p:spPr>
        <p:txBody>
          <a:bodyPr>
            <a:noAutofit/>
          </a:bodyPr>
          <a:lstStyle>
            <a:lvl1pPr marL="0" indent="0">
              <a:buNone/>
              <a:defRPr sz="12000" b="0" i="0">
                <a:solidFill>
                  <a:schemeClr val="accent1"/>
                </a:solidFill>
                <a:latin typeface="+mj-ea"/>
                <a:ea typeface="+mj-ea"/>
                <a:cs typeface="Facto" charset="0"/>
              </a:defRPr>
            </a:lvl1pPr>
          </a:lstStyle>
          <a:p>
            <a:pPr lvl="0"/>
            <a:r>
              <a:rPr lang="en-US" altLang="zh-CN" dirty="0"/>
              <a:t>00</a:t>
            </a:r>
            <a:endParaRPr lang="en-US" dirty="0"/>
          </a:p>
        </p:txBody>
      </p:sp>
      <p:sp>
        <p:nvSpPr>
          <p:cNvPr id="17" name="Title 8"/>
          <p:cNvSpPr>
            <a:spLocks noGrp="1"/>
          </p:cNvSpPr>
          <p:nvPr>
            <p:ph type="title" hasCustomPrompt="1"/>
          </p:nvPr>
        </p:nvSpPr>
        <p:spPr>
          <a:xfrm>
            <a:off x="446314" y="3263393"/>
            <a:ext cx="6379029" cy="1923436"/>
          </a:xfrm>
        </p:spPr>
        <p:txBody>
          <a:bodyPr>
            <a:noAutofit/>
          </a:bodyPr>
          <a:lstStyle>
            <a:lvl1pPr marL="0" marR="0" indent="0" algn="l" defTabSz="914400" rtl="0" eaLnBrk="1" fontAlgn="auto" latinLnBrk="0" hangingPunct="1">
              <a:lnSpc>
                <a:spcPct val="120000"/>
              </a:lnSpc>
              <a:spcBef>
                <a:spcPct val="0"/>
              </a:spcBef>
              <a:spcAft>
                <a:spcPts val="0"/>
              </a:spcAft>
              <a:buClrTx/>
              <a:buSzTx/>
              <a:buFontTx/>
              <a:buNone/>
              <a:defRPr sz="3600" baseline="0">
                <a:solidFill>
                  <a:schemeClr val="tx1"/>
                </a:solidFill>
              </a:defRPr>
            </a:lvl1pPr>
          </a:lstStyle>
          <a:p>
            <a:r>
              <a:rPr lang="zh-CN" altLang="en-US" dirty="0"/>
              <a:t>章节页标题</a:t>
            </a:r>
            <a:br>
              <a:rPr lang="en-US" altLang="zh-CN" dirty="0"/>
            </a:br>
            <a:r>
              <a:rPr lang="zh-CN" altLang="en-US" dirty="0"/>
              <a:t>思源黑体 </a:t>
            </a:r>
            <a:r>
              <a:rPr lang="en-US" altLang="zh-CN" dirty="0"/>
              <a:t>Regular</a:t>
            </a:r>
            <a:r>
              <a:rPr lang="zh-CN" altLang="en-US" dirty="0"/>
              <a:t> </a:t>
            </a:r>
            <a:r>
              <a:rPr lang="en-US" altLang="zh-CN" dirty="0"/>
              <a:t>36pt</a:t>
            </a:r>
            <a:br>
              <a:rPr lang="en-US" altLang="zh-CN" dirty="0"/>
            </a:br>
            <a:endParaRPr lang="en-US" altLang="zh-CN" dirty="0"/>
          </a:p>
        </p:txBody>
      </p:sp>
      <p:sp>
        <p:nvSpPr>
          <p:cNvPr id="21" name="Date Placeholder 20"/>
          <p:cNvSpPr>
            <a:spLocks noGrp="1"/>
          </p:cNvSpPr>
          <p:nvPr>
            <p:ph type="dt" sz="half" idx="12"/>
          </p:nvPr>
        </p:nvSpPr>
        <p:spPr>
          <a:xfrm>
            <a:off x="1499015" y="6399782"/>
            <a:ext cx="1152746" cy="159596"/>
          </a:xfrm>
          <a:prstGeom prst="rect">
            <a:avLst/>
          </a:prstGeom>
        </p:spPr>
        <p:txBody>
          <a:bodyPr/>
          <a:lstStyle>
            <a:lvl1pPr>
              <a:defRPr>
                <a:solidFill>
                  <a:schemeClr val="bg1"/>
                </a:solidFill>
              </a:defRPr>
            </a:lvl1pPr>
          </a:lstStyle>
          <a:p>
            <a:r>
              <a:rPr kumimoji="1" lang="zh-CN" altLang="en-US"/>
              <a:t>日期：</a:t>
            </a:r>
            <a:r>
              <a:rPr kumimoji="1" lang="en-US" altLang="zh-CN"/>
              <a:t>YYYY.MM.DD</a:t>
            </a:r>
            <a:endParaRPr kumimoji="1" lang="en-US" altLang="zh-CN" dirty="0"/>
          </a:p>
        </p:txBody>
      </p:sp>
      <p:sp>
        <p:nvSpPr>
          <p:cNvPr id="22" name="Footer Placeholder 21"/>
          <p:cNvSpPr>
            <a:spLocks noGrp="1"/>
          </p:cNvSpPr>
          <p:nvPr>
            <p:ph type="ftr" sz="quarter" idx="13"/>
          </p:nvPr>
        </p:nvSpPr>
        <p:spPr>
          <a:xfrm>
            <a:off x="2953877" y="6399782"/>
            <a:ext cx="1565016" cy="159596"/>
          </a:xfrm>
          <a:prstGeom prst="rect">
            <a:avLst/>
          </a:prstGeom>
        </p:spPr>
        <p:txBody>
          <a:bodyPr/>
          <a:lstStyle>
            <a:lvl1pPr>
              <a:defRPr>
                <a:solidFill>
                  <a:schemeClr val="bg1"/>
                </a:solidFill>
              </a:defRPr>
            </a:lvl1pPr>
          </a:lstStyle>
          <a:p>
            <a:r>
              <a:rPr kumimoji="1" lang="zh-CN" altLang="en-US" dirty="0"/>
              <a:t>部门：</a:t>
            </a:r>
          </a:p>
        </p:txBody>
      </p:sp>
      <p:sp>
        <p:nvSpPr>
          <p:cNvPr id="23" name="Slide Number Placeholder 22"/>
          <p:cNvSpPr>
            <a:spLocks noGrp="1"/>
          </p:cNvSpPr>
          <p:nvPr>
            <p:ph type="sldNum" sz="quarter" idx="14"/>
          </p:nvPr>
        </p:nvSpPr>
        <p:spPr/>
        <p:txBody>
          <a:bodyPr/>
          <a:lstStyle>
            <a:lvl1pPr>
              <a:defRPr>
                <a:solidFill>
                  <a:schemeClr val="bg1"/>
                </a:solidFill>
              </a:defRPr>
            </a:lvl1pPr>
          </a:lstStyle>
          <a:p>
            <a:fld id="{884269F9-B5CE-EB46-8536-1F9E4423A6BA}" type="slidenum">
              <a:rPr kumimoji="1" lang="zh-CN" altLang="en-US" smtClean="0"/>
              <a:t>‹#›</a:t>
            </a:fld>
            <a:endParaRPr kumimoji="1" lang="zh-CN" altLang="en-US" dirty="0"/>
          </a:p>
        </p:txBody>
      </p:sp>
      <p:sp>
        <p:nvSpPr>
          <p:cNvPr id="9" name="Text Placeholder 28"/>
          <p:cNvSpPr>
            <a:spLocks noGrp="1"/>
          </p:cNvSpPr>
          <p:nvPr>
            <p:ph type="body" sz="quarter" idx="17" hasCustomPrompt="1"/>
          </p:nvPr>
        </p:nvSpPr>
        <p:spPr>
          <a:xfrm>
            <a:off x="4817382" y="6400628"/>
            <a:ext cx="2546350" cy="158750"/>
          </a:xfrm>
        </p:spPr>
        <p:txBody>
          <a:bodyPr>
            <a:noAutofit/>
          </a:bodyPr>
          <a:lstStyle>
            <a:lvl1pPr marL="0" indent="0">
              <a:buNone/>
              <a:defRPr sz="1000" baseline="0">
                <a:solidFill>
                  <a:schemeClr val="bg1"/>
                </a:solidFill>
              </a:defRPr>
            </a:lvl1pPr>
          </a:lstStyle>
          <a:p>
            <a:pPr lvl="0"/>
            <a:r>
              <a:rPr lang="zh-CN" altLang="en-US" dirty="0"/>
              <a:t>标题：</a:t>
            </a:r>
            <a:endParaRPr lang="en-US" altLang="zh-CN" dirty="0"/>
          </a:p>
        </p:txBody>
      </p:sp>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6315" y="6397434"/>
            <a:ext cx="780060" cy="153710"/>
          </a:xfrm>
          <a:prstGeom prst="rect">
            <a:avLst/>
          </a:prstGeom>
          <a:ln>
            <a:noFill/>
          </a:ln>
        </p:spPr>
      </p:pic>
      <p:sp>
        <p:nvSpPr>
          <p:cNvPr id="10" name="文本框 9"/>
          <p:cNvSpPr txBox="1"/>
          <p:nvPr userDrawn="1"/>
        </p:nvSpPr>
        <p:spPr>
          <a:xfrm>
            <a:off x="4596749" y="6479579"/>
            <a:ext cx="1364476" cy="338554"/>
          </a:xfrm>
          <a:prstGeom prst="rect">
            <a:avLst/>
          </a:prstGeom>
          <a:solidFill>
            <a:schemeClr val="bg1"/>
          </a:solidFill>
        </p:spPr>
        <p:txBody>
          <a:bodyPr wrap="none" rtlCol="0">
            <a:spAutoFit/>
          </a:bodyPr>
          <a:lstStyle/>
          <a:p>
            <a:r>
              <a:rPr kumimoji="1" lang="zh-CN" altLang="en-US" sz="1600" dirty="0"/>
              <a:t>杨强，</a:t>
            </a:r>
            <a:r>
              <a:rPr kumimoji="1" lang="en-US" altLang="zh-CN" sz="1600" dirty="0"/>
              <a:t>2018.6</a:t>
            </a:r>
            <a:endParaRPr kumimoji="1" lang="zh-CN" altLang="en-US" sz="1600" dirty="0"/>
          </a:p>
        </p:txBody>
      </p:sp>
      <p:sp>
        <p:nvSpPr>
          <p:cNvPr id="11" name="文本框 6">
            <a:extLst>
              <a:ext uri="{FF2B5EF4-FFF2-40B4-BE49-F238E27FC236}">
                <a16:creationId xmlns:a16="http://schemas.microsoft.com/office/drawing/2014/main" id="{2E2C5E43-2949-2342-B6E9-A861019594B7}"/>
              </a:ext>
            </a:extLst>
          </p:cNvPr>
          <p:cNvSpPr txBox="1"/>
          <p:nvPr userDrawn="1"/>
        </p:nvSpPr>
        <p:spPr>
          <a:xfrm>
            <a:off x="4596749" y="6479579"/>
            <a:ext cx="1372492" cy="338554"/>
          </a:xfrm>
          <a:prstGeom prst="rect">
            <a:avLst/>
          </a:prstGeom>
          <a:solidFill>
            <a:schemeClr val="bg1"/>
          </a:solidFill>
        </p:spPr>
        <p:txBody>
          <a:bodyPr wrap="none" rtlCol="0">
            <a:spAutoFit/>
          </a:bodyPr>
          <a:lstStyle/>
          <a:p>
            <a:r>
              <a:rPr kumimoji="1" lang="zh-CN" altLang="en-US" sz="1600" dirty="0"/>
              <a:t>杨强，</a:t>
            </a:r>
            <a:r>
              <a:rPr kumimoji="1" lang="en-US" altLang="zh-CN" sz="1600" dirty="0"/>
              <a:t>201</a:t>
            </a:r>
            <a:r>
              <a:rPr kumimoji="1" lang="en-US" altLang="zh-Hans" sz="1600" dirty="0"/>
              <a:t>9</a:t>
            </a:r>
            <a:r>
              <a:rPr kumimoji="1" lang="en-US" altLang="zh-CN" sz="1600" dirty="0"/>
              <a:t>.</a:t>
            </a:r>
            <a:r>
              <a:rPr kumimoji="1" lang="en-US" altLang="zh-Hans" sz="1600" dirty="0"/>
              <a:t>8</a:t>
            </a:r>
            <a:endParaRPr kumimoji="1" lang="zh-CN" altLang="en-US" sz="16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片页">
    <p:spTree>
      <p:nvGrpSpPr>
        <p:cNvPr id="1" name=""/>
        <p:cNvGrpSpPr/>
        <p:nvPr/>
      </p:nvGrpSpPr>
      <p:grpSpPr>
        <a:xfrm>
          <a:off x="0" y="0"/>
          <a:ext cx="0" cy="0"/>
          <a:chOff x="0" y="0"/>
          <a:chExt cx="0" cy="0"/>
        </a:xfrm>
      </p:grpSpPr>
      <p:sp>
        <p:nvSpPr>
          <p:cNvPr id="5" name="Picture Placeholder 4"/>
          <p:cNvSpPr>
            <a:spLocks noGrp="1"/>
          </p:cNvSpPr>
          <p:nvPr>
            <p:ph type="pic" sz="quarter" idx="14" hasCustomPrompt="1"/>
          </p:nvPr>
        </p:nvSpPr>
        <p:spPr>
          <a:xfrm>
            <a:off x="0" y="0"/>
            <a:ext cx="12192000" cy="6858000"/>
          </a:xfrm>
          <a:prstGeom prst="rect">
            <a:avLst/>
          </a:prstGeom>
          <a:solidFill>
            <a:schemeClr val="accent5"/>
          </a:solidFill>
        </p:spPr>
        <p:txBody>
          <a:bodyPr anchor="ctr"/>
          <a:lstStyle>
            <a:lvl1pPr marL="0" indent="0" algn="ctr">
              <a:buNone/>
              <a:defRPr sz="1800">
                <a:latin typeface="+mj-ea"/>
                <a:ea typeface="+mj-ea"/>
              </a:defRPr>
            </a:lvl1pPr>
          </a:lstStyle>
          <a:p>
            <a:r>
              <a:rPr lang="zh-CN" altLang="en-US" dirty="0"/>
              <a:t>点击插入图片</a:t>
            </a:r>
            <a:endParaRPr lang="en-US" altLang="zh-CN" dirty="0"/>
          </a:p>
          <a:p>
            <a:endParaRPr lang="en-US" dirty="0"/>
          </a:p>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
        <p:nvSpPr>
          <p:cNvPr id="2" name="文本框 1"/>
          <p:cNvSpPr txBox="1"/>
          <p:nvPr userDrawn="1"/>
        </p:nvSpPr>
        <p:spPr>
          <a:xfrm>
            <a:off x="4596749" y="6479579"/>
            <a:ext cx="1364476" cy="338554"/>
          </a:xfrm>
          <a:prstGeom prst="rect">
            <a:avLst/>
          </a:prstGeom>
          <a:solidFill>
            <a:schemeClr val="bg1"/>
          </a:solidFill>
        </p:spPr>
        <p:txBody>
          <a:bodyPr wrap="none" rtlCol="0">
            <a:spAutoFit/>
          </a:bodyPr>
          <a:lstStyle/>
          <a:p>
            <a:r>
              <a:rPr kumimoji="1" lang="zh-CN" altLang="en-US" sz="1600" dirty="0"/>
              <a:t>杨强，</a:t>
            </a:r>
            <a:r>
              <a:rPr kumimoji="1" lang="en-US" altLang="zh-CN" sz="1600" dirty="0"/>
              <a:t>2018.6</a:t>
            </a:r>
            <a:endParaRPr kumimoji="1" lang="zh-CN" altLang="en-US" sz="1600" dirty="0"/>
          </a:p>
        </p:txBody>
      </p:sp>
      <p:sp>
        <p:nvSpPr>
          <p:cNvPr id="3" name="文本框 6">
            <a:extLst>
              <a:ext uri="{FF2B5EF4-FFF2-40B4-BE49-F238E27FC236}">
                <a16:creationId xmlns:a16="http://schemas.microsoft.com/office/drawing/2014/main" id="{917C16BD-C442-0E4C-80AF-5C71A5AC2685}"/>
              </a:ext>
            </a:extLst>
          </p:cNvPr>
          <p:cNvSpPr txBox="1"/>
          <p:nvPr userDrawn="1"/>
        </p:nvSpPr>
        <p:spPr>
          <a:xfrm>
            <a:off x="4596749" y="6479579"/>
            <a:ext cx="1372492" cy="338554"/>
          </a:xfrm>
          <a:prstGeom prst="rect">
            <a:avLst/>
          </a:prstGeom>
          <a:solidFill>
            <a:schemeClr val="bg1"/>
          </a:solidFill>
        </p:spPr>
        <p:txBody>
          <a:bodyPr wrap="none" rtlCol="0">
            <a:spAutoFit/>
          </a:bodyPr>
          <a:lstStyle/>
          <a:p>
            <a:r>
              <a:rPr kumimoji="1" lang="zh-CN" altLang="en-US" sz="1600" dirty="0"/>
              <a:t>杨强，</a:t>
            </a:r>
            <a:r>
              <a:rPr kumimoji="1" lang="en-US" altLang="zh-CN" sz="1600" dirty="0"/>
              <a:t>201</a:t>
            </a:r>
            <a:r>
              <a:rPr kumimoji="1" lang="en-US" altLang="zh-Hans" sz="1600" dirty="0"/>
              <a:t>9</a:t>
            </a:r>
            <a:r>
              <a:rPr kumimoji="1" lang="en-US" altLang="zh-CN" sz="1600" dirty="0"/>
              <a:t>.</a:t>
            </a:r>
            <a:r>
              <a:rPr kumimoji="1" lang="en-US" altLang="zh-Hans" sz="1600" dirty="0"/>
              <a:t>8</a:t>
            </a:r>
            <a:endParaRPr kumimoji="1" lang="zh-CN" altLang="en-US" sz="160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lvl1pPr>
              <a:defRPr>
                <a:solidFill>
                  <a:schemeClr val="bg1"/>
                </a:solidFill>
              </a:defRPr>
            </a:lvl1pPr>
          </a:lstStyle>
          <a:p>
            <a:fld id="{DF2BEED3-AF19-C448-8736-F16868864ADC}" type="datetimeFigureOut">
              <a:rPr kumimoji="1" lang="zh-CN" altLang="en-US" smtClean="0"/>
              <a:pPr/>
              <a:t>2020/1/10</a:t>
            </a:fld>
            <a:endParaRPr kumimoji="1"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lvl1pPr>
              <a:defRPr>
                <a:solidFill>
                  <a:schemeClr val="bg1"/>
                </a:solidFill>
              </a:defRPr>
            </a:lvl1pPr>
          </a:lstStyle>
          <a:p>
            <a:endParaRPr kumimoji="1"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lvl1pPr>
              <a:defRPr>
                <a:solidFill>
                  <a:schemeClr val="bg1"/>
                </a:solidFill>
              </a:defRPr>
            </a:lvl1pPr>
          </a:lstStyle>
          <a:p>
            <a:fld id="{596F14F7-7B36-734D-85DC-38B004C167B0}" type="slidenum">
              <a:rPr kumimoji="1" lang="zh-CN" altLang="en-US" smtClean="0"/>
              <a:pPr/>
              <a:t>‹#›</a:t>
            </a:fld>
            <a:endParaRPr kumimoji="1" lang="zh-CN" altLang="en-US"/>
          </a:p>
        </p:txBody>
      </p:sp>
      <p:sp>
        <p:nvSpPr>
          <p:cNvPr id="7" name="文本框 6"/>
          <p:cNvSpPr txBox="1"/>
          <p:nvPr userDrawn="1"/>
        </p:nvSpPr>
        <p:spPr>
          <a:xfrm>
            <a:off x="4584049" y="6444059"/>
            <a:ext cx="1364476" cy="338554"/>
          </a:xfrm>
          <a:prstGeom prst="rect">
            <a:avLst/>
          </a:prstGeom>
          <a:noFill/>
        </p:spPr>
        <p:txBody>
          <a:bodyPr wrap="none" rtlCol="0">
            <a:spAutoFit/>
          </a:bodyPr>
          <a:lstStyle/>
          <a:p>
            <a:r>
              <a:rPr kumimoji="1" lang="zh-CN" altLang="en-US" sz="1600" dirty="0"/>
              <a:t>杨强，</a:t>
            </a:r>
            <a:r>
              <a:rPr kumimoji="1" lang="en-US" altLang="zh-CN" sz="1600" dirty="0"/>
              <a:t>2018.5</a:t>
            </a:r>
            <a:endParaRPr kumimoji="1" lang="zh-CN" altLang="en-US" sz="1600" dirty="0"/>
          </a:p>
        </p:txBody>
      </p:sp>
      <p:sp>
        <p:nvSpPr>
          <p:cNvPr id="8" name="文本框 7"/>
          <p:cNvSpPr txBox="1"/>
          <p:nvPr userDrawn="1"/>
        </p:nvSpPr>
        <p:spPr>
          <a:xfrm>
            <a:off x="4596749" y="6479579"/>
            <a:ext cx="1210588" cy="338554"/>
          </a:xfrm>
          <a:prstGeom prst="rect">
            <a:avLst/>
          </a:prstGeom>
          <a:solidFill>
            <a:schemeClr val="bg1"/>
          </a:solidFill>
        </p:spPr>
        <p:txBody>
          <a:bodyPr wrap="none" rtlCol="0">
            <a:spAutoFit/>
          </a:bodyPr>
          <a:lstStyle/>
          <a:p>
            <a:r>
              <a:rPr kumimoji="1" lang="zh-CN" altLang="en-US" sz="1600" dirty="0"/>
              <a:t>杨强，</a:t>
            </a:r>
            <a:r>
              <a:rPr kumimoji="1" lang="en-US" altLang="zh-CN" sz="1600" dirty="0"/>
              <a:t>2018</a:t>
            </a:r>
            <a:endParaRPr kumimoji="1" lang="zh-CN" altLang="en-US" sz="1600" dirty="0"/>
          </a:p>
        </p:txBody>
      </p:sp>
      <p:sp>
        <p:nvSpPr>
          <p:cNvPr id="9" name="文本框 6">
            <a:extLst>
              <a:ext uri="{FF2B5EF4-FFF2-40B4-BE49-F238E27FC236}">
                <a16:creationId xmlns:a16="http://schemas.microsoft.com/office/drawing/2014/main" id="{9AE9F051-6388-4944-855C-625749B444B5}"/>
              </a:ext>
            </a:extLst>
          </p:cNvPr>
          <p:cNvSpPr txBox="1"/>
          <p:nvPr userDrawn="1"/>
        </p:nvSpPr>
        <p:spPr>
          <a:xfrm>
            <a:off x="4596749" y="6479579"/>
            <a:ext cx="1372492" cy="338554"/>
          </a:xfrm>
          <a:prstGeom prst="rect">
            <a:avLst/>
          </a:prstGeom>
          <a:solidFill>
            <a:schemeClr val="bg1"/>
          </a:solidFill>
        </p:spPr>
        <p:txBody>
          <a:bodyPr wrap="none" rtlCol="0">
            <a:spAutoFit/>
          </a:bodyPr>
          <a:lstStyle/>
          <a:p>
            <a:r>
              <a:rPr kumimoji="1" lang="zh-CN" altLang="en-US" sz="1600" dirty="0"/>
              <a:t>杨强，</a:t>
            </a:r>
            <a:r>
              <a:rPr kumimoji="1" lang="en-US" altLang="zh-CN" sz="1600" dirty="0"/>
              <a:t>201</a:t>
            </a:r>
            <a:r>
              <a:rPr kumimoji="1" lang="en-US" altLang="zh-Hans" sz="1600" dirty="0"/>
              <a:t>9</a:t>
            </a:r>
            <a:r>
              <a:rPr kumimoji="1" lang="en-US" altLang="zh-CN" sz="1600" dirty="0"/>
              <a:t>.</a:t>
            </a:r>
            <a:r>
              <a:rPr kumimoji="1" lang="en-US" altLang="zh-Hans" sz="1600" dirty="0"/>
              <a:t>8</a:t>
            </a:r>
            <a:endParaRPr kumimoji="1" lang="zh-CN" altLang="en-US" sz="1600" dirty="0"/>
          </a:p>
        </p:txBody>
      </p:sp>
    </p:spTree>
    <p:extLst>
      <p:ext uri="{BB962C8B-B14F-4D97-AF65-F5344CB8AC3E}">
        <p14:creationId xmlns:p14="http://schemas.microsoft.com/office/powerpoint/2010/main" val="182370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a:xfrm>
            <a:off x="8589660" y="5870575"/>
            <a:ext cx="1600200" cy="377825"/>
          </a:xfrm>
          <a:prstGeom prst="rect">
            <a:avLst/>
          </a:prstGeom>
        </p:spPr>
        <p:txBody>
          <a:bodyPr/>
          <a:lstStyle/>
          <a:p>
            <a:fld id="{B61BEF0D-F0BB-DE4B-95CE-6DB70DBA9567}" type="datetimeFigureOut">
              <a:rPr lang="en-US" dirty="0"/>
              <a:pPr/>
              <a:t>1/10/20</a:t>
            </a:fld>
            <a:endParaRPr lang="en-US" dirty="0"/>
          </a:p>
        </p:txBody>
      </p:sp>
      <p:sp>
        <p:nvSpPr>
          <p:cNvPr id="3" name="Footer Placeholder 2"/>
          <p:cNvSpPr>
            <a:spLocks noGrp="1"/>
          </p:cNvSpPr>
          <p:nvPr>
            <p:ph type="ftr" sz="quarter" idx="11"/>
          </p:nvPr>
        </p:nvSpPr>
        <p:spPr>
          <a:xfrm>
            <a:off x="685800" y="5870575"/>
            <a:ext cx="7827659" cy="377825"/>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24768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5F8EB4-F5DF-4162-ADA7-95AA8988F63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A19D08B-EE4C-4383-B68A-16A6FDA62529}"/>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F960D8E8-9D10-4573-BF8F-81C85E5EB88D}"/>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112278C9-A128-4C91-A34D-66BDC45291E4}"/>
              </a:ext>
            </a:extLst>
          </p:cNvPr>
          <p:cNvSpPr>
            <a:spLocks noGrp="1"/>
          </p:cNvSpPr>
          <p:nvPr>
            <p:ph type="dt" sz="half" idx="10"/>
          </p:nvPr>
        </p:nvSpPr>
        <p:spPr>
          <a:xfrm>
            <a:off x="838200" y="6356350"/>
            <a:ext cx="2743200" cy="365125"/>
          </a:xfrm>
          <a:prstGeom prst="rect">
            <a:avLst/>
          </a:prstGeom>
        </p:spPr>
        <p:txBody>
          <a:bodyPr/>
          <a:lstStyle/>
          <a:p>
            <a:fld id="{32930403-70F1-4C7E-8412-E47681C9C462}" type="datetime1">
              <a:rPr lang="zh-CN" altLang="en-US" smtClean="0"/>
              <a:t>2020/1/10</a:t>
            </a:fld>
            <a:endParaRPr lang="zh-CN" altLang="en-US"/>
          </a:p>
        </p:txBody>
      </p:sp>
      <p:sp>
        <p:nvSpPr>
          <p:cNvPr id="6" name="页脚占位符 5">
            <a:extLst>
              <a:ext uri="{FF2B5EF4-FFF2-40B4-BE49-F238E27FC236}">
                <a16:creationId xmlns:a16="http://schemas.microsoft.com/office/drawing/2014/main" id="{D1268D39-B697-4D54-A204-FA72B289175B}"/>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D079A415-D221-4818-933A-7D2AA6754079}"/>
              </a:ext>
            </a:extLst>
          </p:cNvPr>
          <p:cNvSpPr>
            <a:spLocks noGrp="1"/>
          </p:cNvSpPr>
          <p:nvPr>
            <p:ph type="sldNum" sz="quarter" idx="12"/>
          </p:nvPr>
        </p:nvSpPr>
        <p:spPr/>
        <p:txBody>
          <a:bodyPr/>
          <a:lstStyle/>
          <a:p>
            <a:fld id="{622329AE-4C43-4855-B231-0C48B90E4E9D}" type="slidenum">
              <a:rPr lang="zh-CN" altLang="en-US" smtClean="0"/>
              <a:t>‹#›</a:t>
            </a:fld>
            <a:endParaRPr lang="zh-CN" altLang="en-US"/>
          </a:p>
        </p:txBody>
      </p:sp>
    </p:spTree>
    <p:extLst>
      <p:ext uri="{BB962C8B-B14F-4D97-AF65-F5344CB8AC3E}">
        <p14:creationId xmlns:p14="http://schemas.microsoft.com/office/powerpoint/2010/main" val="753137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8BE83A-3D04-44E2-AF42-24E892E7122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86DC5131-EA86-4332-8850-315407E3FA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1D6A1F2C-462C-4FFF-B6A5-0A6154F1DFA4}"/>
              </a:ext>
            </a:extLst>
          </p:cNvPr>
          <p:cNvSpPr>
            <a:spLocks noGrp="1"/>
          </p:cNvSpPr>
          <p:nvPr>
            <p:ph type="dt" sz="half" idx="10"/>
          </p:nvPr>
        </p:nvSpPr>
        <p:spPr/>
        <p:txBody>
          <a:bodyPr/>
          <a:lstStyle/>
          <a:p>
            <a:fld id="{F8601804-6231-48CD-B64B-2B47F58C2F53}" type="datetimeFigureOut">
              <a:rPr lang="zh-CN" altLang="en-US" smtClean="0"/>
              <a:t>2020/1/10</a:t>
            </a:fld>
            <a:endParaRPr lang="zh-CN" altLang="en-US"/>
          </a:p>
        </p:txBody>
      </p:sp>
      <p:sp>
        <p:nvSpPr>
          <p:cNvPr id="5" name="页脚占位符 4">
            <a:extLst>
              <a:ext uri="{FF2B5EF4-FFF2-40B4-BE49-F238E27FC236}">
                <a16:creationId xmlns:a16="http://schemas.microsoft.com/office/drawing/2014/main" id="{46D52CFD-85BC-4E77-B2E8-A546B8281AC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E544C8A-2BE3-4E88-A7F7-E81ED7666A73}"/>
              </a:ext>
            </a:extLst>
          </p:cNvPr>
          <p:cNvSpPr>
            <a:spLocks noGrp="1"/>
          </p:cNvSpPr>
          <p:nvPr>
            <p:ph type="sldNum" sz="quarter" idx="12"/>
          </p:nvPr>
        </p:nvSpPr>
        <p:spPr/>
        <p:txBody>
          <a:bodyPr/>
          <a:lstStyle/>
          <a:p>
            <a:fld id="{C59DC8D7-75A9-4C71-BA06-1FEE67D61EC1}" type="slidenum">
              <a:rPr lang="zh-CN" altLang="en-US" smtClean="0"/>
              <a:t>‹#›</a:t>
            </a:fld>
            <a:endParaRPr lang="zh-CN" altLang="en-US"/>
          </a:p>
        </p:txBody>
      </p:sp>
    </p:spTree>
    <p:extLst>
      <p:ext uri="{BB962C8B-B14F-4D97-AF65-F5344CB8AC3E}">
        <p14:creationId xmlns:p14="http://schemas.microsoft.com/office/powerpoint/2010/main" val="748524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6C93CCA-212E-42A4-B3AA-6EF74BAF6AD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8DDD334-0FCD-46AC-BB01-9396D5E354B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DFF2EC0-4479-4AAB-86E1-243411CCDA6F}"/>
              </a:ext>
            </a:extLst>
          </p:cNvPr>
          <p:cNvSpPr>
            <a:spLocks noGrp="1"/>
          </p:cNvSpPr>
          <p:nvPr>
            <p:ph type="dt" sz="half" idx="10"/>
          </p:nvPr>
        </p:nvSpPr>
        <p:spPr/>
        <p:txBody>
          <a:bodyPr/>
          <a:lstStyle/>
          <a:p>
            <a:fld id="{F8601804-6231-48CD-B64B-2B47F58C2F53}" type="datetimeFigureOut">
              <a:rPr lang="zh-CN" altLang="en-US" smtClean="0"/>
              <a:t>2020/1/10</a:t>
            </a:fld>
            <a:endParaRPr lang="zh-CN" altLang="en-US"/>
          </a:p>
        </p:txBody>
      </p:sp>
      <p:sp>
        <p:nvSpPr>
          <p:cNvPr id="5" name="页脚占位符 4">
            <a:extLst>
              <a:ext uri="{FF2B5EF4-FFF2-40B4-BE49-F238E27FC236}">
                <a16:creationId xmlns:a16="http://schemas.microsoft.com/office/drawing/2014/main" id="{F14EE3B9-C20B-453F-9990-93DA928C415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C26EA3E-CFFF-417D-B799-D499059BEA81}"/>
              </a:ext>
            </a:extLst>
          </p:cNvPr>
          <p:cNvSpPr>
            <a:spLocks noGrp="1"/>
          </p:cNvSpPr>
          <p:nvPr>
            <p:ph type="sldNum" sz="quarter" idx="12"/>
          </p:nvPr>
        </p:nvSpPr>
        <p:spPr/>
        <p:txBody>
          <a:bodyPr/>
          <a:lstStyle/>
          <a:p>
            <a:fld id="{C59DC8D7-75A9-4C71-BA06-1FEE67D61EC1}" type="slidenum">
              <a:rPr lang="zh-CN" altLang="en-US" smtClean="0"/>
              <a:t>‹#›</a:t>
            </a:fld>
            <a:endParaRPr lang="zh-CN" altLang="en-US"/>
          </a:p>
        </p:txBody>
      </p:sp>
    </p:spTree>
    <p:extLst>
      <p:ext uri="{BB962C8B-B14F-4D97-AF65-F5344CB8AC3E}">
        <p14:creationId xmlns:p14="http://schemas.microsoft.com/office/powerpoint/2010/main" val="2885500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2D0B93-9330-4172-B133-AD5C430CB9E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A840DB44-87F8-4F9D-B388-3CF2C8220A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05BCDBDA-99B3-4EA6-BD15-45CBCD357EAE}"/>
              </a:ext>
            </a:extLst>
          </p:cNvPr>
          <p:cNvSpPr>
            <a:spLocks noGrp="1"/>
          </p:cNvSpPr>
          <p:nvPr>
            <p:ph type="dt" sz="half" idx="10"/>
          </p:nvPr>
        </p:nvSpPr>
        <p:spPr/>
        <p:txBody>
          <a:bodyPr/>
          <a:lstStyle/>
          <a:p>
            <a:fld id="{F8601804-6231-48CD-B64B-2B47F58C2F53}" type="datetimeFigureOut">
              <a:rPr lang="zh-CN" altLang="en-US" smtClean="0"/>
              <a:t>2020/1/10</a:t>
            </a:fld>
            <a:endParaRPr lang="zh-CN" altLang="en-US"/>
          </a:p>
        </p:txBody>
      </p:sp>
      <p:sp>
        <p:nvSpPr>
          <p:cNvPr id="5" name="页脚占位符 4">
            <a:extLst>
              <a:ext uri="{FF2B5EF4-FFF2-40B4-BE49-F238E27FC236}">
                <a16:creationId xmlns:a16="http://schemas.microsoft.com/office/drawing/2014/main" id="{4C42CEA3-743E-4113-A3F4-0092AD476E4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0F82DC8-C44E-496A-A7B5-3D5160A36DE5}"/>
              </a:ext>
            </a:extLst>
          </p:cNvPr>
          <p:cNvSpPr>
            <a:spLocks noGrp="1"/>
          </p:cNvSpPr>
          <p:nvPr>
            <p:ph type="sldNum" sz="quarter" idx="12"/>
          </p:nvPr>
        </p:nvSpPr>
        <p:spPr/>
        <p:txBody>
          <a:bodyPr/>
          <a:lstStyle/>
          <a:p>
            <a:fld id="{C59DC8D7-75A9-4C71-BA06-1FEE67D61EC1}" type="slidenum">
              <a:rPr lang="zh-CN" altLang="en-US" smtClean="0"/>
              <a:t>‹#›</a:t>
            </a:fld>
            <a:endParaRPr lang="zh-CN" altLang="en-US"/>
          </a:p>
        </p:txBody>
      </p:sp>
    </p:spTree>
    <p:extLst>
      <p:ext uri="{BB962C8B-B14F-4D97-AF65-F5344CB8AC3E}">
        <p14:creationId xmlns:p14="http://schemas.microsoft.com/office/powerpoint/2010/main" val="3492622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F85663-6DF5-44B9-BDCD-F185A061760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769BD8C-6611-4FAF-959A-FBC04FA64BEC}"/>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E27AF264-671C-4190-BC1D-C5A67F822D98}"/>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31A54971-AC20-4663-8D69-C7F3080D2FE6}"/>
              </a:ext>
            </a:extLst>
          </p:cNvPr>
          <p:cNvSpPr>
            <a:spLocks noGrp="1"/>
          </p:cNvSpPr>
          <p:nvPr>
            <p:ph type="dt" sz="half" idx="10"/>
          </p:nvPr>
        </p:nvSpPr>
        <p:spPr/>
        <p:txBody>
          <a:bodyPr/>
          <a:lstStyle/>
          <a:p>
            <a:fld id="{F8601804-6231-48CD-B64B-2B47F58C2F53}" type="datetimeFigureOut">
              <a:rPr lang="zh-CN" altLang="en-US" smtClean="0"/>
              <a:t>2020/1/10</a:t>
            </a:fld>
            <a:endParaRPr lang="zh-CN" altLang="en-US"/>
          </a:p>
        </p:txBody>
      </p:sp>
      <p:sp>
        <p:nvSpPr>
          <p:cNvPr id="6" name="页脚占位符 5">
            <a:extLst>
              <a:ext uri="{FF2B5EF4-FFF2-40B4-BE49-F238E27FC236}">
                <a16:creationId xmlns:a16="http://schemas.microsoft.com/office/drawing/2014/main" id="{7DA6AEDD-E2F1-457C-B420-85F706A64B8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9C8806F-3790-484C-9441-BA28080DBA41}"/>
              </a:ext>
            </a:extLst>
          </p:cNvPr>
          <p:cNvSpPr>
            <a:spLocks noGrp="1"/>
          </p:cNvSpPr>
          <p:nvPr>
            <p:ph type="sldNum" sz="quarter" idx="12"/>
          </p:nvPr>
        </p:nvSpPr>
        <p:spPr/>
        <p:txBody>
          <a:bodyPr/>
          <a:lstStyle/>
          <a:p>
            <a:fld id="{C59DC8D7-75A9-4C71-BA06-1FEE67D61EC1}" type="slidenum">
              <a:rPr lang="zh-CN" altLang="en-US" smtClean="0"/>
              <a:t>‹#›</a:t>
            </a:fld>
            <a:endParaRPr lang="zh-CN" altLang="en-US"/>
          </a:p>
        </p:txBody>
      </p:sp>
    </p:spTree>
    <p:extLst>
      <p:ext uri="{BB962C8B-B14F-4D97-AF65-F5344CB8AC3E}">
        <p14:creationId xmlns:p14="http://schemas.microsoft.com/office/powerpoint/2010/main" val="2476479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BA771B-D075-4D58-ADF0-2946585317E8}"/>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1081AB49-1EA0-4EB2-91CD-776A1BE6AA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C0E774F6-9BD9-4554-8C78-A7425E941A6A}"/>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0FB2BBF-7584-4649-B858-0262690DCB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160D4ADA-FB8B-48FF-A7DB-0AB74C87617F}"/>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C457308F-A301-48FC-84EC-339CF884FB8F}"/>
              </a:ext>
            </a:extLst>
          </p:cNvPr>
          <p:cNvSpPr>
            <a:spLocks noGrp="1"/>
          </p:cNvSpPr>
          <p:nvPr>
            <p:ph type="dt" sz="half" idx="10"/>
          </p:nvPr>
        </p:nvSpPr>
        <p:spPr/>
        <p:txBody>
          <a:bodyPr/>
          <a:lstStyle/>
          <a:p>
            <a:fld id="{F8601804-6231-48CD-B64B-2B47F58C2F53}" type="datetimeFigureOut">
              <a:rPr lang="zh-CN" altLang="en-US" smtClean="0"/>
              <a:t>2020/1/10</a:t>
            </a:fld>
            <a:endParaRPr lang="zh-CN" altLang="en-US"/>
          </a:p>
        </p:txBody>
      </p:sp>
      <p:sp>
        <p:nvSpPr>
          <p:cNvPr id="8" name="页脚占位符 7">
            <a:extLst>
              <a:ext uri="{FF2B5EF4-FFF2-40B4-BE49-F238E27FC236}">
                <a16:creationId xmlns:a16="http://schemas.microsoft.com/office/drawing/2014/main" id="{B803D76D-B431-48F5-BCFC-D4E2A3E6F14C}"/>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2FDD2B93-DB7C-4240-8A34-106BCA238F78}"/>
              </a:ext>
            </a:extLst>
          </p:cNvPr>
          <p:cNvSpPr>
            <a:spLocks noGrp="1"/>
          </p:cNvSpPr>
          <p:nvPr>
            <p:ph type="sldNum" sz="quarter" idx="12"/>
          </p:nvPr>
        </p:nvSpPr>
        <p:spPr/>
        <p:txBody>
          <a:bodyPr/>
          <a:lstStyle/>
          <a:p>
            <a:fld id="{C59DC8D7-75A9-4C71-BA06-1FEE67D61EC1}" type="slidenum">
              <a:rPr lang="zh-CN" altLang="en-US" smtClean="0"/>
              <a:t>‹#›</a:t>
            </a:fld>
            <a:endParaRPr lang="zh-CN" altLang="en-US"/>
          </a:p>
        </p:txBody>
      </p:sp>
    </p:spTree>
    <p:extLst>
      <p:ext uri="{BB962C8B-B14F-4D97-AF65-F5344CB8AC3E}">
        <p14:creationId xmlns:p14="http://schemas.microsoft.com/office/powerpoint/2010/main" val="1476977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DE1BCA-6E5A-48D9-BE4A-F15EDB467DF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0332FC9-37C3-4087-907B-65105C6F2F23}"/>
              </a:ext>
            </a:extLst>
          </p:cNvPr>
          <p:cNvSpPr>
            <a:spLocks noGrp="1"/>
          </p:cNvSpPr>
          <p:nvPr>
            <p:ph type="dt" sz="half" idx="10"/>
          </p:nvPr>
        </p:nvSpPr>
        <p:spPr/>
        <p:txBody>
          <a:bodyPr/>
          <a:lstStyle/>
          <a:p>
            <a:fld id="{F8601804-6231-48CD-B64B-2B47F58C2F53}" type="datetimeFigureOut">
              <a:rPr lang="zh-CN" altLang="en-US" smtClean="0"/>
              <a:t>2020/1/10</a:t>
            </a:fld>
            <a:endParaRPr lang="zh-CN" altLang="en-US"/>
          </a:p>
        </p:txBody>
      </p:sp>
      <p:sp>
        <p:nvSpPr>
          <p:cNvPr id="4" name="页脚占位符 3">
            <a:extLst>
              <a:ext uri="{FF2B5EF4-FFF2-40B4-BE49-F238E27FC236}">
                <a16:creationId xmlns:a16="http://schemas.microsoft.com/office/drawing/2014/main" id="{18C5DF19-9C98-4E75-B068-EA212E4C55ED}"/>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B9136F8A-13E7-4C3A-A910-EF05A37A3578}"/>
              </a:ext>
            </a:extLst>
          </p:cNvPr>
          <p:cNvSpPr>
            <a:spLocks noGrp="1"/>
          </p:cNvSpPr>
          <p:nvPr>
            <p:ph type="sldNum" sz="quarter" idx="12"/>
          </p:nvPr>
        </p:nvSpPr>
        <p:spPr/>
        <p:txBody>
          <a:bodyPr/>
          <a:lstStyle/>
          <a:p>
            <a:fld id="{C59DC8D7-75A9-4C71-BA06-1FEE67D61EC1}" type="slidenum">
              <a:rPr lang="zh-CN" altLang="en-US" smtClean="0"/>
              <a:t>‹#›</a:t>
            </a:fld>
            <a:endParaRPr lang="zh-CN" altLang="en-US"/>
          </a:p>
        </p:txBody>
      </p:sp>
    </p:spTree>
    <p:extLst>
      <p:ext uri="{BB962C8B-B14F-4D97-AF65-F5344CB8AC3E}">
        <p14:creationId xmlns:p14="http://schemas.microsoft.com/office/powerpoint/2010/main" val="36533576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D4861C51-774E-40E4-A5FB-BAADE97C7C60}"/>
              </a:ext>
            </a:extLst>
          </p:cNvPr>
          <p:cNvSpPr>
            <a:spLocks noGrp="1"/>
          </p:cNvSpPr>
          <p:nvPr>
            <p:ph type="sldNum" sz="quarter" idx="12"/>
          </p:nvPr>
        </p:nvSpPr>
        <p:spPr/>
        <p:txBody>
          <a:bodyPr/>
          <a:lstStyle/>
          <a:p>
            <a:fld id="{C59DC8D7-75A9-4C71-BA06-1FEE67D61EC1}" type="slidenum">
              <a:rPr lang="zh-CN" altLang="en-US" smtClean="0"/>
              <a:t>‹#›</a:t>
            </a:fld>
            <a:endParaRPr lang="zh-CN" altLang="en-US"/>
          </a:p>
        </p:txBody>
      </p:sp>
      <p:pic>
        <p:nvPicPr>
          <p:cNvPr id="5" name="图片 4">
            <a:extLst>
              <a:ext uri="{FF2B5EF4-FFF2-40B4-BE49-F238E27FC236}">
                <a16:creationId xmlns:a16="http://schemas.microsoft.com/office/drawing/2014/main" id="{7C36BA72-7F99-416E-8B30-3F8C254B6C64}"/>
              </a:ext>
            </a:extLst>
          </p:cNvPr>
          <p:cNvPicPr>
            <a:picLocks noChangeAspect="1"/>
          </p:cNvPicPr>
          <p:nvPr userDrawn="1"/>
        </p:nvPicPr>
        <p:blipFill>
          <a:blip r:embed="rId2"/>
          <a:stretch>
            <a:fillRect/>
          </a:stretch>
        </p:blipFill>
        <p:spPr>
          <a:xfrm>
            <a:off x="0" y="-142875"/>
            <a:ext cx="12192000" cy="1102274"/>
          </a:xfrm>
          <a:prstGeom prst="rect">
            <a:avLst/>
          </a:prstGeom>
        </p:spPr>
      </p:pic>
    </p:spTree>
    <p:extLst>
      <p:ext uri="{BB962C8B-B14F-4D97-AF65-F5344CB8AC3E}">
        <p14:creationId xmlns:p14="http://schemas.microsoft.com/office/powerpoint/2010/main" val="1771095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49A864-37CD-41D3-983D-018A9721889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7B4EA5F3-C6F2-42F9-8A8D-48739728F0E8}"/>
              </a:ext>
            </a:extLst>
          </p:cNvPr>
          <p:cNvSpPr>
            <a:spLocks noGrp="1"/>
          </p:cNvSpPr>
          <p:nvPr>
            <p:ph type="dt" sz="half" idx="10"/>
          </p:nvPr>
        </p:nvSpPr>
        <p:spPr/>
        <p:txBody>
          <a:bodyPr/>
          <a:lstStyle/>
          <a:p>
            <a:fld id="{F8601804-6231-48CD-B64B-2B47F58C2F53}" type="datetimeFigureOut">
              <a:rPr lang="zh-CN" altLang="en-US" smtClean="0"/>
              <a:t>2020/1/10</a:t>
            </a:fld>
            <a:endParaRPr lang="zh-CN" altLang="en-US"/>
          </a:p>
        </p:txBody>
      </p:sp>
      <p:sp>
        <p:nvSpPr>
          <p:cNvPr id="4" name="页脚占位符 3">
            <a:extLst>
              <a:ext uri="{FF2B5EF4-FFF2-40B4-BE49-F238E27FC236}">
                <a16:creationId xmlns:a16="http://schemas.microsoft.com/office/drawing/2014/main" id="{E16C9BD8-0936-4532-86BD-FAE052D1ED4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51BDE4E8-CC9C-4DDB-9A95-2DC4741A2AE4}"/>
              </a:ext>
            </a:extLst>
          </p:cNvPr>
          <p:cNvSpPr>
            <a:spLocks noGrp="1"/>
          </p:cNvSpPr>
          <p:nvPr>
            <p:ph type="sldNum" sz="quarter" idx="12"/>
          </p:nvPr>
        </p:nvSpPr>
        <p:spPr/>
        <p:txBody>
          <a:bodyPr/>
          <a:lstStyle/>
          <a:p>
            <a:fld id="{C59DC8D7-75A9-4C71-BA06-1FEE67D61EC1}" type="slidenum">
              <a:rPr lang="zh-CN" altLang="en-US" smtClean="0"/>
              <a:t>‹#›</a:t>
            </a:fld>
            <a:endParaRPr lang="zh-CN" altLang="en-US"/>
          </a:p>
        </p:txBody>
      </p:sp>
    </p:spTree>
    <p:extLst>
      <p:ext uri="{BB962C8B-B14F-4D97-AF65-F5344CB8AC3E}">
        <p14:creationId xmlns:p14="http://schemas.microsoft.com/office/powerpoint/2010/main" val="38932711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B0C0A7-9E95-44AF-9954-448FB69D628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23D2DB7-5568-416A-90C0-1D3411E8C0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E7766C48-5BD7-4E33-AA5B-CA932D968D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AFA113E-5172-418E-A2DF-518353164411}"/>
              </a:ext>
            </a:extLst>
          </p:cNvPr>
          <p:cNvSpPr>
            <a:spLocks noGrp="1"/>
          </p:cNvSpPr>
          <p:nvPr>
            <p:ph type="dt" sz="half" idx="10"/>
          </p:nvPr>
        </p:nvSpPr>
        <p:spPr/>
        <p:txBody>
          <a:bodyPr/>
          <a:lstStyle/>
          <a:p>
            <a:fld id="{F8601804-6231-48CD-B64B-2B47F58C2F53}" type="datetimeFigureOut">
              <a:rPr lang="zh-CN" altLang="en-US" smtClean="0"/>
              <a:t>2020/1/10</a:t>
            </a:fld>
            <a:endParaRPr lang="zh-CN" altLang="en-US"/>
          </a:p>
        </p:txBody>
      </p:sp>
      <p:sp>
        <p:nvSpPr>
          <p:cNvPr id="6" name="页脚占位符 5">
            <a:extLst>
              <a:ext uri="{FF2B5EF4-FFF2-40B4-BE49-F238E27FC236}">
                <a16:creationId xmlns:a16="http://schemas.microsoft.com/office/drawing/2014/main" id="{AA6A3ABC-54DC-49C3-AB41-3F9BAADD37B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6DB2869-D24D-4336-8C17-F6F7967B48F0}"/>
              </a:ext>
            </a:extLst>
          </p:cNvPr>
          <p:cNvSpPr>
            <a:spLocks noGrp="1"/>
          </p:cNvSpPr>
          <p:nvPr>
            <p:ph type="sldNum" sz="quarter" idx="12"/>
          </p:nvPr>
        </p:nvSpPr>
        <p:spPr/>
        <p:txBody>
          <a:bodyPr/>
          <a:lstStyle/>
          <a:p>
            <a:fld id="{C59DC8D7-75A9-4C71-BA06-1FEE67D61EC1}" type="slidenum">
              <a:rPr lang="zh-CN" altLang="en-US" smtClean="0"/>
              <a:t>‹#›</a:t>
            </a:fld>
            <a:endParaRPr lang="zh-CN" altLang="en-US"/>
          </a:p>
        </p:txBody>
      </p:sp>
    </p:spTree>
    <p:extLst>
      <p:ext uri="{BB962C8B-B14F-4D97-AF65-F5344CB8AC3E}">
        <p14:creationId xmlns:p14="http://schemas.microsoft.com/office/powerpoint/2010/main" val="21700640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B2FF84-1C28-4C73-A7B3-F2353325CE6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73620BE-927C-4D71-A81E-50C4B692AE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4F6C7F7-0327-4A6E-A699-8C02075480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FD3C92B-1802-4B12-AAAB-8A8FE78C60ED}"/>
              </a:ext>
            </a:extLst>
          </p:cNvPr>
          <p:cNvSpPr>
            <a:spLocks noGrp="1"/>
          </p:cNvSpPr>
          <p:nvPr>
            <p:ph type="dt" sz="half" idx="10"/>
          </p:nvPr>
        </p:nvSpPr>
        <p:spPr/>
        <p:txBody>
          <a:bodyPr/>
          <a:lstStyle/>
          <a:p>
            <a:fld id="{F8601804-6231-48CD-B64B-2B47F58C2F53}" type="datetimeFigureOut">
              <a:rPr lang="zh-CN" altLang="en-US" smtClean="0"/>
              <a:t>2020/1/10</a:t>
            </a:fld>
            <a:endParaRPr lang="zh-CN" altLang="en-US"/>
          </a:p>
        </p:txBody>
      </p:sp>
      <p:sp>
        <p:nvSpPr>
          <p:cNvPr id="6" name="页脚占位符 5">
            <a:extLst>
              <a:ext uri="{FF2B5EF4-FFF2-40B4-BE49-F238E27FC236}">
                <a16:creationId xmlns:a16="http://schemas.microsoft.com/office/drawing/2014/main" id="{B33FE4EC-D21A-4322-8A1B-20EBED93647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8974804-08C9-4713-9817-5B839DF1D336}"/>
              </a:ext>
            </a:extLst>
          </p:cNvPr>
          <p:cNvSpPr>
            <a:spLocks noGrp="1"/>
          </p:cNvSpPr>
          <p:nvPr>
            <p:ph type="sldNum" sz="quarter" idx="12"/>
          </p:nvPr>
        </p:nvSpPr>
        <p:spPr/>
        <p:txBody>
          <a:bodyPr/>
          <a:lstStyle/>
          <a:p>
            <a:fld id="{C59DC8D7-75A9-4C71-BA06-1FEE67D61EC1}" type="slidenum">
              <a:rPr lang="zh-CN" altLang="en-US" smtClean="0"/>
              <a:t>‹#›</a:t>
            </a:fld>
            <a:endParaRPr lang="zh-CN" altLang="en-US"/>
          </a:p>
        </p:txBody>
      </p:sp>
    </p:spTree>
    <p:extLst>
      <p:ext uri="{BB962C8B-B14F-4D97-AF65-F5344CB8AC3E}">
        <p14:creationId xmlns:p14="http://schemas.microsoft.com/office/powerpoint/2010/main" val="141211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9950D1-F3E7-48F8-833C-5CDB581EDDB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E7C949EB-ED31-47F6-B283-D34C6BB8FB58}"/>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900C2C0-BC00-46B0-996C-BEA1FC593FC1}"/>
              </a:ext>
            </a:extLst>
          </p:cNvPr>
          <p:cNvSpPr>
            <a:spLocks noGrp="1"/>
          </p:cNvSpPr>
          <p:nvPr>
            <p:ph type="dt" sz="half" idx="10"/>
          </p:nvPr>
        </p:nvSpPr>
        <p:spPr/>
        <p:txBody>
          <a:bodyPr/>
          <a:lstStyle/>
          <a:p>
            <a:fld id="{F8601804-6231-48CD-B64B-2B47F58C2F53}" type="datetimeFigureOut">
              <a:rPr lang="zh-CN" altLang="en-US" smtClean="0"/>
              <a:t>2020/1/10</a:t>
            </a:fld>
            <a:endParaRPr lang="zh-CN" altLang="en-US"/>
          </a:p>
        </p:txBody>
      </p:sp>
      <p:sp>
        <p:nvSpPr>
          <p:cNvPr id="5" name="页脚占位符 4">
            <a:extLst>
              <a:ext uri="{FF2B5EF4-FFF2-40B4-BE49-F238E27FC236}">
                <a16:creationId xmlns:a16="http://schemas.microsoft.com/office/drawing/2014/main" id="{0893447E-D438-4283-98CF-E6820BB7D2C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9B78143-3350-4DB5-AFD3-5DE59CC7662E}"/>
              </a:ext>
            </a:extLst>
          </p:cNvPr>
          <p:cNvSpPr>
            <a:spLocks noGrp="1"/>
          </p:cNvSpPr>
          <p:nvPr>
            <p:ph type="sldNum" sz="quarter" idx="12"/>
          </p:nvPr>
        </p:nvSpPr>
        <p:spPr/>
        <p:txBody>
          <a:bodyPr/>
          <a:lstStyle/>
          <a:p>
            <a:fld id="{C59DC8D7-75A9-4C71-BA06-1FEE67D61EC1}" type="slidenum">
              <a:rPr lang="zh-CN" altLang="en-US" smtClean="0"/>
              <a:t>‹#›</a:t>
            </a:fld>
            <a:endParaRPr lang="zh-CN" altLang="en-US"/>
          </a:p>
        </p:txBody>
      </p:sp>
    </p:spTree>
    <p:extLst>
      <p:ext uri="{BB962C8B-B14F-4D97-AF65-F5344CB8AC3E}">
        <p14:creationId xmlns:p14="http://schemas.microsoft.com/office/powerpoint/2010/main" val="1809221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2E16F46-1D5C-467B-BEF0-10C78499D699}"/>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CBD52975-5351-463D-978A-14156EDDEC0D}"/>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6500521-11FA-4742-9362-608C082C6F0E}"/>
              </a:ext>
            </a:extLst>
          </p:cNvPr>
          <p:cNvSpPr>
            <a:spLocks noGrp="1"/>
          </p:cNvSpPr>
          <p:nvPr>
            <p:ph type="dt" sz="half" idx="10"/>
          </p:nvPr>
        </p:nvSpPr>
        <p:spPr/>
        <p:txBody>
          <a:bodyPr/>
          <a:lstStyle/>
          <a:p>
            <a:fld id="{F8601804-6231-48CD-B64B-2B47F58C2F53}" type="datetimeFigureOut">
              <a:rPr lang="zh-CN" altLang="en-US" smtClean="0"/>
              <a:t>2020/1/10</a:t>
            </a:fld>
            <a:endParaRPr lang="zh-CN" altLang="en-US"/>
          </a:p>
        </p:txBody>
      </p:sp>
      <p:sp>
        <p:nvSpPr>
          <p:cNvPr id="5" name="页脚占位符 4">
            <a:extLst>
              <a:ext uri="{FF2B5EF4-FFF2-40B4-BE49-F238E27FC236}">
                <a16:creationId xmlns:a16="http://schemas.microsoft.com/office/drawing/2014/main" id="{95D98611-3EC4-4D0D-8280-5849F9393FB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D75725A-86AC-40FD-8298-0CA6F2DC9D89}"/>
              </a:ext>
            </a:extLst>
          </p:cNvPr>
          <p:cNvSpPr>
            <a:spLocks noGrp="1"/>
          </p:cNvSpPr>
          <p:nvPr>
            <p:ph type="sldNum" sz="quarter" idx="12"/>
          </p:nvPr>
        </p:nvSpPr>
        <p:spPr/>
        <p:txBody>
          <a:bodyPr/>
          <a:lstStyle/>
          <a:p>
            <a:fld id="{C59DC8D7-75A9-4C71-BA06-1FEE67D61EC1}" type="slidenum">
              <a:rPr lang="zh-CN" altLang="en-US" smtClean="0"/>
              <a:t>‹#›</a:t>
            </a:fld>
            <a:endParaRPr lang="zh-CN" altLang="en-US"/>
          </a:p>
        </p:txBody>
      </p:sp>
    </p:spTree>
    <p:extLst>
      <p:ext uri="{BB962C8B-B14F-4D97-AF65-F5344CB8AC3E}">
        <p14:creationId xmlns:p14="http://schemas.microsoft.com/office/powerpoint/2010/main" val="2485370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991600" y="6399781"/>
            <a:ext cx="2743200" cy="159597"/>
          </a:xfrm>
          <a:prstGeom prst="rect">
            <a:avLst/>
          </a:prstGeom>
        </p:spPr>
        <p:txBody>
          <a:bodyPr vert="horz" lIns="0" tIns="0" rIns="0" bIns="0" rtlCol="0" anchor="b"/>
          <a:lstStyle>
            <a:lvl1pPr algn="r">
              <a:defRPr sz="1000" b="0" i="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defRPr>
            </a:lvl1pPr>
          </a:lstStyle>
          <a:p>
            <a:fld id="{884269F9-B5CE-EB46-8536-1F9E4423A6BA}" type="slidenum">
              <a:rPr kumimoji="1" lang="zh-CN" altLang="en-US" smtClean="0"/>
              <a:t>‹#›</a:t>
            </a:fld>
            <a:endParaRPr kumimoji="1" lang="zh-CN" altLang="en-US" dirty="0"/>
          </a:p>
        </p:txBody>
      </p:sp>
      <p:sp>
        <p:nvSpPr>
          <p:cNvPr id="2" name="Title Placeholder 1"/>
          <p:cNvSpPr>
            <a:spLocks noGrp="1"/>
          </p:cNvSpPr>
          <p:nvPr>
            <p:ph type="title"/>
          </p:nvPr>
        </p:nvSpPr>
        <p:spPr>
          <a:xfrm>
            <a:off x="457201" y="457199"/>
            <a:ext cx="11277600" cy="883085"/>
          </a:xfrm>
          <a:prstGeom prst="rect">
            <a:avLst/>
          </a:prstGeom>
        </p:spPr>
        <p:txBody>
          <a:bodyPr vert="horz" lIns="0" tIns="0" rIns="0" bIns="0" rtlCol="0" anchor="t">
            <a:normAutofit/>
          </a:bodyPr>
          <a:lstStyle/>
          <a:p>
            <a:r>
              <a:rPr kumimoji="0" lang="zh-CN" altLang="en-US" sz="3200" b="0" i="0" u="none" strike="noStrike" kern="1200" cap="none" spc="0" normalizeH="0" baseline="0" noProof="0" dirty="0">
                <a:ln>
                  <a:noFill/>
                </a:ln>
                <a:solidFill>
                  <a:srgbClr val="1E53A4"/>
                </a:solidFill>
                <a:effectLst/>
                <a:uLnTx/>
                <a:uFillTx/>
                <a:latin typeface="+mj-lt"/>
                <a:ea typeface="+mj-ea"/>
              </a:rPr>
              <a:t>点击修改标题 </a:t>
            </a:r>
            <a:r>
              <a:rPr lang="en-US" altLang="zh-CN" dirty="0"/>
              <a:t>Click to edit Master title style</a:t>
            </a:r>
            <a:endParaRPr lang="en-US" dirty="0"/>
          </a:p>
        </p:txBody>
      </p:sp>
      <p:sp>
        <p:nvSpPr>
          <p:cNvPr id="10" name="Text Placeholder 9"/>
          <p:cNvSpPr>
            <a:spLocks noGrp="1"/>
          </p:cNvSpPr>
          <p:nvPr>
            <p:ph type="body" idx="1"/>
          </p:nvPr>
        </p:nvSpPr>
        <p:spPr>
          <a:xfrm>
            <a:off x="457200" y="1338943"/>
            <a:ext cx="11277600" cy="4833257"/>
          </a:xfrm>
          <a:prstGeom prst="rect">
            <a:avLst/>
          </a:prstGeom>
        </p:spPr>
        <p:txBody>
          <a:bodyPr vert="horz" lIns="0" tIns="0" rIns="0" bIns="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endParaRPr lang="en-US" dirty="0"/>
          </a:p>
        </p:txBody>
      </p:sp>
      <p:sp>
        <p:nvSpPr>
          <p:cNvPr id="5" name="文本框 4"/>
          <p:cNvSpPr txBox="1"/>
          <p:nvPr userDrawn="1"/>
        </p:nvSpPr>
        <p:spPr>
          <a:xfrm>
            <a:off x="4584049" y="6444059"/>
            <a:ext cx="1364476" cy="338554"/>
          </a:xfrm>
          <a:prstGeom prst="rect">
            <a:avLst/>
          </a:prstGeom>
          <a:noFill/>
        </p:spPr>
        <p:txBody>
          <a:bodyPr wrap="none" rtlCol="0">
            <a:spAutoFit/>
          </a:bodyPr>
          <a:lstStyle/>
          <a:p>
            <a:r>
              <a:rPr kumimoji="1" lang="zh-CN" altLang="en-US" sz="1600" dirty="0"/>
              <a:t>杨强，</a:t>
            </a:r>
            <a:r>
              <a:rPr kumimoji="1" lang="en-US" altLang="zh-CN" sz="1600" dirty="0"/>
              <a:t>2018.5</a:t>
            </a:r>
            <a:endParaRPr kumimoji="1" lang="zh-CN" altLang="en-US" sz="1600" dirty="0"/>
          </a:p>
        </p:txBody>
      </p:sp>
      <p:sp>
        <p:nvSpPr>
          <p:cNvPr id="7" name="文本框 6">
            <a:extLst>
              <a:ext uri="{FF2B5EF4-FFF2-40B4-BE49-F238E27FC236}">
                <a16:creationId xmlns:a16="http://schemas.microsoft.com/office/drawing/2014/main" id="{CBB90003-D120-FB44-9679-D1CC9CE3E6DC}"/>
              </a:ext>
            </a:extLst>
          </p:cNvPr>
          <p:cNvSpPr txBox="1"/>
          <p:nvPr userDrawn="1"/>
        </p:nvSpPr>
        <p:spPr>
          <a:xfrm>
            <a:off x="4596749" y="6479579"/>
            <a:ext cx="1338828" cy="338554"/>
          </a:xfrm>
          <a:prstGeom prst="rect">
            <a:avLst/>
          </a:prstGeom>
          <a:solidFill>
            <a:schemeClr val="bg1"/>
          </a:solidFill>
        </p:spPr>
        <p:txBody>
          <a:bodyPr wrap="none" rtlCol="0">
            <a:spAutoFit/>
          </a:bodyPr>
          <a:lstStyle/>
          <a:p>
            <a:r>
              <a:rPr kumimoji="1" lang="zh-CN" altLang="en-US" sz="1600" dirty="0"/>
              <a:t>杨强                </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8" r:id="rId9"/>
    <p:sldLayoutId id="2147483659" r:id="rId10"/>
  </p:sldLayoutIdLst>
  <p:hf hdr="0"/>
  <p:txStyles>
    <p:titleStyle>
      <a:lvl1pPr algn="l" defTabSz="914400" rtl="0" eaLnBrk="1" latinLnBrk="0" hangingPunct="1">
        <a:lnSpc>
          <a:spcPct val="110000"/>
        </a:lnSpc>
        <a:spcBef>
          <a:spcPct val="0"/>
        </a:spcBef>
        <a:buNone/>
        <a:defRPr sz="3200" b="1" kern="1200">
          <a:solidFill>
            <a:schemeClr val="tx1"/>
          </a:solidFill>
          <a:latin typeface="+mj-lt"/>
          <a:ea typeface="+mn-ea"/>
          <a:cs typeface="FZZhengHeiS-B-GB" charset="-122"/>
        </a:defRPr>
      </a:lvl1pPr>
    </p:titleStyle>
    <p:bodyStyle>
      <a:lvl1pPr marL="228600" indent="-228600" algn="l" defTabSz="914400" rtl="0" eaLnBrk="1" latinLnBrk="0" hangingPunct="1">
        <a:lnSpc>
          <a:spcPct val="120000"/>
        </a:lnSpc>
        <a:spcBef>
          <a:spcPts val="1000"/>
        </a:spcBef>
        <a:buClr>
          <a:schemeClr val="accent1"/>
        </a:buClr>
        <a:buFont typeface="Arial" panose="020B0604020202020204" pitchFamily="34" charset="0"/>
        <a:buChar char="•"/>
        <a:defRPr sz="1800" b="0" i="0" kern="1200">
          <a:solidFill>
            <a:schemeClr val="tx2"/>
          </a:solidFill>
          <a:latin typeface="+mn-ea"/>
          <a:ea typeface="+mn-ea"/>
          <a:cs typeface="Source Han Sans Regular" panose="020B0500000000000000" pitchFamily="34" charset="-122"/>
        </a:defRPr>
      </a:lvl1pPr>
      <a:lvl2pPr marL="685800" indent="-228600" algn="l" defTabSz="914400" rtl="0" eaLnBrk="1" latinLnBrk="0" hangingPunct="1">
        <a:lnSpc>
          <a:spcPct val="120000"/>
        </a:lnSpc>
        <a:spcBef>
          <a:spcPts val="500"/>
        </a:spcBef>
        <a:buClr>
          <a:schemeClr val="accent1"/>
        </a:buClr>
        <a:buFont typeface="Arial" panose="020B0604020202020204" pitchFamily="34" charset="0"/>
        <a:buChar char="•"/>
        <a:defRPr sz="1800" b="0" i="0" kern="1200">
          <a:solidFill>
            <a:schemeClr val="tx2"/>
          </a:solidFill>
          <a:latin typeface="+mn-ea"/>
          <a:ea typeface="+mn-ea"/>
          <a:cs typeface="Source Han Sans Regular" panose="020B0500000000000000" pitchFamily="34" charset="-122"/>
        </a:defRPr>
      </a:lvl2pPr>
      <a:lvl3pPr marL="1143000" indent="-228600" algn="l" defTabSz="914400" rtl="0" eaLnBrk="1" latinLnBrk="0" hangingPunct="1">
        <a:lnSpc>
          <a:spcPct val="120000"/>
        </a:lnSpc>
        <a:spcBef>
          <a:spcPts val="500"/>
        </a:spcBef>
        <a:buClr>
          <a:schemeClr val="accent1"/>
        </a:buClr>
        <a:buFont typeface="Arial" panose="020B0604020202020204" pitchFamily="34" charset="0"/>
        <a:buChar char="•"/>
        <a:defRPr sz="1800" b="0" i="0" kern="1200">
          <a:solidFill>
            <a:schemeClr val="tx2"/>
          </a:solidFill>
          <a:latin typeface="+mn-ea"/>
          <a:ea typeface="+mn-ea"/>
          <a:cs typeface="Source Han Sans Regular" panose="020B0500000000000000" pitchFamily="34" charset="-122"/>
        </a:defRPr>
      </a:lvl3pPr>
      <a:lvl4pPr marL="1600200" indent="-228600" algn="l" defTabSz="914400" rtl="0" eaLnBrk="1" latinLnBrk="0" hangingPunct="1">
        <a:lnSpc>
          <a:spcPct val="120000"/>
        </a:lnSpc>
        <a:spcBef>
          <a:spcPts val="500"/>
        </a:spcBef>
        <a:buClr>
          <a:schemeClr val="accent1"/>
        </a:buClr>
        <a:buFont typeface="Arial" panose="020B0604020202020204" pitchFamily="34" charset="0"/>
        <a:buChar char="•"/>
        <a:defRPr sz="1800" b="0" i="0" kern="1200">
          <a:solidFill>
            <a:schemeClr val="tx2"/>
          </a:solidFill>
          <a:latin typeface="+mn-ea"/>
          <a:ea typeface="+mn-ea"/>
          <a:cs typeface="Source Han Sans Regular" panose="020B0500000000000000" pitchFamily="34" charset="-122"/>
        </a:defRPr>
      </a:lvl4pPr>
      <a:lvl5pPr marL="2057400" indent="-228600" algn="l" defTabSz="914400" rtl="0" eaLnBrk="1" latinLnBrk="0" hangingPunct="1">
        <a:lnSpc>
          <a:spcPct val="120000"/>
        </a:lnSpc>
        <a:spcBef>
          <a:spcPts val="500"/>
        </a:spcBef>
        <a:buClr>
          <a:schemeClr val="accent1"/>
        </a:buClr>
        <a:buFont typeface="Arial" panose="020B0604020202020204" pitchFamily="34" charset="0"/>
        <a:buChar char="•"/>
        <a:defRPr sz="1800" b="0" i="0" kern="1200">
          <a:solidFill>
            <a:schemeClr val="tx2"/>
          </a:solidFill>
          <a:latin typeface="+mn-ea"/>
          <a:ea typeface="+mn-ea"/>
          <a:cs typeface="Source Han Sans Regular" panose="020B0500000000000000"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863C7FA-BE7F-4CC1-9641-C3E318F7CE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85AED80-BC88-48AE-8B2C-B997BB08A1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B2B4194-9720-4FA5-9947-343185695D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601804-6231-48CD-B64B-2B47F58C2F53}" type="datetimeFigureOut">
              <a:rPr lang="zh-CN" altLang="en-US" smtClean="0"/>
              <a:t>2020/1/10</a:t>
            </a:fld>
            <a:endParaRPr lang="zh-CN" altLang="en-US"/>
          </a:p>
        </p:txBody>
      </p:sp>
      <p:sp>
        <p:nvSpPr>
          <p:cNvPr id="5" name="页脚占位符 4">
            <a:extLst>
              <a:ext uri="{FF2B5EF4-FFF2-40B4-BE49-F238E27FC236}">
                <a16:creationId xmlns:a16="http://schemas.microsoft.com/office/drawing/2014/main" id="{DF389CF0-737C-41EC-A154-B2D7EFAC1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6C38D3D-0D62-40A4-B99D-648D2D06C3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9DC8D7-75A9-4C71-BA06-1FEE67D61EC1}" type="slidenum">
              <a:rPr lang="zh-CN" altLang="en-US" smtClean="0"/>
              <a:t>‹#›</a:t>
            </a:fld>
            <a:endParaRPr lang="zh-CN" altLang="en-US"/>
          </a:p>
        </p:txBody>
      </p:sp>
    </p:spTree>
    <p:extLst>
      <p:ext uri="{BB962C8B-B14F-4D97-AF65-F5344CB8AC3E}">
        <p14:creationId xmlns:p14="http://schemas.microsoft.com/office/powerpoint/2010/main" val="12114871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image" Target="../media/image16.png"/><Relationship Id="rId17" Type="http://schemas.openxmlformats.org/officeDocument/2006/relationships/image" Target="../media/image21.svg"/><Relationship Id="rId2" Type="http://schemas.openxmlformats.org/officeDocument/2006/relationships/image" Target="../media/image6.png"/><Relationship Id="rId16" Type="http://schemas.openxmlformats.org/officeDocument/2006/relationships/image" Target="../media/image20.png"/><Relationship Id="rId1" Type="http://schemas.openxmlformats.org/officeDocument/2006/relationships/slideLayout" Target="../slideLayouts/slideLayout8.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5" Type="http://schemas.openxmlformats.org/officeDocument/2006/relationships/image" Target="../media/image1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15.svg"/><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image" Target="../media/image14.png"/><Relationship Id="rId17" Type="http://schemas.openxmlformats.org/officeDocument/2006/relationships/image" Target="../media/image24.svg"/><Relationship Id="rId2" Type="http://schemas.openxmlformats.org/officeDocument/2006/relationships/image" Target="../media/image6.png"/><Relationship Id="rId16"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10.png"/><Relationship Id="rId11" Type="http://schemas.openxmlformats.org/officeDocument/2006/relationships/image" Target="../media/image13.svg"/><Relationship Id="rId5" Type="http://schemas.openxmlformats.org/officeDocument/2006/relationships/image" Target="../media/image9.svg"/><Relationship Id="rId1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8.png"/><Relationship Id="rId9" Type="http://schemas.openxmlformats.org/officeDocument/2006/relationships/image" Target="../media/image22.svg"/><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80.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9.png"/><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 Id="rId5" Type="http://schemas.openxmlformats.org/officeDocument/2006/relationships/image" Target="../media/image25.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8.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37.emf"/><Relationship Id="rId4" Type="http://schemas.openxmlformats.org/officeDocument/2006/relationships/image" Target="../media/image36.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40.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1.tif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image" Target="../media/image47.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0.png"/><Relationship Id="rId7" Type="http://schemas.openxmlformats.org/officeDocument/2006/relationships/image" Target="../media/image49.png"/><Relationship Id="rId2" Type="http://schemas.openxmlformats.org/officeDocument/2006/relationships/image" Target="../media/image47.png"/><Relationship Id="rId1" Type="http://schemas.openxmlformats.org/officeDocument/2006/relationships/slideLayout" Target="../slideLayouts/slideLayout9.xml"/><Relationship Id="rId6" Type="http://schemas.openxmlformats.org/officeDocument/2006/relationships/image" Target="../media/image53.png"/><Relationship Id="rId11" Type="http://schemas.openxmlformats.org/officeDocument/2006/relationships/image" Target="../media/image57.tiff"/><Relationship Id="rId5" Type="http://schemas.openxmlformats.org/officeDocument/2006/relationships/image" Target="../media/image52.png"/><Relationship Id="rId10" Type="http://schemas.openxmlformats.org/officeDocument/2006/relationships/image" Target="../media/image56.tiff"/><Relationship Id="rId4" Type="http://schemas.openxmlformats.org/officeDocument/2006/relationships/image" Target="../media/image51.png"/><Relationship Id="rId9"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690.png"/><Relationship Id="rId3" Type="http://schemas.openxmlformats.org/officeDocument/2006/relationships/image" Target="../media/image63.png"/><Relationship Id="rId7" Type="http://schemas.openxmlformats.org/officeDocument/2006/relationships/image" Target="../media/image62.png"/><Relationship Id="rId12" Type="http://schemas.openxmlformats.org/officeDocument/2006/relationships/image" Target="../media/image69.png"/><Relationship Id="rId2" Type="http://schemas.openxmlformats.org/officeDocument/2006/relationships/notesSlide" Target="../notesSlides/notesSlide7.xml"/><Relationship Id="rId16"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68.png"/><Relationship Id="rId5" Type="http://schemas.openxmlformats.org/officeDocument/2006/relationships/image" Target="../media/image60.png"/><Relationship Id="rId15" Type="http://schemas.openxmlformats.org/officeDocument/2006/relationships/image" Target="../media/image71.png"/><Relationship Id="rId10" Type="http://schemas.openxmlformats.org/officeDocument/2006/relationships/image" Target="../media/image67.png"/><Relationship Id="rId4" Type="http://schemas.openxmlformats.org/officeDocument/2006/relationships/image" Target="../media/image64.png"/><Relationship Id="rId9" Type="http://schemas.openxmlformats.org/officeDocument/2006/relationships/image" Target="../media/image66.png"/><Relationship Id="rId14" Type="http://schemas.openxmlformats.org/officeDocument/2006/relationships/image" Target="../media/image70.png"/></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7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9.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86.png"/><Relationship Id="rId3" Type="http://schemas.openxmlformats.org/officeDocument/2006/relationships/image" Target="../media/image79.png"/><Relationship Id="rId7" Type="http://schemas.openxmlformats.org/officeDocument/2006/relationships/image" Target="../media/image82.png"/><Relationship Id="rId12" Type="http://schemas.openxmlformats.org/officeDocument/2006/relationships/image" Target="../media/image8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84.png"/><Relationship Id="rId5" Type="http://schemas.openxmlformats.org/officeDocument/2006/relationships/image" Target="../media/image81.png"/><Relationship Id="rId15" Type="http://schemas.openxmlformats.org/officeDocument/2006/relationships/image" Target="../media/image88.png"/><Relationship Id="rId10" Type="http://schemas.openxmlformats.org/officeDocument/2006/relationships/image" Target="../media/image58.png"/><Relationship Id="rId4" Type="http://schemas.openxmlformats.org/officeDocument/2006/relationships/image" Target="../media/image80.png"/><Relationship Id="rId9" Type="http://schemas.openxmlformats.org/officeDocument/2006/relationships/image" Target="../media/image83.png"/><Relationship Id="rId14" Type="http://schemas.openxmlformats.org/officeDocument/2006/relationships/image" Target="../media/image87.png"/></Relationships>
</file>

<file path=ppt/slides/_rels/slide3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79.png"/><Relationship Id="rId4" Type="http://schemas.openxmlformats.org/officeDocument/2006/relationships/image" Target="../media/image76.png"/></Relationships>
</file>

<file path=ppt/slides/_rels/slide33.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82.png"/><Relationship Id="rId3" Type="http://schemas.openxmlformats.org/officeDocument/2006/relationships/image" Target="../media/image93.png"/><Relationship Id="rId7" Type="http://schemas.openxmlformats.org/officeDocument/2006/relationships/image" Target="../media/image95.png"/><Relationship Id="rId12" Type="http://schemas.openxmlformats.org/officeDocument/2006/relationships/image" Target="../media/image100.png"/><Relationship Id="rId17" Type="http://schemas.openxmlformats.org/officeDocument/2006/relationships/image" Target="../media/image102.png"/><Relationship Id="rId2" Type="http://schemas.openxmlformats.org/officeDocument/2006/relationships/notesSlide" Target="../notesSlides/notesSlide15.xml"/><Relationship Id="rId16" Type="http://schemas.openxmlformats.org/officeDocument/2006/relationships/image" Target="../media/image101.png"/><Relationship Id="rId1" Type="http://schemas.openxmlformats.org/officeDocument/2006/relationships/slideLayout" Target="../slideLayouts/slideLayout2.xml"/><Relationship Id="rId6" Type="http://schemas.openxmlformats.org/officeDocument/2006/relationships/image" Target="../media/image94.png"/><Relationship Id="rId11" Type="http://schemas.openxmlformats.org/officeDocument/2006/relationships/image" Target="../media/image99.png"/><Relationship Id="rId5" Type="http://schemas.openxmlformats.org/officeDocument/2006/relationships/image" Target="../media/image64.png"/><Relationship Id="rId15" Type="http://schemas.openxmlformats.org/officeDocument/2006/relationships/image" Target="../media/image58.png"/><Relationship Id="rId10" Type="http://schemas.openxmlformats.org/officeDocument/2006/relationships/image" Target="../media/image98.png"/><Relationship Id="rId4" Type="http://schemas.openxmlformats.org/officeDocument/2006/relationships/image" Target="../media/image66.png"/><Relationship Id="rId9" Type="http://schemas.openxmlformats.org/officeDocument/2006/relationships/image" Target="../media/image97.png"/><Relationship Id="rId14" Type="http://schemas.openxmlformats.org/officeDocument/2006/relationships/image" Target="../media/image83.png"/></Relationships>
</file>

<file path=ppt/slides/_rels/slide3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104.png"/><Relationship Id="rId7" Type="http://schemas.openxmlformats.org/officeDocument/2006/relationships/image" Target="../media/image6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5.png"/><Relationship Id="rId4" Type="http://schemas.openxmlformats.org/officeDocument/2006/relationships/image" Target="../media/image105.png"/><Relationship Id="rId9" Type="http://schemas.openxmlformats.org/officeDocument/2006/relationships/image" Target="../media/image106.png"/></Relationships>
</file>

<file path=ppt/slides/_rels/slide3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108.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111.jpeg"/></Relationships>
</file>

<file path=ppt/slides/_rels/slide38.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image" Target="../media/image122.jpeg"/><Relationship Id="rId3" Type="http://schemas.openxmlformats.org/officeDocument/2006/relationships/image" Target="../media/image112.png"/><Relationship Id="rId7" Type="http://schemas.openxmlformats.org/officeDocument/2006/relationships/image" Target="../media/image116.png"/><Relationship Id="rId12" Type="http://schemas.openxmlformats.org/officeDocument/2006/relationships/image" Target="../media/image121.png"/><Relationship Id="rId2" Type="http://schemas.openxmlformats.org/officeDocument/2006/relationships/notesSlide" Target="../notesSlides/notesSlide20.xml"/><Relationship Id="rId16" Type="http://schemas.openxmlformats.org/officeDocument/2006/relationships/hyperlink" Target="https://sagroups.ieee.org/3652-1/" TargetMode="External"/><Relationship Id="rId1" Type="http://schemas.openxmlformats.org/officeDocument/2006/relationships/slideLayout" Target="../slideLayouts/slideLayout9.xml"/><Relationship Id="rId6" Type="http://schemas.openxmlformats.org/officeDocument/2006/relationships/image" Target="../media/image115.png"/><Relationship Id="rId11" Type="http://schemas.openxmlformats.org/officeDocument/2006/relationships/image" Target="../media/image120.png"/><Relationship Id="rId5" Type="http://schemas.openxmlformats.org/officeDocument/2006/relationships/image" Target="../media/image114.png"/><Relationship Id="rId15" Type="http://schemas.openxmlformats.org/officeDocument/2006/relationships/image" Target="../media/image124.png"/><Relationship Id="rId10" Type="http://schemas.openxmlformats.org/officeDocument/2006/relationships/image" Target="../media/image119.png"/><Relationship Id="rId4" Type="http://schemas.openxmlformats.org/officeDocument/2006/relationships/image" Target="../media/image113.png"/><Relationship Id="rId9" Type="http://schemas.openxmlformats.org/officeDocument/2006/relationships/image" Target="../media/image118.png"/><Relationship Id="rId14" Type="http://schemas.openxmlformats.org/officeDocument/2006/relationships/image" Target="../media/image123.png"/></Relationships>
</file>

<file path=ppt/slides/_rels/slide39.xml.rels><?xml version="1.0" encoding="UTF-8" standalone="yes"?>
<Relationships xmlns="http://schemas.openxmlformats.org/package/2006/relationships"><Relationship Id="rId2" Type="http://schemas.openxmlformats.org/officeDocument/2006/relationships/image" Target="../media/image125.emf"/><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27.gif"/></Relationships>
</file>

<file path=ppt/slides/_rels/slide42.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750.png"/><Relationship Id="rId7" Type="http://schemas.openxmlformats.org/officeDocument/2006/relationships/image" Target="../media/image78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28.png"/><Relationship Id="rId5" Type="http://schemas.openxmlformats.org/officeDocument/2006/relationships/image" Target="../media/image770.png"/><Relationship Id="rId9" Type="http://schemas.openxmlformats.org/officeDocument/2006/relationships/image" Target="../media/image130.png"/></Relationships>
</file>

<file path=ppt/slides/_rels/slide4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2.png"/></Relationships>
</file>

<file path=ppt/slides/_rels/slide44.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33.png"/><Relationship Id="rId7" Type="http://schemas.openxmlformats.org/officeDocument/2006/relationships/image" Target="../media/image137.pn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 Id="rId9" Type="http://schemas.openxmlformats.org/officeDocument/2006/relationships/image" Target="../media/image56.tiff"/></Relationships>
</file>

<file path=ppt/slides/_rels/slide46.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56.tiff"/></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B298B74A-F036-40CC-8213-A61256711A33}"/>
              </a:ext>
            </a:extLst>
          </p:cNvPr>
          <p:cNvSpPr txBox="1"/>
          <p:nvPr/>
        </p:nvSpPr>
        <p:spPr>
          <a:xfrm>
            <a:off x="1" y="4087819"/>
            <a:ext cx="12191999" cy="1785104"/>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srgbClr val="002060"/>
                </a:solidFill>
                <a:effectLst/>
                <a:uLnTx/>
                <a:uFillTx/>
                <a:latin typeface="华文行楷" panose="02010800040101010101" pitchFamily="2" charset="-122"/>
                <a:ea typeface="华文行楷" panose="02010800040101010101" pitchFamily="2" charset="-122"/>
                <a:cs typeface="+mn-cs"/>
              </a:rPr>
              <a:t>杨强</a:t>
            </a:r>
            <a:endParaRPr kumimoji="0" lang="en-US" altLang="zh-CN" sz="4400" b="1" i="0" u="none" strike="noStrike" kern="1200" cap="none" spc="0" normalizeH="0" baseline="0" noProof="0" dirty="0">
              <a:ln>
                <a:noFill/>
              </a:ln>
              <a:solidFill>
                <a:srgbClr val="002060"/>
              </a:solidFill>
              <a:effectLst/>
              <a:uLnTx/>
              <a:uFillTx/>
              <a:latin typeface="华文行楷" panose="02010800040101010101" pitchFamily="2" charset="-122"/>
              <a:ea typeface="华文行楷" panose="02010800040101010101" pitchFamily="2" charset="-122"/>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002060"/>
                </a:solidFill>
                <a:effectLst/>
                <a:uLnTx/>
                <a:uFillTx/>
                <a:latin typeface="华文行楷" panose="02010800040101010101" pitchFamily="2" charset="-122"/>
                <a:ea typeface="华文行楷" panose="02010800040101010101" pitchFamily="2" charset="-122"/>
                <a:cs typeface="+mn-cs"/>
              </a:rPr>
              <a:t>香港科技大学讲座教授、微众银行首席</a:t>
            </a:r>
            <a:r>
              <a:rPr kumimoji="0" lang="en-US" altLang="zh-CN" sz="3200" b="1" i="0" u="none" strike="noStrike" kern="1200" cap="none" spc="0" normalizeH="0" baseline="0" noProof="0" dirty="0">
                <a:ln>
                  <a:noFill/>
                </a:ln>
                <a:solidFill>
                  <a:srgbClr val="002060"/>
                </a:solidFill>
                <a:effectLst/>
                <a:uLnTx/>
                <a:uFillTx/>
                <a:latin typeface="Times New Roman" panose="02020603050405020304" pitchFamily="18" charset="0"/>
                <a:ea typeface="华文行楷" panose="02010800040101010101" pitchFamily="2" charset="-122"/>
                <a:cs typeface="Times New Roman" panose="02020603050405020304" pitchFamily="18" charset="0"/>
              </a:rPr>
              <a:t>AI</a:t>
            </a:r>
            <a:r>
              <a:rPr kumimoji="0" lang="zh-CN" altLang="en-US" sz="3200" b="1" i="0" u="none" strike="noStrike" kern="1200" cap="none" spc="0" normalizeH="0" baseline="0" noProof="0" dirty="0">
                <a:ln>
                  <a:noFill/>
                </a:ln>
                <a:solidFill>
                  <a:srgbClr val="002060"/>
                </a:solidFill>
                <a:effectLst/>
                <a:uLnTx/>
                <a:uFillTx/>
                <a:latin typeface="华文行楷" panose="02010800040101010101" pitchFamily="2" charset="-122"/>
                <a:ea typeface="华文行楷" panose="02010800040101010101" pitchFamily="2" charset="-122"/>
                <a:cs typeface="+mn-cs"/>
              </a:rPr>
              <a:t>官</a:t>
            </a:r>
          </a:p>
        </p:txBody>
      </p:sp>
      <p:pic>
        <p:nvPicPr>
          <p:cNvPr id="2" name="图片 1">
            <a:extLst>
              <a:ext uri="{FF2B5EF4-FFF2-40B4-BE49-F238E27FC236}">
                <a16:creationId xmlns:a16="http://schemas.microsoft.com/office/drawing/2014/main" id="{E1AFA633-2996-468A-898F-FC08C8AE946C}"/>
              </a:ext>
            </a:extLst>
          </p:cNvPr>
          <p:cNvPicPr>
            <a:picLocks noChangeAspect="1"/>
          </p:cNvPicPr>
          <p:nvPr/>
        </p:nvPicPr>
        <p:blipFill>
          <a:blip r:embed="rId2"/>
          <a:stretch>
            <a:fillRect/>
          </a:stretch>
        </p:blipFill>
        <p:spPr>
          <a:xfrm>
            <a:off x="4517524" y="985077"/>
            <a:ext cx="3156951" cy="3332701"/>
          </a:xfrm>
          <a:prstGeom prst="ellipse">
            <a:avLst/>
          </a:prstGeom>
          <a:ln>
            <a:noFill/>
          </a:ln>
          <a:effectLst>
            <a:softEdge rad="112500"/>
          </a:effectLst>
        </p:spPr>
      </p:pic>
    </p:spTree>
    <p:extLst>
      <p:ext uri="{BB962C8B-B14F-4D97-AF65-F5344CB8AC3E}">
        <p14:creationId xmlns:p14="http://schemas.microsoft.com/office/powerpoint/2010/main" val="385941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11286" y="-1502229"/>
            <a:ext cx="184731" cy="369332"/>
          </a:xfrm>
          <a:prstGeom prst="rect">
            <a:avLst/>
          </a:prstGeom>
          <a:noFill/>
        </p:spPr>
        <p:txBody>
          <a:bodyPr wrap="none" rtlCol="0">
            <a:spAutoFit/>
          </a:bodyPr>
          <a:lstStyle/>
          <a:p>
            <a:endParaRPr lang="en-US"/>
          </a:p>
        </p:txBody>
      </p:sp>
      <p:sp>
        <p:nvSpPr>
          <p:cNvPr id="4" name="Title 3"/>
          <p:cNvSpPr>
            <a:spLocks noGrp="1"/>
          </p:cNvSpPr>
          <p:nvPr>
            <p:ph type="title"/>
          </p:nvPr>
        </p:nvSpPr>
        <p:spPr>
          <a:xfrm>
            <a:off x="382385" y="1285424"/>
            <a:ext cx="11123432" cy="2721309"/>
          </a:xfrm>
        </p:spPr>
        <p:txBody>
          <a:bodyPr>
            <a:noAutofit/>
          </a:bodyPr>
          <a:lstStyle/>
          <a:p>
            <a:pPr marL="9525">
              <a:lnSpc>
                <a:spcPct val="120000"/>
              </a:lnSpc>
            </a:pPr>
            <a:r>
              <a:rPr lang="zh-CN" altLang="en-US" sz="6600" dirty="0">
                <a:latin typeface="微软雅黑" panose="020B0503020204020204" pitchFamily="34" charset="-122"/>
                <a:ea typeface="微软雅黑" panose="020B0503020204020204" pitchFamily="34" charset="-122"/>
              </a:rPr>
              <a:t>机器学习的几个前沿问题</a:t>
            </a:r>
            <a:br>
              <a:rPr lang="en-US" altLang="zh-CN" sz="7200" dirty="0">
                <a:latin typeface="微软雅黑" panose="020B0503020204020204" pitchFamily="34" charset="-122"/>
                <a:ea typeface="微软雅黑" panose="020B0503020204020204" pitchFamily="34" charset="-122"/>
              </a:rPr>
            </a:br>
            <a:r>
              <a:rPr lang="en-US" altLang="zh-CN" sz="7200" dirty="0">
                <a:latin typeface="微软雅黑" panose="020B0503020204020204" pitchFamily="34" charset="-122"/>
                <a:ea typeface="微软雅黑" panose="020B0503020204020204" pitchFamily="34" charset="-122"/>
              </a:rPr>
              <a:t>							</a:t>
            </a:r>
            <a:endParaRPr lang="en-US" dirty="0"/>
          </a:p>
        </p:txBody>
      </p:sp>
      <p:sp>
        <p:nvSpPr>
          <p:cNvPr id="7" name="Text Placeholder 6"/>
          <p:cNvSpPr>
            <a:spLocks noGrp="1"/>
          </p:cNvSpPr>
          <p:nvPr>
            <p:ph type="body" sz="quarter" idx="11"/>
          </p:nvPr>
        </p:nvSpPr>
        <p:spPr>
          <a:xfrm>
            <a:off x="660490" y="2892830"/>
            <a:ext cx="8434389" cy="2579716"/>
          </a:xfrm>
        </p:spPr>
        <p:txBody>
          <a:bodyPr>
            <a:normAutofit/>
          </a:bodyPr>
          <a:lstStyle/>
          <a:p>
            <a:pPr lvl="0" algn="ctr">
              <a:lnSpc>
                <a:spcPct val="100000"/>
              </a:lnSpc>
            </a:pPr>
            <a:r>
              <a:rPr lang="zh-CN" altLang="en-US" sz="4100" dirty="0">
                <a:solidFill>
                  <a:schemeClr val="tx1"/>
                </a:solidFill>
                <a:latin typeface="微软雅黑" panose="020B0503020204020204" pitchFamily="34" charset="-122"/>
                <a:ea typeface="微软雅黑" panose="020B0503020204020204" pitchFamily="34" charset="-122"/>
                <a:cs typeface="FZZhengHeiS-R-GB" charset="-122"/>
              </a:rPr>
              <a:t>杨强</a:t>
            </a:r>
            <a:endParaRPr lang="en-US" altLang="zh-CN" sz="4100" dirty="0">
              <a:solidFill>
                <a:schemeClr val="tx1"/>
              </a:solidFill>
              <a:latin typeface="微软雅黑" panose="020B0503020204020204" pitchFamily="34" charset="-122"/>
              <a:ea typeface="微软雅黑" panose="020B0503020204020204" pitchFamily="34" charset="-122"/>
              <a:cs typeface="FZZhengHeiS-R-GB" charset="-122"/>
            </a:endParaRPr>
          </a:p>
          <a:p>
            <a:pPr marL="9525" algn="ctr"/>
            <a:r>
              <a:rPr lang="zh-CN" altLang="en-US" sz="3200" dirty="0">
                <a:solidFill>
                  <a:srgbClr val="2568B3"/>
                </a:solidFill>
                <a:latin typeface="Facto" charset="0"/>
                <a:ea typeface="Facto" charset="0"/>
                <a:cs typeface="Facto" charset="0"/>
              </a:rPr>
              <a:t>微众银行</a:t>
            </a:r>
            <a:r>
              <a:rPr lang="en-US" altLang="zh-CN" sz="4800" dirty="0">
                <a:solidFill>
                  <a:srgbClr val="2568B3"/>
                </a:solidFill>
                <a:latin typeface="Facto" charset="0"/>
                <a:ea typeface="Facto" charset="0"/>
                <a:cs typeface="Facto" charset="0"/>
              </a:rPr>
              <a:t>AI</a:t>
            </a:r>
            <a:r>
              <a:rPr lang="zh-CN" altLang="en-US" sz="3200" dirty="0">
                <a:solidFill>
                  <a:srgbClr val="2568B3"/>
                </a:solidFill>
                <a:latin typeface="Facto" charset="0"/>
                <a:ea typeface="Facto" charset="0"/>
                <a:cs typeface="Facto" charset="0"/>
              </a:rPr>
              <a:t>部， 香港科技大学</a:t>
            </a:r>
            <a:endParaRPr lang="en-US" altLang="zh-CN" sz="3200" dirty="0">
              <a:solidFill>
                <a:srgbClr val="2568B3"/>
              </a:solidFill>
              <a:latin typeface="Facto" charset="0"/>
              <a:ea typeface="Facto" charset="0"/>
              <a:cs typeface="Facto" charset="0"/>
            </a:endParaRPr>
          </a:p>
          <a:p>
            <a:pPr lvl="0">
              <a:lnSpc>
                <a:spcPct val="100000"/>
              </a:lnSpc>
            </a:pPr>
            <a:endParaRPr lang="en-US" altLang="zh-CN" sz="3200" b="0" dirty="0">
              <a:solidFill>
                <a:schemeClr val="tx1"/>
              </a:solidFill>
              <a:latin typeface="微软雅黑" panose="020B0503020204020204" pitchFamily="34" charset="-122"/>
              <a:ea typeface="微软雅黑" panose="020B0503020204020204" pitchFamily="34" charset="-122"/>
              <a:cs typeface="FZZhengHeiS-R-GB" charset="-122"/>
            </a:endParaRPr>
          </a:p>
          <a:p>
            <a:pPr algn="ctr"/>
            <a:r>
              <a:rPr lang="en-US" altLang="zh-CN" sz="2800" dirty="0"/>
              <a:t>2020.1</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11286" y="-1502229"/>
            <a:ext cx="184731" cy="369332"/>
          </a:xfrm>
          <a:prstGeom prst="rect">
            <a:avLst/>
          </a:prstGeom>
          <a:noFill/>
        </p:spPr>
        <p:txBody>
          <a:bodyPr wrap="none" rtlCol="0">
            <a:spAutoFit/>
          </a:bodyPr>
          <a:lstStyle/>
          <a:p>
            <a:endParaRPr lang="en-US"/>
          </a:p>
        </p:txBody>
      </p:sp>
      <p:sp>
        <p:nvSpPr>
          <p:cNvPr id="4" name="Title 3"/>
          <p:cNvSpPr>
            <a:spLocks noGrp="1"/>
          </p:cNvSpPr>
          <p:nvPr>
            <p:ph type="title"/>
          </p:nvPr>
        </p:nvSpPr>
        <p:spPr>
          <a:xfrm>
            <a:off x="660490" y="1019417"/>
            <a:ext cx="11123432" cy="2721309"/>
          </a:xfrm>
        </p:spPr>
        <p:txBody>
          <a:bodyPr>
            <a:noAutofit/>
          </a:bodyPr>
          <a:lstStyle/>
          <a:p>
            <a:pPr marL="9525">
              <a:lnSpc>
                <a:spcPct val="120000"/>
              </a:lnSpc>
            </a:pPr>
            <a:r>
              <a:rPr lang="en-US" altLang="zh-CN" sz="7200" dirty="0">
                <a:latin typeface="微软雅黑" panose="020B0503020204020204" pitchFamily="34" charset="-122"/>
                <a:ea typeface="微软雅黑" panose="020B0503020204020204" pitchFamily="34" charset="-122"/>
              </a:rPr>
              <a:t>AI</a:t>
            </a:r>
            <a:r>
              <a:rPr lang="zh-CN" altLang="en-US" sz="7200" dirty="0">
                <a:latin typeface="微软雅黑" panose="020B0503020204020204" pitchFamily="34" charset="-122"/>
                <a:ea typeface="微软雅黑" panose="020B0503020204020204" pitchFamily="34" charset="-122"/>
              </a:rPr>
              <a:t>算法设计能自动化吗</a:t>
            </a:r>
            <a:r>
              <a:rPr lang="zh-CN" altLang="en-US" sz="7200" dirty="0">
                <a:solidFill>
                  <a:schemeClr val="bg1"/>
                </a:solidFill>
                <a:latin typeface="微软雅黑" panose="020B0503020204020204" pitchFamily="34" charset="-122"/>
                <a:ea typeface="微软雅黑" panose="020B0503020204020204" pitchFamily="34" charset="-122"/>
              </a:rPr>
              <a:t>？</a:t>
            </a:r>
            <a:r>
              <a:rPr lang="zh-CN" altLang="en-US" sz="7200" dirty="0">
                <a:latin typeface="微软雅黑" panose="020B0503020204020204" pitchFamily="34" charset="-122"/>
                <a:ea typeface="微软雅黑" panose="020B0503020204020204" pitchFamily="34" charset="-122"/>
              </a:rPr>
              <a:t>？</a:t>
            </a:r>
            <a:br>
              <a:rPr lang="en-US" altLang="zh-CN" sz="7200" dirty="0">
                <a:latin typeface="微软雅黑" panose="020B0503020204020204" pitchFamily="34" charset="-122"/>
                <a:ea typeface="微软雅黑" panose="020B0503020204020204" pitchFamily="34" charset="-122"/>
              </a:rPr>
            </a:br>
            <a:r>
              <a:rPr lang="en-US" altLang="zh-CN" sz="7200" dirty="0">
                <a:latin typeface="微软雅黑" panose="020B0503020204020204" pitchFamily="34" charset="-122"/>
                <a:ea typeface="微软雅黑" panose="020B0503020204020204" pitchFamily="34" charset="-122"/>
              </a:rPr>
              <a:t>							</a:t>
            </a:r>
            <a:endParaRPr lang="en-US" dirty="0"/>
          </a:p>
        </p:txBody>
      </p:sp>
      <p:sp>
        <p:nvSpPr>
          <p:cNvPr id="5" name="文本占位符 4">
            <a:extLst>
              <a:ext uri="{FF2B5EF4-FFF2-40B4-BE49-F238E27FC236}">
                <a16:creationId xmlns:a16="http://schemas.microsoft.com/office/drawing/2014/main" id="{F4F8CE9C-B9C2-4D42-A69E-FB92A6CDA2E2}"/>
              </a:ext>
            </a:extLst>
          </p:cNvPr>
          <p:cNvSpPr>
            <a:spLocks noGrp="1"/>
          </p:cNvSpPr>
          <p:nvPr>
            <p:ph type="body" sz="quarter" idx="11"/>
          </p:nvPr>
        </p:nvSpPr>
        <p:spPr/>
        <p:txBody>
          <a:bodyPr/>
          <a:lstStyle/>
          <a:p>
            <a:endParaRPr lang="zh-CN" altLang="en-US" dirty="0"/>
          </a:p>
        </p:txBody>
      </p:sp>
    </p:spTree>
    <p:extLst>
      <p:ext uri="{BB962C8B-B14F-4D97-AF65-F5344CB8AC3E}">
        <p14:creationId xmlns:p14="http://schemas.microsoft.com/office/powerpoint/2010/main" val="1719406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F65A53-2A18-4314-A90E-462FA88BE5A2}"/>
              </a:ext>
            </a:extLst>
          </p:cNvPr>
          <p:cNvSpPr>
            <a:spLocks noGrp="1"/>
          </p:cNvSpPr>
          <p:nvPr>
            <p:ph type="title"/>
          </p:nvPr>
        </p:nvSpPr>
        <p:spPr/>
        <p:txBody>
          <a:bodyPr/>
          <a:lstStyle/>
          <a:p>
            <a:r>
              <a:rPr lang="zh-CN" altLang="en-US" dirty="0"/>
              <a:t>机器学习规模化落地的核心门槛</a:t>
            </a:r>
            <a:endParaRPr lang="en-US" dirty="0"/>
          </a:p>
        </p:txBody>
      </p:sp>
      <p:pic>
        <p:nvPicPr>
          <p:cNvPr id="72" name="图形 71" descr="地球美洲">
            <a:extLst>
              <a:ext uri="{FF2B5EF4-FFF2-40B4-BE49-F238E27FC236}">
                <a16:creationId xmlns:a16="http://schemas.microsoft.com/office/drawing/2014/main" id="{9364C1D5-D947-43C4-8BF3-3A49900F9240}"/>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16063" y="3378429"/>
            <a:ext cx="914400" cy="914400"/>
          </a:xfrm>
          <a:prstGeom prst="rect">
            <a:avLst/>
          </a:prstGeom>
        </p:spPr>
      </p:pic>
      <p:pic>
        <p:nvPicPr>
          <p:cNvPr id="73" name="图形 72" descr="上升趋势">
            <a:extLst>
              <a:ext uri="{FF2B5EF4-FFF2-40B4-BE49-F238E27FC236}">
                <a16:creationId xmlns:a16="http://schemas.microsoft.com/office/drawing/2014/main" id="{AA3F48A4-9874-4637-9477-F23F151A9736}"/>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907259" y="3345289"/>
            <a:ext cx="914400" cy="914400"/>
          </a:xfrm>
          <a:prstGeom prst="rect">
            <a:avLst/>
          </a:prstGeom>
        </p:spPr>
      </p:pic>
      <p:pic>
        <p:nvPicPr>
          <p:cNvPr id="74" name="图形 73" descr="齿轮">
            <a:extLst>
              <a:ext uri="{FF2B5EF4-FFF2-40B4-BE49-F238E27FC236}">
                <a16:creationId xmlns:a16="http://schemas.microsoft.com/office/drawing/2014/main" id="{4D060EAC-3A66-4518-981E-50DE5A8333B0}"/>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561661" y="3345289"/>
            <a:ext cx="914400" cy="914400"/>
          </a:xfrm>
          <a:prstGeom prst="rect">
            <a:avLst/>
          </a:prstGeom>
        </p:spPr>
      </p:pic>
      <p:pic>
        <p:nvPicPr>
          <p:cNvPr id="76" name="图形 75" descr="数据库">
            <a:extLst>
              <a:ext uri="{FF2B5EF4-FFF2-40B4-BE49-F238E27FC236}">
                <a16:creationId xmlns:a16="http://schemas.microsoft.com/office/drawing/2014/main" id="{9397F561-E58F-475D-B9ED-C96A77A34962}"/>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888862" y="3345289"/>
            <a:ext cx="914400" cy="914400"/>
          </a:xfrm>
          <a:prstGeom prst="rect">
            <a:avLst/>
          </a:prstGeom>
        </p:spPr>
      </p:pic>
      <p:pic>
        <p:nvPicPr>
          <p:cNvPr id="77" name="图形 76" descr="从云中下载">
            <a:extLst>
              <a:ext uri="{FF2B5EF4-FFF2-40B4-BE49-F238E27FC236}">
                <a16:creationId xmlns:a16="http://schemas.microsoft.com/office/drawing/2014/main" id="{0B1F75A9-5D64-420A-9788-8295F300E01F}"/>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9580058" y="3378429"/>
            <a:ext cx="914400" cy="914400"/>
          </a:xfrm>
          <a:prstGeom prst="rect">
            <a:avLst/>
          </a:prstGeom>
        </p:spPr>
      </p:pic>
      <p:pic>
        <p:nvPicPr>
          <p:cNvPr id="78" name="图形 77" descr="剧本">
            <a:extLst>
              <a:ext uri="{FF2B5EF4-FFF2-40B4-BE49-F238E27FC236}">
                <a16:creationId xmlns:a16="http://schemas.microsoft.com/office/drawing/2014/main" id="{0F3DC486-41DE-4292-A01B-948406FED746}"/>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6234460" y="3323853"/>
            <a:ext cx="914400" cy="914400"/>
          </a:xfrm>
          <a:prstGeom prst="rect">
            <a:avLst/>
          </a:prstGeom>
        </p:spPr>
      </p:pic>
      <p:sp>
        <p:nvSpPr>
          <p:cNvPr id="79" name="箭头: 右 78">
            <a:extLst>
              <a:ext uri="{FF2B5EF4-FFF2-40B4-BE49-F238E27FC236}">
                <a16:creationId xmlns:a16="http://schemas.microsoft.com/office/drawing/2014/main" id="{6B0D68A9-CD81-4C3A-B35A-50D71796CBAF}"/>
              </a:ext>
            </a:extLst>
          </p:cNvPr>
          <p:cNvSpPr/>
          <p:nvPr/>
        </p:nvSpPr>
        <p:spPr>
          <a:xfrm>
            <a:off x="2343706" y="3701706"/>
            <a:ext cx="452761" cy="2396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楷体" panose="02010600040101010101" pitchFamily="2" charset="-122"/>
              <a:ea typeface="华文楷体" panose="02010600040101010101" pitchFamily="2" charset="-122"/>
            </a:endParaRPr>
          </a:p>
        </p:txBody>
      </p:sp>
      <p:sp>
        <p:nvSpPr>
          <p:cNvPr id="80" name="箭头: 右 79">
            <a:extLst>
              <a:ext uri="{FF2B5EF4-FFF2-40B4-BE49-F238E27FC236}">
                <a16:creationId xmlns:a16="http://schemas.microsoft.com/office/drawing/2014/main" id="{EB045BCB-6312-48B7-B7B7-2A669DCB9826}"/>
              </a:ext>
            </a:extLst>
          </p:cNvPr>
          <p:cNvSpPr/>
          <p:nvPr/>
        </p:nvSpPr>
        <p:spPr>
          <a:xfrm>
            <a:off x="3895657" y="3715780"/>
            <a:ext cx="452761" cy="2396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楷体" panose="02010600040101010101" pitchFamily="2" charset="-122"/>
              <a:ea typeface="华文楷体" panose="02010600040101010101" pitchFamily="2" charset="-122"/>
            </a:endParaRPr>
          </a:p>
        </p:txBody>
      </p:sp>
      <p:sp>
        <p:nvSpPr>
          <p:cNvPr id="81" name="箭头: 右 80">
            <a:extLst>
              <a:ext uri="{FF2B5EF4-FFF2-40B4-BE49-F238E27FC236}">
                <a16:creationId xmlns:a16="http://schemas.microsoft.com/office/drawing/2014/main" id="{2EB3D520-CC7A-4CF7-B405-2490D3247A53}"/>
              </a:ext>
            </a:extLst>
          </p:cNvPr>
          <p:cNvSpPr/>
          <p:nvPr/>
        </p:nvSpPr>
        <p:spPr>
          <a:xfrm>
            <a:off x="5655513" y="3701706"/>
            <a:ext cx="452761" cy="2396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楷体" panose="02010600040101010101" pitchFamily="2" charset="-122"/>
              <a:ea typeface="华文楷体" panose="02010600040101010101" pitchFamily="2" charset="-122"/>
            </a:endParaRPr>
          </a:p>
        </p:txBody>
      </p:sp>
      <p:sp>
        <p:nvSpPr>
          <p:cNvPr id="82" name="箭头: 右 81">
            <a:extLst>
              <a:ext uri="{FF2B5EF4-FFF2-40B4-BE49-F238E27FC236}">
                <a16:creationId xmlns:a16="http://schemas.microsoft.com/office/drawing/2014/main" id="{91D87BCF-CCE3-4765-9668-97FB80D635A1}"/>
              </a:ext>
            </a:extLst>
          </p:cNvPr>
          <p:cNvSpPr/>
          <p:nvPr/>
        </p:nvSpPr>
        <p:spPr>
          <a:xfrm>
            <a:off x="7301679" y="3701706"/>
            <a:ext cx="452761" cy="2396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楷体" panose="02010600040101010101" pitchFamily="2" charset="-122"/>
              <a:ea typeface="华文楷体" panose="02010600040101010101" pitchFamily="2" charset="-122"/>
            </a:endParaRPr>
          </a:p>
        </p:txBody>
      </p:sp>
      <p:sp>
        <p:nvSpPr>
          <p:cNvPr id="83" name="箭头: 右 82">
            <a:extLst>
              <a:ext uri="{FF2B5EF4-FFF2-40B4-BE49-F238E27FC236}">
                <a16:creationId xmlns:a16="http://schemas.microsoft.com/office/drawing/2014/main" id="{60FCB85F-12FF-48FC-8D35-20C880322E63}"/>
              </a:ext>
            </a:extLst>
          </p:cNvPr>
          <p:cNvSpPr/>
          <p:nvPr/>
        </p:nvSpPr>
        <p:spPr>
          <a:xfrm>
            <a:off x="8974478" y="3715779"/>
            <a:ext cx="452761" cy="2396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楷体" panose="02010600040101010101" pitchFamily="2" charset="-122"/>
              <a:ea typeface="华文楷体" panose="02010600040101010101" pitchFamily="2" charset="-122"/>
            </a:endParaRPr>
          </a:p>
        </p:txBody>
      </p:sp>
      <p:sp>
        <p:nvSpPr>
          <p:cNvPr id="84" name="箭头: 上弧形 83">
            <a:extLst>
              <a:ext uri="{FF2B5EF4-FFF2-40B4-BE49-F238E27FC236}">
                <a16:creationId xmlns:a16="http://schemas.microsoft.com/office/drawing/2014/main" id="{D1DC335C-6A0D-497C-BA06-102A43753335}"/>
              </a:ext>
            </a:extLst>
          </p:cNvPr>
          <p:cNvSpPr/>
          <p:nvPr/>
        </p:nvSpPr>
        <p:spPr>
          <a:xfrm rot="10800000">
            <a:off x="1553594" y="4354008"/>
            <a:ext cx="8566950" cy="838306"/>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tx1"/>
              </a:solidFill>
              <a:latin typeface="华文楷体" panose="02010600040101010101" pitchFamily="2" charset="-122"/>
              <a:ea typeface="华文楷体" panose="02010600040101010101" pitchFamily="2" charset="-122"/>
            </a:endParaRPr>
          </a:p>
        </p:txBody>
      </p:sp>
      <p:grpSp>
        <p:nvGrpSpPr>
          <p:cNvPr id="3" name="组合 2">
            <a:extLst>
              <a:ext uri="{FF2B5EF4-FFF2-40B4-BE49-F238E27FC236}">
                <a16:creationId xmlns:a16="http://schemas.microsoft.com/office/drawing/2014/main" id="{B8988CF9-DEA3-47C8-9BE7-77A23F724EFF}"/>
              </a:ext>
            </a:extLst>
          </p:cNvPr>
          <p:cNvGrpSpPr/>
          <p:nvPr/>
        </p:nvGrpSpPr>
        <p:grpSpPr>
          <a:xfrm>
            <a:off x="1673263" y="1641372"/>
            <a:ext cx="8363995" cy="1737058"/>
            <a:chOff x="1673263" y="1641372"/>
            <a:chExt cx="8363995" cy="1737058"/>
          </a:xfrm>
        </p:grpSpPr>
        <p:pic>
          <p:nvPicPr>
            <p:cNvPr id="75" name="图形 74" descr="带齿轮的头部">
              <a:extLst>
                <a:ext uri="{FF2B5EF4-FFF2-40B4-BE49-F238E27FC236}">
                  <a16:creationId xmlns:a16="http://schemas.microsoft.com/office/drawing/2014/main" id="{7DE0F762-E189-416F-8F91-4BCC30E16E86}"/>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5060470" y="1641372"/>
              <a:ext cx="914400" cy="914400"/>
            </a:xfrm>
            <a:prstGeom prst="rect">
              <a:avLst/>
            </a:prstGeom>
          </p:spPr>
        </p:pic>
        <p:cxnSp>
          <p:nvCxnSpPr>
            <p:cNvPr id="85" name="连接符: 曲线 84">
              <a:extLst>
                <a:ext uri="{FF2B5EF4-FFF2-40B4-BE49-F238E27FC236}">
                  <a16:creationId xmlns:a16="http://schemas.microsoft.com/office/drawing/2014/main" id="{BAC58A3A-E483-44C0-91AD-D885E5BE38FB}"/>
                </a:ext>
              </a:extLst>
            </p:cNvPr>
            <p:cNvCxnSpPr>
              <a:stCxn id="72" idx="0"/>
              <a:endCxn id="75" idx="1"/>
            </p:cNvCxnSpPr>
            <p:nvPr/>
          </p:nvCxnSpPr>
          <p:spPr>
            <a:xfrm rot="5400000" flipH="1" flipV="1">
              <a:off x="2726938" y="1044898"/>
              <a:ext cx="1279857" cy="3387207"/>
            </a:xfrm>
            <a:prstGeom prst="curved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6" name="连接符: 曲线 85">
              <a:extLst>
                <a:ext uri="{FF2B5EF4-FFF2-40B4-BE49-F238E27FC236}">
                  <a16:creationId xmlns:a16="http://schemas.microsoft.com/office/drawing/2014/main" id="{1EF5DAAB-6F9C-4DEE-98B0-28988929C9CB}"/>
                </a:ext>
              </a:extLst>
            </p:cNvPr>
            <p:cNvCxnSpPr>
              <a:stCxn id="76" idx="0"/>
              <a:endCxn id="75" idx="1"/>
            </p:cNvCxnSpPr>
            <p:nvPr/>
          </p:nvCxnSpPr>
          <p:spPr>
            <a:xfrm rot="5400000" flipH="1" flipV="1">
              <a:off x="3579908" y="1864727"/>
              <a:ext cx="1246717" cy="1714408"/>
            </a:xfrm>
            <a:prstGeom prst="curved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7" name="连接符: 曲线 86">
              <a:extLst>
                <a:ext uri="{FF2B5EF4-FFF2-40B4-BE49-F238E27FC236}">
                  <a16:creationId xmlns:a16="http://schemas.microsoft.com/office/drawing/2014/main" id="{E3CEC4D7-390A-4992-BB56-0B2F2E926A57}"/>
                </a:ext>
              </a:extLst>
            </p:cNvPr>
            <p:cNvCxnSpPr>
              <a:stCxn id="74" idx="0"/>
              <a:endCxn id="75" idx="2"/>
            </p:cNvCxnSpPr>
            <p:nvPr/>
          </p:nvCxnSpPr>
          <p:spPr>
            <a:xfrm rot="5400000" flipH="1" flipV="1">
              <a:off x="4873507" y="2701127"/>
              <a:ext cx="789517" cy="498809"/>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8" name="连接符: 曲线 87">
              <a:extLst>
                <a:ext uri="{FF2B5EF4-FFF2-40B4-BE49-F238E27FC236}">
                  <a16:creationId xmlns:a16="http://schemas.microsoft.com/office/drawing/2014/main" id="{901AE501-27D4-4E70-B64F-A531E906B53E}"/>
                </a:ext>
              </a:extLst>
            </p:cNvPr>
            <p:cNvCxnSpPr>
              <a:stCxn id="75" idx="3"/>
              <a:endCxn id="78" idx="0"/>
            </p:cNvCxnSpPr>
            <p:nvPr/>
          </p:nvCxnSpPr>
          <p:spPr>
            <a:xfrm>
              <a:off x="5974870" y="2098572"/>
              <a:ext cx="716790" cy="1225281"/>
            </a:xfrm>
            <a:prstGeom prst="curved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9" name="连接符: 曲线 88">
              <a:extLst>
                <a:ext uri="{FF2B5EF4-FFF2-40B4-BE49-F238E27FC236}">
                  <a16:creationId xmlns:a16="http://schemas.microsoft.com/office/drawing/2014/main" id="{E3C5F089-9615-445D-A89E-92CDD14FDBFA}"/>
                </a:ext>
              </a:extLst>
            </p:cNvPr>
            <p:cNvCxnSpPr>
              <a:stCxn id="75" idx="3"/>
              <a:endCxn id="73" idx="0"/>
            </p:cNvCxnSpPr>
            <p:nvPr/>
          </p:nvCxnSpPr>
          <p:spPr>
            <a:xfrm>
              <a:off x="5974870" y="2098572"/>
              <a:ext cx="2389589" cy="1246717"/>
            </a:xfrm>
            <a:prstGeom prst="curved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0" name="连接符: 曲线 89">
              <a:extLst>
                <a:ext uri="{FF2B5EF4-FFF2-40B4-BE49-F238E27FC236}">
                  <a16:creationId xmlns:a16="http://schemas.microsoft.com/office/drawing/2014/main" id="{011F7737-35CD-46AC-B7C1-E5CA54D9848F}"/>
                </a:ext>
              </a:extLst>
            </p:cNvPr>
            <p:cNvCxnSpPr>
              <a:stCxn id="75" idx="3"/>
              <a:endCxn id="77" idx="0"/>
            </p:cNvCxnSpPr>
            <p:nvPr/>
          </p:nvCxnSpPr>
          <p:spPr>
            <a:xfrm>
              <a:off x="5974870" y="2098572"/>
              <a:ext cx="4062388" cy="1279857"/>
            </a:xfrm>
            <a:prstGeom prst="curved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91" name="文本框 90">
            <a:extLst>
              <a:ext uri="{FF2B5EF4-FFF2-40B4-BE49-F238E27FC236}">
                <a16:creationId xmlns:a16="http://schemas.microsoft.com/office/drawing/2014/main" id="{E4C315BE-BCE7-433D-BF31-1F6BC6B1225F}"/>
              </a:ext>
            </a:extLst>
          </p:cNvPr>
          <p:cNvSpPr txBox="1"/>
          <p:nvPr/>
        </p:nvSpPr>
        <p:spPr>
          <a:xfrm>
            <a:off x="1374479" y="2771032"/>
            <a:ext cx="1242874" cy="338554"/>
          </a:xfrm>
          <a:prstGeom prst="rect">
            <a:avLst/>
          </a:prstGeom>
          <a:solidFill>
            <a:schemeClr val="bg1"/>
          </a:solid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定义问题</a:t>
            </a:r>
          </a:p>
        </p:txBody>
      </p:sp>
      <p:sp>
        <p:nvSpPr>
          <p:cNvPr id="92" name="文本框 91">
            <a:extLst>
              <a:ext uri="{FF2B5EF4-FFF2-40B4-BE49-F238E27FC236}">
                <a16:creationId xmlns:a16="http://schemas.microsoft.com/office/drawing/2014/main" id="{E01A9FF6-C17C-44BD-8CEB-116C85F19176}"/>
              </a:ext>
            </a:extLst>
          </p:cNvPr>
          <p:cNvSpPr txBox="1"/>
          <p:nvPr/>
        </p:nvSpPr>
        <p:spPr>
          <a:xfrm>
            <a:off x="2996298" y="2768849"/>
            <a:ext cx="1242874" cy="338554"/>
          </a:xfrm>
          <a:prstGeom prst="rect">
            <a:avLst/>
          </a:prstGeom>
          <a:solidFill>
            <a:schemeClr val="bg1"/>
          </a:solid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收集数据</a:t>
            </a:r>
          </a:p>
        </p:txBody>
      </p:sp>
      <p:sp>
        <p:nvSpPr>
          <p:cNvPr id="93" name="文本框 92">
            <a:extLst>
              <a:ext uri="{FF2B5EF4-FFF2-40B4-BE49-F238E27FC236}">
                <a16:creationId xmlns:a16="http://schemas.microsoft.com/office/drawing/2014/main" id="{C9EB4192-B17A-4AF8-81FD-148AB2DCEA2F}"/>
              </a:ext>
            </a:extLst>
          </p:cNvPr>
          <p:cNvSpPr txBox="1"/>
          <p:nvPr/>
        </p:nvSpPr>
        <p:spPr>
          <a:xfrm>
            <a:off x="4776122" y="2768849"/>
            <a:ext cx="1242874" cy="338554"/>
          </a:xfrm>
          <a:prstGeom prst="rect">
            <a:avLst/>
          </a:prstGeom>
          <a:solidFill>
            <a:schemeClr val="bg1"/>
          </a:solid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特征工程</a:t>
            </a:r>
          </a:p>
        </p:txBody>
      </p:sp>
      <p:sp>
        <p:nvSpPr>
          <p:cNvPr id="94" name="文本框 93">
            <a:extLst>
              <a:ext uri="{FF2B5EF4-FFF2-40B4-BE49-F238E27FC236}">
                <a16:creationId xmlns:a16="http://schemas.microsoft.com/office/drawing/2014/main" id="{A83E1D33-775F-43B8-A50C-0BFEE793A9F7}"/>
              </a:ext>
            </a:extLst>
          </p:cNvPr>
          <p:cNvSpPr txBox="1"/>
          <p:nvPr/>
        </p:nvSpPr>
        <p:spPr>
          <a:xfrm>
            <a:off x="6364595" y="2768849"/>
            <a:ext cx="1242874" cy="338554"/>
          </a:xfrm>
          <a:prstGeom prst="rect">
            <a:avLst/>
          </a:prstGeom>
          <a:solidFill>
            <a:schemeClr val="bg1"/>
          </a:solid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模型训练</a:t>
            </a:r>
          </a:p>
        </p:txBody>
      </p:sp>
      <p:sp>
        <p:nvSpPr>
          <p:cNvPr id="95" name="文本框 94">
            <a:extLst>
              <a:ext uri="{FF2B5EF4-FFF2-40B4-BE49-F238E27FC236}">
                <a16:creationId xmlns:a16="http://schemas.microsoft.com/office/drawing/2014/main" id="{CC5673EC-717D-4E20-AAD4-AED941729C27}"/>
              </a:ext>
            </a:extLst>
          </p:cNvPr>
          <p:cNvSpPr txBox="1"/>
          <p:nvPr/>
        </p:nvSpPr>
        <p:spPr>
          <a:xfrm>
            <a:off x="7949470" y="2771032"/>
            <a:ext cx="1242874" cy="338554"/>
          </a:xfrm>
          <a:prstGeom prst="rect">
            <a:avLst/>
          </a:prstGeom>
          <a:solidFill>
            <a:schemeClr val="bg1"/>
          </a:solid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模型评估</a:t>
            </a:r>
          </a:p>
        </p:txBody>
      </p:sp>
      <p:sp>
        <p:nvSpPr>
          <p:cNvPr id="96" name="文本框 95">
            <a:extLst>
              <a:ext uri="{FF2B5EF4-FFF2-40B4-BE49-F238E27FC236}">
                <a16:creationId xmlns:a16="http://schemas.microsoft.com/office/drawing/2014/main" id="{6736198D-7E53-4348-AAE7-41ECC43E4910}"/>
              </a:ext>
            </a:extLst>
          </p:cNvPr>
          <p:cNvSpPr txBox="1"/>
          <p:nvPr/>
        </p:nvSpPr>
        <p:spPr>
          <a:xfrm>
            <a:off x="9480376" y="2768849"/>
            <a:ext cx="1242874" cy="338554"/>
          </a:xfrm>
          <a:prstGeom prst="rect">
            <a:avLst/>
          </a:prstGeom>
          <a:solidFill>
            <a:schemeClr val="bg1"/>
          </a:solid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模型应用</a:t>
            </a:r>
          </a:p>
        </p:txBody>
      </p:sp>
      <p:sp>
        <p:nvSpPr>
          <p:cNvPr id="97" name="文本框 96">
            <a:extLst>
              <a:ext uri="{FF2B5EF4-FFF2-40B4-BE49-F238E27FC236}">
                <a16:creationId xmlns:a16="http://schemas.microsoft.com/office/drawing/2014/main" id="{C8F9BC03-D4D0-4804-8F97-DAAA111806A5}"/>
              </a:ext>
            </a:extLst>
          </p:cNvPr>
          <p:cNvSpPr txBox="1"/>
          <p:nvPr/>
        </p:nvSpPr>
        <p:spPr>
          <a:xfrm>
            <a:off x="4903747" y="1196752"/>
            <a:ext cx="1727873" cy="338554"/>
          </a:xfrm>
          <a:prstGeom prst="rect">
            <a:avLst/>
          </a:prstGeom>
          <a:no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机器学习专家</a:t>
            </a:r>
          </a:p>
        </p:txBody>
      </p:sp>
      <p:sp>
        <p:nvSpPr>
          <p:cNvPr id="98" name="文本框 97">
            <a:extLst>
              <a:ext uri="{FF2B5EF4-FFF2-40B4-BE49-F238E27FC236}">
                <a16:creationId xmlns:a16="http://schemas.microsoft.com/office/drawing/2014/main" id="{FDB1DE37-CEC9-4ACE-B6C5-8E4B8D90D153}"/>
              </a:ext>
            </a:extLst>
          </p:cNvPr>
          <p:cNvSpPr txBox="1"/>
          <p:nvPr/>
        </p:nvSpPr>
        <p:spPr>
          <a:xfrm>
            <a:off x="6911507" y="4111346"/>
            <a:ext cx="1605772" cy="338554"/>
          </a:xfrm>
          <a:prstGeom prst="rect">
            <a:avLst/>
          </a:prstGeom>
          <a:no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反复选择模型</a:t>
            </a:r>
          </a:p>
        </p:txBody>
      </p:sp>
      <p:sp>
        <p:nvSpPr>
          <p:cNvPr id="99" name="文本框 98">
            <a:extLst>
              <a:ext uri="{FF2B5EF4-FFF2-40B4-BE49-F238E27FC236}">
                <a16:creationId xmlns:a16="http://schemas.microsoft.com/office/drawing/2014/main" id="{705A6CFA-A443-49FF-BE5D-ECCDB981FE4F}"/>
              </a:ext>
            </a:extLst>
          </p:cNvPr>
          <p:cNvSpPr txBox="1"/>
          <p:nvPr/>
        </p:nvSpPr>
        <p:spPr>
          <a:xfrm>
            <a:off x="5516864" y="4247484"/>
            <a:ext cx="1605772" cy="338554"/>
          </a:xfrm>
          <a:prstGeom prst="rect">
            <a:avLst/>
          </a:prstGeom>
          <a:no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反复选择特征</a:t>
            </a:r>
          </a:p>
        </p:txBody>
      </p:sp>
      <p:sp>
        <p:nvSpPr>
          <p:cNvPr id="100" name="文本框 99">
            <a:extLst>
              <a:ext uri="{FF2B5EF4-FFF2-40B4-BE49-F238E27FC236}">
                <a16:creationId xmlns:a16="http://schemas.microsoft.com/office/drawing/2014/main" id="{83EC5D2C-69AE-4BA7-9530-0C9C374A9F77}"/>
              </a:ext>
            </a:extLst>
          </p:cNvPr>
          <p:cNvSpPr txBox="1"/>
          <p:nvPr/>
        </p:nvSpPr>
        <p:spPr>
          <a:xfrm>
            <a:off x="4239172" y="4483165"/>
            <a:ext cx="1605772" cy="338554"/>
          </a:xfrm>
          <a:prstGeom prst="rect">
            <a:avLst/>
          </a:prstGeom>
          <a:no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反复选择数据</a:t>
            </a:r>
          </a:p>
        </p:txBody>
      </p:sp>
      <p:sp>
        <p:nvSpPr>
          <p:cNvPr id="101" name="文本框 100">
            <a:extLst>
              <a:ext uri="{FF2B5EF4-FFF2-40B4-BE49-F238E27FC236}">
                <a16:creationId xmlns:a16="http://schemas.microsoft.com/office/drawing/2014/main" id="{53C86E7E-07B1-42D0-8253-22F225B64AF9}"/>
              </a:ext>
            </a:extLst>
          </p:cNvPr>
          <p:cNvSpPr txBox="1"/>
          <p:nvPr/>
        </p:nvSpPr>
        <p:spPr>
          <a:xfrm>
            <a:off x="4757501" y="5286633"/>
            <a:ext cx="2391359" cy="338554"/>
          </a:xfrm>
          <a:prstGeom prst="rect">
            <a:avLst/>
          </a:prstGeom>
          <a:no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模型应用到实际环境</a:t>
            </a:r>
          </a:p>
        </p:txBody>
      </p:sp>
      <p:cxnSp>
        <p:nvCxnSpPr>
          <p:cNvPr id="102" name="连接符: 曲线 101">
            <a:extLst>
              <a:ext uri="{FF2B5EF4-FFF2-40B4-BE49-F238E27FC236}">
                <a16:creationId xmlns:a16="http://schemas.microsoft.com/office/drawing/2014/main" id="{D4AB81F3-0A67-4B54-99EF-4B879451E8D7}"/>
              </a:ext>
            </a:extLst>
          </p:cNvPr>
          <p:cNvCxnSpPr>
            <a:stCxn id="73" idx="2"/>
            <a:endCxn id="78" idx="2"/>
          </p:cNvCxnSpPr>
          <p:nvPr/>
        </p:nvCxnSpPr>
        <p:spPr>
          <a:xfrm rot="5400000" flipH="1">
            <a:off x="7517342" y="3412572"/>
            <a:ext cx="21436" cy="1672799"/>
          </a:xfrm>
          <a:prstGeom prst="curvedConnector3">
            <a:avLst>
              <a:gd name="adj1" fmla="val -1066430"/>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3" name="连接符: 曲线 102">
            <a:extLst>
              <a:ext uri="{FF2B5EF4-FFF2-40B4-BE49-F238E27FC236}">
                <a16:creationId xmlns:a16="http://schemas.microsoft.com/office/drawing/2014/main" id="{D9086B47-9602-4A81-87A8-42CD705D831C}"/>
              </a:ext>
            </a:extLst>
          </p:cNvPr>
          <p:cNvCxnSpPr>
            <a:cxnSpLocks/>
            <a:stCxn id="73" idx="2"/>
            <a:endCxn id="74" idx="2"/>
          </p:cNvCxnSpPr>
          <p:nvPr/>
        </p:nvCxnSpPr>
        <p:spPr>
          <a:xfrm rot="5400000">
            <a:off x="6691660" y="2586890"/>
            <a:ext cx="12700" cy="3345598"/>
          </a:xfrm>
          <a:prstGeom prst="curvedConnector3">
            <a:avLst>
              <a:gd name="adj1" fmla="val 2848543"/>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04" name="连接符: 曲线 103">
            <a:extLst>
              <a:ext uri="{FF2B5EF4-FFF2-40B4-BE49-F238E27FC236}">
                <a16:creationId xmlns:a16="http://schemas.microsoft.com/office/drawing/2014/main" id="{989E9EE9-F7F0-45DC-9727-1869BDE10607}"/>
              </a:ext>
            </a:extLst>
          </p:cNvPr>
          <p:cNvCxnSpPr>
            <a:cxnSpLocks/>
            <a:stCxn id="73" idx="2"/>
            <a:endCxn id="76" idx="2"/>
          </p:cNvCxnSpPr>
          <p:nvPr/>
        </p:nvCxnSpPr>
        <p:spPr>
          <a:xfrm rot="5400000">
            <a:off x="5855261" y="1750491"/>
            <a:ext cx="12700" cy="5018397"/>
          </a:xfrm>
          <a:prstGeom prst="curvedConnector3">
            <a:avLst>
              <a:gd name="adj1" fmla="val 5295142"/>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37" name="组合 36">
            <a:extLst>
              <a:ext uri="{FF2B5EF4-FFF2-40B4-BE49-F238E27FC236}">
                <a16:creationId xmlns:a16="http://schemas.microsoft.com/office/drawing/2014/main" id="{344474A8-B44C-45B2-AA67-FF601A3E3D41}"/>
              </a:ext>
            </a:extLst>
          </p:cNvPr>
          <p:cNvGrpSpPr/>
          <p:nvPr/>
        </p:nvGrpSpPr>
        <p:grpSpPr>
          <a:xfrm>
            <a:off x="7700193" y="426446"/>
            <a:ext cx="3653607" cy="1499379"/>
            <a:chOff x="2100873" y="2924944"/>
            <a:chExt cx="6443399" cy="3024336"/>
          </a:xfrm>
        </p:grpSpPr>
        <p:grpSp>
          <p:nvGrpSpPr>
            <p:cNvPr id="38" name="组合 37">
              <a:extLst>
                <a:ext uri="{FF2B5EF4-FFF2-40B4-BE49-F238E27FC236}">
                  <a16:creationId xmlns:a16="http://schemas.microsoft.com/office/drawing/2014/main" id="{CFE15648-DFAE-46F8-B7EB-B240E7F4C8A3}"/>
                </a:ext>
              </a:extLst>
            </p:cNvPr>
            <p:cNvGrpSpPr/>
            <p:nvPr/>
          </p:nvGrpSpPr>
          <p:grpSpPr>
            <a:xfrm>
              <a:off x="3719736" y="2924944"/>
              <a:ext cx="4824536" cy="3024336"/>
              <a:chOff x="3215680" y="2420888"/>
              <a:chExt cx="4824536" cy="3024336"/>
            </a:xfrm>
          </p:grpSpPr>
          <p:sp>
            <p:nvSpPr>
              <p:cNvPr id="41" name="矩形: 圆角 40">
                <a:extLst>
                  <a:ext uri="{FF2B5EF4-FFF2-40B4-BE49-F238E27FC236}">
                    <a16:creationId xmlns:a16="http://schemas.microsoft.com/office/drawing/2014/main" id="{42CC4C07-CF93-4B65-9FF4-9951474D8AF3}"/>
                  </a:ext>
                </a:extLst>
              </p:cNvPr>
              <p:cNvSpPr/>
              <p:nvPr/>
            </p:nvSpPr>
            <p:spPr bwMode="auto">
              <a:xfrm>
                <a:off x="3719736" y="4221088"/>
                <a:ext cx="4032448" cy="936104"/>
              </a:xfrm>
              <a:prstGeom prst="roundRect">
                <a:avLst/>
              </a:prstGeom>
              <a:solidFill>
                <a:srgbClr val="113550"/>
              </a:solidFill>
              <a:ln w="12700" cap="flat" cmpd="sng" algn="ctr">
                <a:noFill/>
                <a:prstDash val="solid"/>
                <a:miter lim="800000"/>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zh-CN" altLang="en-US" sz="11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rPr>
                  <a:t>机器学习</a:t>
                </a:r>
                <a:endParaRPr kumimoji="0" lang="en-US" sz="11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endParaRPr>
              </a:p>
            </p:txBody>
          </p:sp>
          <p:sp>
            <p:nvSpPr>
              <p:cNvPr id="42" name="矩形: 圆角 41">
                <a:extLst>
                  <a:ext uri="{FF2B5EF4-FFF2-40B4-BE49-F238E27FC236}">
                    <a16:creationId xmlns:a16="http://schemas.microsoft.com/office/drawing/2014/main" id="{DBE0EF4E-56D9-4529-8943-B5276A694003}"/>
                  </a:ext>
                </a:extLst>
              </p:cNvPr>
              <p:cNvSpPr/>
              <p:nvPr/>
            </p:nvSpPr>
            <p:spPr bwMode="auto">
              <a:xfrm>
                <a:off x="3791745" y="3054660"/>
                <a:ext cx="1080120" cy="648072"/>
              </a:xfrm>
              <a:prstGeom prst="roundRect">
                <a:avLst/>
              </a:prstGeom>
              <a:solidFill>
                <a:srgbClr val="113550"/>
              </a:solidFill>
              <a:ln w="12700" cap="flat" cmpd="sng" algn="ctr">
                <a:noFill/>
                <a:prstDash val="solid"/>
                <a:miter lim="800000"/>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zh-CN" altLang="en-US" sz="11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rPr>
                  <a:t>数据</a:t>
                </a:r>
                <a:r>
                  <a:rPr kumimoji="0" lang="en-US" altLang="zh-CN" sz="11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rPr>
                  <a:t>(E)</a:t>
                </a:r>
                <a:endParaRPr kumimoji="0" lang="en-US" sz="11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endParaRPr>
              </a:p>
            </p:txBody>
          </p:sp>
          <p:sp>
            <p:nvSpPr>
              <p:cNvPr id="43" name="矩形: 圆角 42">
                <a:extLst>
                  <a:ext uri="{FF2B5EF4-FFF2-40B4-BE49-F238E27FC236}">
                    <a16:creationId xmlns:a16="http://schemas.microsoft.com/office/drawing/2014/main" id="{94594CD3-95B9-45B7-9BCE-19173EB30980}"/>
                  </a:ext>
                </a:extLst>
              </p:cNvPr>
              <p:cNvSpPr/>
              <p:nvPr/>
            </p:nvSpPr>
            <p:spPr bwMode="auto">
              <a:xfrm>
                <a:off x="6384032" y="3043086"/>
                <a:ext cx="1296144" cy="648072"/>
              </a:xfrm>
              <a:prstGeom prst="roundRect">
                <a:avLst/>
              </a:prstGeom>
              <a:solidFill>
                <a:srgbClr val="113550"/>
              </a:solidFill>
              <a:ln w="12700" cap="flat" cmpd="sng" algn="ctr">
                <a:noFill/>
                <a:prstDash val="solid"/>
                <a:miter lim="800000"/>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zh-CN" altLang="en-US" sz="1100" dirty="0">
                    <a:solidFill>
                      <a:schemeClr val="bg1">
                        <a:lumMod val="95000"/>
                      </a:schemeClr>
                    </a:solidFill>
                    <a:latin typeface="华文楷体" panose="02010600040101010101" pitchFamily="2" charset="-122"/>
                    <a:ea typeface="华文楷体" panose="02010600040101010101" pitchFamily="2" charset="-122"/>
                    <a:cs typeface="Arial" charset="0"/>
                  </a:rPr>
                  <a:t>性能度量</a:t>
                </a:r>
                <a:r>
                  <a:rPr kumimoji="0" lang="en-US" altLang="zh-CN" sz="1100" dirty="0">
                    <a:solidFill>
                      <a:schemeClr val="bg1">
                        <a:lumMod val="95000"/>
                      </a:schemeClr>
                    </a:solidFill>
                    <a:latin typeface="华文楷体" panose="02010600040101010101" pitchFamily="2" charset="-122"/>
                    <a:ea typeface="华文楷体" panose="02010600040101010101" pitchFamily="2" charset="-122"/>
                    <a:cs typeface="Arial" charset="0"/>
                  </a:rPr>
                  <a:t>(P)</a:t>
                </a:r>
                <a:endParaRPr kumimoji="0" lang="en-US" sz="11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endParaRPr>
              </a:p>
            </p:txBody>
          </p:sp>
          <p:cxnSp>
            <p:nvCxnSpPr>
              <p:cNvPr id="44" name="直接箭头连接符 43">
                <a:extLst>
                  <a:ext uri="{FF2B5EF4-FFF2-40B4-BE49-F238E27FC236}">
                    <a16:creationId xmlns:a16="http://schemas.microsoft.com/office/drawing/2014/main" id="{52F8BE3E-0480-4C16-95A4-F71A59DEB494}"/>
                  </a:ext>
                </a:extLst>
              </p:cNvPr>
              <p:cNvCxnSpPr>
                <a:stCxn id="42" idx="2"/>
              </p:cNvCxnSpPr>
              <p:nvPr/>
            </p:nvCxnSpPr>
            <p:spPr bwMode="auto">
              <a:xfrm>
                <a:off x="4331805" y="3702732"/>
                <a:ext cx="0" cy="525956"/>
              </a:xfrm>
              <a:prstGeom prst="straightConnector1">
                <a:avLst/>
              </a:prstGeom>
              <a:solidFill>
                <a:srgbClr val="FFFFFF"/>
              </a:solidFill>
              <a:ln w="12700" cap="flat" cmpd="sng" algn="ctr">
                <a:solidFill>
                  <a:schemeClr val="accent1"/>
                </a:solidFill>
                <a:prstDash val="solid"/>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5" name="直接箭头连接符 44">
                <a:extLst>
                  <a:ext uri="{FF2B5EF4-FFF2-40B4-BE49-F238E27FC236}">
                    <a16:creationId xmlns:a16="http://schemas.microsoft.com/office/drawing/2014/main" id="{17DBF233-C078-4D94-9371-372D6016BE6B}"/>
                  </a:ext>
                </a:extLst>
              </p:cNvPr>
              <p:cNvCxnSpPr>
                <a:cxnSpLocks/>
                <a:endCxn id="43" idx="2"/>
              </p:cNvCxnSpPr>
              <p:nvPr/>
            </p:nvCxnSpPr>
            <p:spPr bwMode="auto">
              <a:xfrm flipV="1">
                <a:off x="7032104" y="3691158"/>
                <a:ext cx="0" cy="555966"/>
              </a:xfrm>
              <a:prstGeom prst="straightConnector1">
                <a:avLst/>
              </a:prstGeom>
              <a:solidFill>
                <a:srgbClr val="FFFFFF"/>
              </a:solidFill>
              <a:ln w="12700" cap="flat" cmpd="sng" algn="ctr">
                <a:solidFill>
                  <a:schemeClr val="accent1"/>
                </a:solidFill>
                <a:prstDash val="solid"/>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6" name="矩形 45">
                <a:extLst>
                  <a:ext uri="{FF2B5EF4-FFF2-40B4-BE49-F238E27FC236}">
                    <a16:creationId xmlns:a16="http://schemas.microsoft.com/office/drawing/2014/main" id="{DE0FB0A7-5A80-47B3-B380-45C2839AE87E}"/>
                  </a:ext>
                </a:extLst>
              </p:cNvPr>
              <p:cNvSpPr/>
              <p:nvPr/>
            </p:nvSpPr>
            <p:spPr bwMode="auto">
              <a:xfrm>
                <a:off x="3215680" y="2636912"/>
                <a:ext cx="4824536" cy="2808312"/>
              </a:xfrm>
              <a:prstGeom prst="rect">
                <a:avLst/>
              </a:prstGeom>
              <a:noFill/>
              <a:ln>
                <a:prstDash val="dash"/>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rgbClr val="000000"/>
                  </a:solidFill>
                  <a:effectLst/>
                  <a:latin typeface="华文楷体" panose="02010600040101010101" pitchFamily="2" charset="-122"/>
                  <a:ea typeface="华文楷体" panose="02010600040101010101" pitchFamily="2" charset="-122"/>
                  <a:cs typeface="Arial" charset="0"/>
                  <a:sym typeface="Arial" charset="0"/>
                </a:endParaRPr>
              </a:p>
            </p:txBody>
          </p:sp>
          <p:sp>
            <p:nvSpPr>
              <p:cNvPr id="47" name="文本框 46">
                <a:extLst>
                  <a:ext uri="{FF2B5EF4-FFF2-40B4-BE49-F238E27FC236}">
                    <a16:creationId xmlns:a16="http://schemas.microsoft.com/office/drawing/2014/main" id="{6141D799-DB11-4F05-8BD4-5626895CC28F}"/>
                  </a:ext>
                </a:extLst>
              </p:cNvPr>
              <p:cNvSpPr txBox="1"/>
              <p:nvPr/>
            </p:nvSpPr>
            <p:spPr>
              <a:xfrm>
                <a:off x="5087888" y="2420888"/>
                <a:ext cx="1080119" cy="527683"/>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zh-CN" altLang="en-US" sz="1100" dirty="0">
                    <a:latin typeface="华文楷体" panose="02010600040101010101" pitchFamily="2" charset="-122"/>
                    <a:ea typeface="华文楷体" panose="02010600040101010101" pitchFamily="2" charset="-122"/>
                  </a:rPr>
                  <a:t>任务</a:t>
                </a:r>
                <a:r>
                  <a:rPr lang="en-US" altLang="zh-CN" sz="1100" dirty="0">
                    <a:latin typeface="华文楷体" panose="02010600040101010101" pitchFamily="2" charset="-122"/>
                    <a:ea typeface="华文楷体" panose="02010600040101010101" pitchFamily="2" charset="-122"/>
                  </a:rPr>
                  <a:t>(T)</a:t>
                </a:r>
                <a:endParaRPr lang="en-US" sz="1100" dirty="0">
                  <a:latin typeface="华文楷体" panose="02010600040101010101" pitchFamily="2" charset="-122"/>
                  <a:ea typeface="华文楷体" panose="02010600040101010101" pitchFamily="2" charset="-122"/>
                </a:endParaRPr>
              </a:p>
            </p:txBody>
          </p:sp>
        </p:grpSp>
        <p:pic>
          <p:nvPicPr>
            <p:cNvPr id="39" name="图形 38" descr="带齿轮的头部">
              <a:extLst>
                <a:ext uri="{FF2B5EF4-FFF2-40B4-BE49-F238E27FC236}">
                  <a16:creationId xmlns:a16="http://schemas.microsoft.com/office/drawing/2014/main" id="{F130D851-5ABE-4235-A836-A7276011D05D}"/>
                </a:ext>
              </a:extLst>
            </p:cNvPr>
            <p:cNvPicPr>
              <a:picLocks noChangeAspect="1"/>
            </p:cNvPicPr>
            <p:nvPr/>
          </p:nvPicPr>
          <p:blipFill>
            <a:blip r:embed="rId16">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2100873" y="4744481"/>
              <a:ext cx="914400" cy="914400"/>
            </a:xfrm>
            <a:prstGeom prst="rect">
              <a:avLst/>
            </a:prstGeom>
          </p:spPr>
        </p:pic>
        <p:cxnSp>
          <p:nvCxnSpPr>
            <p:cNvPr id="40" name="直接箭头连接符 39">
              <a:extLst>
                <a:ext uri="{FF2B5EF4-FFF2-40B4-BE49-F238E27FC236}">
                  <a16:creationId xmlns:a16="http://schemas.microsoft.com/office/drawing/2014/main" id="{6A9B2639-50A4-47FC-905F-5D4555735375}"/>
                </a:ext>
              </a:extLst>
            </p:cNvPr>
            <p:cNvCxnSpPr>
              <a:stCxn id="39" idx="3"/>
              <a:endCxn id="41" idx="1"/>
            </p:cNvCxnSpPr>
            <p:nvPr/>
          </p:nvCxnSpPr>
          <p:spPr bwMode="auto">
            <a:xfrm flipV="1">
              <a:off x="3015273" y="5193196"/>
              <a:ext cx="1208519" cy="8485"/>
            </a:xfrm>
            <a:prstGeom prst="straightConnector1">
              <a:avLst/>
            </a:prstGeom>
            <a:solidFill>
              <a:srgbClr val="FFFFFF"/>
            </a:solidFill>
            <a:ln w="12700" cap="flat" cmpd="sng" algn="ctr">
              <a:solidFill>
                <a:schemeClr val="accent1"/>
              </a:solidFill>
              <a:prstDash val="solid"/>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Tree>
    <p:extLst>
      <p:ext uri="{BB962C8B-B14F-4D97-AF65-F5344CB8AC3E}">
        <p14:creationId xmlns:p14="http://schemas.microsoft.com/office/powerpoint/2010/main" val="1453594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6AF811B-8C7D-4A0C-B24F-10B35E65591F}"/>
              </a:ext>
            </a:extLst>
          </p:cNvPr>
          <p:cNvSpPr>
            <a:spLocks noGrp="1"/>
          </p:cNvSpPr>
          <p:nvPr>
            <p:ph type="title"/>
          </p:nvPr>
        </p:nvSpPr>
        <p:spPr/>
        <p:txBody>
          <a:bodyPr>
            <a:normAutofit fontScale="90000"/>
          </a:bodyPr>
          <a:lstStyle/>
          <a:p>
            <a:r>
              <a:rPr lang="zh-CN" altLang="en-US" dirty="0"/>
              <a:t>机器学习规模化落地的关键：</a:t>
            </a:r>
            <a:r>
              <a:rPr lang="en-US" altLang="zh-CN" dirty="0"/>
              <a:t>AutoML – Automated Machine Learning</a:t>
            </a:r>
            <a:endParaRPr lang="en-US" dirty="0"/>
          </a:p>
        </p:txBody>
      </p:sp>
      <p:grpSp>
        <p:nvGrpSpPr>
          <p:cNvPr id="3" name="组合 2">
            <a:extLst>
              <a:ext uri="{FF2B5EF4-FFF2-40B4-BE49-F238E27FC236}">
                <a16:creationId xmlns:a16="http://schemas.microsoft.com/office/drawing/2014/main" id="{3FC30B23-78A9-4F37-9EFB-02813F021D95}"/>
              </a:ext>
            </a:extLst>
          </p:cNvPr>
          <p:cNvGrpSpPr/>
          <p:nvPr/>
        </p:nvGrpSpPr>
        <p:grpSpPr>
          <a:xfrm>
            <a:off x="1354109" y="1301531"/>
            <a:ext cx="9278395" cy="4372382"/>
            <a:chOff x="1354109" y="1301531"/>
            <a:chExt cx="9278395" cy="4372382"/>
          </a:xfrm>
        </p:grpSpPr>
        <p:cxnSp>
          <p:nvCxnSpPr>
            <p:cNvPr id="4" name="连接符: 曲线 3">
              <a:extLst>
                <a:ext uri="{FF2B5EF4-FFF2-40B4-BE49-F238E27FC236}">
                  <a16:creationId xmlns:a16="http://schemas.microsoft.com/office/drawing/2014/main" id="{E8B96438-4EF6-4CCE-AEFC-A15D82BB6263}"/>
                </a:ext>
              </a:extLst>
            </p:cNvPr>
            <p:cNvCxnSpPr>
              <a:cxnSpLocks/>
              <a:stCxn id="14" idx="0"/>
              <a:endCxn id="13" idx="2"/>
            </p:cNvCxnSpPr>
            <p:nvPr/>
          </p:nvCxnSpPr>
          <p:spPr>
            <a:xfrm rot="16200000" flipV="1">
              <a:off x="2908599" y="2922246"/>
              <a:ext cx="895942" cy="255077"/>
            </a:xfrm>
            <a:prstGeom prst="curvedConnector3">
              <a:avLst>
                <a:gd name="adj1" fmla="val 50000"/>
              </a:avLst>
            </a:prstGeom>
            <a:ln>
              <a:prstDash val="dash"/>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5" name="连接符: 曲线 4">
              <a:extLst>
                <a:ext uri="{FF2B5EF4-FFF2-40B4-BE49-F238E27FC236}">
                  <a16:creationId xmlns:a16="http://schemas.microsoft.com/office/drawing/2014/main" id="{F137954A-95F1-4D35-A534-EB81A58F9EE8}"/>
                </a:ext>
              </a:extLst>
            </p:cNvPr>
            <p:cNvCxnSpPr>
              <a:cxnSpLocks/>
              <a:stCxn id="15" idx="0"/>
              <a:endCxn id="13" idx="2"/>
            </p:cNvCxnSpPr>
            <p:nvPr/>
          </p:nvCxnSpPr>
          <p:spPr>
            <a:xfrm rot="16200000" flipV="1">
              <a:off x="6237627" y="-406782"/>
              <a:ext cx="929082" cy="6946273"/>
            </a:xfrm>
            <a:prstGeom prst="curvedConnector3">
              <a:avLst>
                <a:gd name="adj1" fmla="val 50000"/>
              </a:avLst>
            </a:prstGeom>
            <a:ln>
              <a:prstDash val="dash"/>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 name="连接符: 曲线 5">
              <a:extLst>
                <a:ext uri="{FF2B5EF4-FFF2-40B4-BE49-F238E27FC236}">
                  <a16:creationId xmlns:a16="http://schemas.microsoft.com/office/drawing/2014/main" id="{6AAA4BE7-2DD3-4E45-AC08-707621FD9CBF}"/>
                </a:ext>
              </a:extLst>
            </p:cNvPr>
            <p:cNvCxnSpPr>
              <a:cxnSpLocks/>
              <a:stCxn id="11" idx="0"/>
              <a:endCxn id="13" idx="2"/>
            </p:cNvCxnSpPr>
            <p:nvPr/>
          </p:nvCxnSpPr>
          <p:spPr>
            <a:xfrm rot="16200000" flipV="1">
              <a:off x="5417797" y="413048"/>
              <a:ext cx="895942" cy="5273474"/>
            </a:xfrm>
            <a:prstGeom prst="curvedConnector3">
              <a:avLst>
                <a:gd name="adj1" fmla="val 50000"/>
              </a:avLst>
            </a:prstGeom>
            <a:ln>
              <a:prstDash val="dash"/>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7" name="连接符: 曲线 6">
              <a:extLst>
                <a:ext uri="{FF2B5EF4-FFF2-40B4-BE49-F238E27FC236}">
                  <a16:creationId xmlns:a16="http://schemas.microsoft.com/office/drawing/2014/main" id="{DBF11BE5-838A-48B8-996D-F2D9CCAEA16E}"/>
                </a:ext>
              </a:extLst>
            </p:cNvPr>
            <p:cNvCxnSpPr>
              <a:cxnSpLocks/>
              <a:stCxn id="16" idx="0"/>
              <a:endCxn id="13" idx="2"/>
            </p:cNvCxnSpPr>
            <p:nvPr/>
          </p:nvCxnSpPr>
          <p:spPr>
            <a:xfrm rot="16200000" flipV="1">
              <a:off x="4592116" y="1238729"/>
              <a:ext cx="874506" cy="3600675"/>
            </a:xfrm>
            <a:prstGeom prst="curvedConnector3">
              <a:avLst>
                <a:gd name="adj1" fmla="val 50000"/>
              </a:avLst>
            </a:prstGeom>
            <a:ln>
              <a:prstDash val="dash"/>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8" name="连接符: 曲线 7">
              <a:extLst>
                <a:ext uri="{FF2B5EF4-FFF2-40B4-BE49-F238E27FC236}">
                  <a16:creationId xmlns:a16="http://schemas.microsoft.com/office/drawing/2014/main" id="{955CB775-6B28-4C42-8869-9F9954B3F921}"/>
                </a:ext>
              </a:extLst>
            </p:cNvPr>
            <p:cNvCxnSpPr>
              <a:cxnSpLocks/>
              <a:stCxn id="12" idx="0"/>
              <a:endCxn id="13" idx="2"/>
            </p:cNvCxnSpPr>
            <p:nvPr/>
          </p:nvCxnSpPr>
          <p:spPr>
            <a:xfrm rot="16200000" flipV="1">
              <a:off x="3744998" y="2085847"/>
              <a:ext cx="895942" cy="1927876"/>
            </a:xfrm>
            <a:prstGeom prst="curvedConnector3">
              <a:avLst>
                <a:gd name="adj1" fmla="val 50000"/>
              </a:avLst>
            </a:prstGeom>
            <a:ln>
              <a:prstDash val="dash"/>
              <a:headEnd type="triangle"/>
              <a:tailEnd type="triangle"/>
            </a:ln>
          </p:spPr>
          <p:style>
            <a:lnRef idx="1">
              <a:schemeClr val="accent6"/>
            </a:lnRef>
            <a:fillRef idx="0">
              <a:schemeClr val="accent6"/>
            </a:fillRef>
            <a:effectRef idx="0">
              <a:schemeClr val="accent6"/>
            </a:effectRef>
            <a:fontRef idx="minor">
              <a:schemeClr val="tx1"/>
            </a:fontRef>
          </p:style>
        </p:cxnSp>
        <p:grpSp>
          <p:nvGrpSpPr>
            <p:cNvPr id="9" name="组合 8">
              <a:extLst>
                <a:ext uri="{FF2B5EF4-FFF2-40B4-BE49-F238E27FC236}">
                  <a16:creationId xmlns:a16="http://schemas.microsoft.com/office/drawing/2014/main" id="{5C23E1F3-8B51-408E-BFF6-1242D65EF4AD}"/>
                </a:ext>
              </a:extLst>
            </p:cNvPr>
            <p:cNvGrpSpPr/>
            <p:nvPr/>
          </p:nvGrpSpPr>
          <p:grpSpPr>
            <a:xfrm>
              <a:off x="1354109" y="1687414"/>
              <a:ext cx="9278395" cy="3657367"/>
              <a:chOff x="1180551" y="1322165"/>
              <a:chExt cx="9278395" cy="3657367"/>
            </a:xfrm>
          </p:grpSpPr>
          <p:pic>
            <p:nvPicPr>
              <p:cNvPr id="10" name="图形 9" descr="地球美洲">
                <a:extLst>
                  <a:ext uri="{FF2B5EF4-FFF2-40B4-BE49-F238E27FC236}">
                    <a16:creationId xmlns:a16="http://schemas.microsoft.com/office/drawing/2014/main" id="{94920907-F035-424C-BD66-8EDBDA4AFC79}"/>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80551" y="3165647"/>
                <a:ext cx="914400" cy="914400"/>
              </a:xfrm>
              <a:prstGeom prst="rect">
                <a:avLst/>
              </a:prstGeom>
            </p:spPr>
          </p:pic>
          <p:pic>
            <p:nvPicPr>
              <p:cNvPr id="11" name="图形 10" descr="上升趋势">
                <a:extLst>
                  <a:ext uri="{FF2B5EF4-FFF2-40B4-BE49-F238E27FC236}">
                    <a16:creationId xmlns:a16="http://schemas.microsoft.com/office/drawing/2014/main" id="{0E372AFA-6F96-486F-AA26-6F81FB08B02B}"/>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871747" y="3132507"/>
                <a:ext cx="914400" cy="914400"/>
              </a:xfrm>
              <a:prstGeom prst="rect">
                <a:avLst/>
              </a:prstGeom>
            </p:spPr>
          </p:pic>
          <p:pic>
            <p:nvPicPr>
              <p:cNvPr id="12" name="图形 11" descr="齿轮">
                <a:extLst>
                  <a:ext uri="{FF2B5EF4-FFF2-40B4-BE49-F238E27FC236}">
                    <a16:creationId xmlns:a16="http://schemas.microsoft.com/office/drawing/2014/main" id="{E7D3BA1E-5F8E-4494-95A0-1E6D11010531}"/>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526149" y="3132507"/>
                <a:ext cx="914400" cy="914400"/>
              </a:xfrm>
              <a:prstGeom prst="rect">
                <a:avLst/>
              </a:prstGeom>
            </p:spPr>
          </p:pic>
          <p:pic>
            <p:nvPicPr>
              <p:cNvPr id="13" name="图形 12" descr="带齿轮的头部">
                <a:extLst>
                  <a:ext uri="{FF2B5EF4-FFF2-40B4-BE49-F238E27FC236}">
                    <a16:creationId xmlns:a16="http://schemas.microsoft.com/office/drawing/2014/main" id="{37391C1B-278D-4E5C-8277-32BA5F327358}"/>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598273" y="1322165"/>
                <a:ext cx="914400" cy="914400"/>
              </a:xfrm>
              <a:prstGeom prst="rect">
                <a:avLst/>
              </a:prstGeom>
            </p:spPr>
          </p:pic>
          <p:pic>
            <p:nvPicPr>
              <p:cNvPr id="14" name="图形 13" descr="数据库">
                <a:extLst>
                  <a:ext uri="{FF2B5EF4-FFF2-40B4-BE49-F238E27FC236}">
                    <a16:creationId xmlns:a16="http://schemas.microsoft.com/office/drawing/2014/main" id="{AAF26EC6-FE2C-46BD-A034-308A5CBC95CB}"/>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853350" y="3132507"/>
                <a:ext cx="914400" cy="914400"/>
              </a:xfrm>
              <a:prstGeom prst="rect">
                <a:avLst/>
              </a:prstGeom>
            </p:spPr>
          </p:pic>
          <p:pic>
            <p:nvPicPr>
              <p:cNvPr id="15" name="图形 14" descr="从云中下载">
                <a:extLst>
                  <a:ext uri="{FF2B5EF4-FFF2-40B4-BE49-F238E27FC236}">
                    <a16:creationId xmlns:a16="http://schemas.microsoft.com/office/drawing/2014/main" id="{9AF6D8FD-E4E6-400D-A6E3-4CDBBDCB6A68}"/>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9544546" y="3165647"/>
                <a:ext cx="914400" cy="914400"/>
              </a:xfrm>
              <a:prstGeom prst="rect">
                <a:avLst/>
              </a:prstGeom>
            </p:spPr>
          </p:pic>
          <p:pic>
            <p:nvPicPr>
              <p:cNvPr id="16" name="图形 15" descr="剧本">
                <a:extLst>
                  <a:ext uri="{FF2B5EF4-FFF2-40B4-BE49-F238E27FC236}">
                    <a16:creationId xmlns:a16="http://schemas.microsoft.com/office/drawing/2014/main" id="{B3256F98-2B2D-41CF-A5F3-5F64989229FF}"/>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6198948" y="3111071"/>
                <a:ext cx="914400" cy="914400"/>
              </a:xfrm>
              <a:prstGeom prst="rect">
                <a:avLst/>
              </a:prstGeom>
            </p:spPr>
          </p:pic>
          <p:sp>
            <p:nvSpPr>
              <p:cNvPr id="17" name="箭头: 右 16">
                <a:extLst>
                  <a:ext uri="{FF2B5EF4-FFF2-40B4-BE49-F238E27FC236}">
                    <a16:creationId xmlns:a16="http://schemas.microsoft.com/office/drawing/2014/main" id="{0A2F21F3-EF20-49C8-A9DF-07E89D39D188}"/>
                  </a:ext>
                </a:extLst>
              </p:cNvPr>
              <p:cNvSpPr/>
              <p:nvPr/>
            </p:nvSpPr>
            <p:spPr>
              <a:xfrm>
                <a:off x="2308194" y="3488924"/>
                <a:ext cx="452761" cy="2396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楷体" panose="02010600040101010101" pitchFamily="2" charset="-122"/>
                  <a:ea typeface="华文楷体" panose="02010600040101010101" pitchFamily="2" charset="-122"/>
                </a:endParaRPr>
              </a:p>
            </p:txBody>
          </p:sp>
          <p:sp>
            <p:nvSpPr>
              <p:cNvPr id="18" name="箭头: 右 17">
                <a:extLst>
                  <a:ext uri="{FF2B5EF4-FFF2-40B4-BE49-F238E27FC236}">
                    <a16:creationId xmlns:a16="http://schemas.microsoft.com/office/drawing/2014/main" id="{352549A4-D3FE-4A81-92C5-EEAF64E87642}"/>
                  </a:ext>
                </a:extLst>
              </p:cNvPr>
              <p:cNvSpPr/>
              <p:nvPr/>
            </p:nvSpPr>
            <p:spPr>
              <a:xfrm>
                <a:off x="3860145" y="3502998"/>
                <a:ext cx="452761" cy="2396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楷体" panose="02010600040101010101" pitchFamily="2" charset="-122"/>
                  <a:ea typeface="华文楷体" panose="02010600040101010101" pitchFamily="2" charset="-122"/>
                </a:endParaRPr>
              </a:p>
            </p:txBody>
          </p:sp>
          <p:sp>
            <p:nvSpPr>
              <p:cNvPr id="19" name="箭头: 右 18">
                <a:extLst>
                  <a:ext uri="{FF2B5EF4-FFF2-40B4-BE49-F238E27FC236}">
                    <a16:creationId xmlns:a16="http://schemas.microsoft.com/office/drawing/2014/main" id="{9EDA1A01-07FA-446B-92C7-78B321417348}"/>
                  </a:ext>
                </a:extLst>
              </p:cNvPr>
              <p:cNvSpPr/>
              <p:nvPr/>
            </p:nvSpPr>
            <p:spPr>
              <a:xfrm>
                <a:off x="5620001" y="3488924"/>
                <a:ext cx="452761" cy="2396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楷体" panose="02010600040101010101" pitchFamily="2" charset="-122"/>
                  <a:ea typeface="华文楷体" panose="02010600040101010101" pitchFamily="2" charset="-122"/>
                </a:endParaRPr>
              </a:p>
            </p:txBody>
          </p:sp>
          <p:sp>
            <p:nvSpPr>
              <p:cNvPr id="20" name="箭头: 右 19">
                <a:extLst>
                  <a:ext uri="{FF2B5EF4-FFF2-40B4-BE49-F238E27FC236}">
                    <a16:creationId xmlns:a16="http://schemas.microsoft.com/office/drawing/2014/main" id="{A2BD52CB-3F0E-4383-A2AC-A06E73C97613}"/>
                  </a:ext>
                </a:extLst>
              </p:cNvPr>
              <p:cNvSpPr/>
              <p:nvPr/>
            </p:nvSpPr>
            <p:spPr>
              <a:xfrm>
                <a:off x="7266167" y="3488924"/>
                <a:ext cx="452761" cy="2396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楷体" panose="02010600040101010101" pitchFamily="2" charset="-122"/>
                  <a:ea typeface="华文楷体" panose="02010600040101010101" pitchFamily="2" charset="-122"/>
                </a:endParaRPr>
              </a:p>
            </p:txBody>
          </p:sp>
          <p:sp>
            <p:nvSpPr>
              <p:cNvPr id="21" name="箭头: 右 20">
                <a:extLst>
                  <a:ext uri="{FF2B5EF4-FFF2-40B4-BE49-F238E27FC236}">
                    <a16:creationId xmlns:a16="http://schemas.microsoft.com/office/drawing/2014/main" id="{555CAB71-7BB5-43EA-91D9-A8846FE2883B}"/>
                  </a:ext>
                </a:extLst>
              </p:cNvPr>
              <p:cNvSpPr/>
              <p:nvPr/>
            </p:nvSpPr>
            <p:spPr>
              <a:xfrm>
                <a:off x="8938966" y="3502997"/>
                <a:ext cx="452761" cy="2396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楷体" panose="02010600040101010101" pitchFamily="2" charset="-122"/>
                  <a:ea typeface="华文楷体" panose="02010600040101010101" pitchFamily="2" charset="-122"/>
                </a:endParaRPr>
              </a:p>
            </p:txBody>
          </p:sp>
          <p:sp>
            <p:nvSpPr>
              <p:cNvPr id="22" name="箭头: 上弧形 21">
                <a:extLst>
                  <a:ext uri="{FF2B5EF4-FFF2-40B4-BE49-F238E27FC236}">
                    <a16:creationId xmlns:a16="http://schemas.microsoft.com/office/drawing/2014/main" id="{548E1743-5DE5-4FE3-BA3A-8BB17E6ECFD6}"/>
                  </a:ext>
                </a:extLst>
              </p:cNvPr>
              <p:cNvSpPr/>
              <p:nvPr/>
            </p:nvSpPr>
            <p:spPr>
              <a:xfrm rot="10800000">
                <a:off x="1518082" y="4141226"/>
                <a:ext cx="8566950" cy="838306"/>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tx1"/>
                  </a:solidFill>
                  <a:latin typeface="华文楷体" panose="02010600040101010101" pitchFamily="2" charset="-122"/>
                  <a:ea typeface="华文楷体" panose="02010600040101010101" pitchFamily="2" charset="-122"/>
                </a:endParaRPr>
              </a:p>
            </p:txBody>
          </p:sp>
          <p:cxnSp>
            <p:nvCxnSpPr>
              <p:cNvPr id="23" name="连接符: 曲线 22">
                <a:extLst>
                  <a:ext uri="{FF2B5EF4-FFF2-40B4-BE49-F238E27FC236}">
                    <a16:creationId xmlns:a16="http://schemas.microsoft.com/office/drawing/2014/main" id="{E594F546-E47D-448D-A476-9E65AAFF91A0}"/>
                  </a:ext>
                </a:extLst>
              </p:cNvPr>
              <p:cNvCxnSpPr>
                <a:cxnSpLocks/>
                <a:stCxn id="10" idx="0"/>
                <a:endCxn id="13" idx="2"/>
              </p:cNvCxnSpPr>
              <p:nvPr/>
            </p:nvCxnSpPr>
            <p:spPr>
              <a:xfrm rot="5400000" flipH="1" flipV="1">
                <a:off x="1882071" y="1992245"/>
                <a:ext cx="929082" cy="1417722"/>
              </a:xfrm>
              <a:prstGeom prst="curved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连接符: 曲线 23">
                <a:extLst>
                  <a:ext uri="{FF2B5EF4-FFF2-40B4-BE49-F238E27FC236}">
                    <a16:creationId xmlns:a16="http://schemas.microsoft.com/office/drawing/2014/main" id="{FA636B26-C07E-40E5-BF3F-93FBCD944356}"/>
                  </a:ext>
                </a:extLst>
              </p:cNvPr>
              <p:cNvCxnSpPr>
                <a:cxnSpLocks/>
                <a:stCxn id="14" idx="0"/>
                <a:endCxn id="40" idx="2"/>
              </p:cNvCxnSpPr>
              <p:nvPr/>
            </p:nvCxnSpPr>
            <p:spPr>
              <a:xfrm rot="5400000" flipH="1" flipV="1">
                <a:off x="4609427" y="827676"/>
                <a:ext cx="1005955" cy="3603708"/>
              </a:xfrm>
              <a:prstGeom prst="curved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连接符: 曲线 24">
                <a:extLst>
                  <a:ext uri="{FF2B5EF4-FFF2-40B4-BE49-F238E27FC236}">
                    <a16:creationId xmlns:a16="http://schemas.microsoft.com/office/drawing/2014/main" id="{89523DB0-C031-499A-BA16-3D6839EDF6A6}"/>
                  </a:ext>
                </a:extLst>
              </p:cNvPr>
              <p:cNvCxnSpPr>
                <a:cxnSpLocks/>
                <a:stCxn id="12" idx="0"/>
                <a:endCxn id="40" idx="2"/>
              </p:cNvCxnSpPr>
              <p:nvPr/>
            </p:nvCxnSpPr>
            <p:spPr>
              <a:xfrm rot="5400000" flipH="1" flipV="1">
                <a:off x="5445826" y="1664076"/>
                <a:ext cx="1005955" cy="1930909"/>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连接符: 曲线 25">
                <a:extLst>
                  <a:ext uri="{FF2B5EF4-FFF2-40B4-BE49-F238E27FC236}">
                    <a16:creationId xmlns:a16="http://schemas.microsoft.com/office/drawing/2014/main" id="{EF868F3C-E62F-414C-8E72-08A457CE2ABE}"/>
                  </a:ext>
                </a:extLst>
              </p:cNvPr>
              <p:cNvCxnSpPr>
                <a:cxnSpLocks/>
                <a:stCxn id="40" idx="2"/>
                <a:endCxn id="16" idx="0"/>
              </p:cNvCxnSpPr>
              <p:nvPr/>
            </p:nvCxnSpPr>
            <p:spPr>
              <a:xfrm rot="5400000">
                <a:off x="6292944" y="2489756"/>
                <a:ext cx="984519" cy="258110"/>
              </a:xfrm>
              <a:prstGeom prst="curved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连接符: 曲线 26">
                <a:extLst>
                  <a:ext uri="{FF2B5EF4-FFF2-40B4-BE49-F238E27FC236}">
                    <a16:creationId xmlns:a16="http://schemas.microsoft.com/office/drawing/2014/main" id="{41BA5332-9439-46ED-BEB3-D5B7DC79220A}"/>
                  </a:ext>
                </a:extLst>
              </p:cNvPr>
              <p:cNvCxnSpPr>
                <a:cxnSpLocks/>
                <a:stCxn id="40" idx="2"/>
                <a:endCxn id="11" idx="0"/>
              </p:cNvCxnSpPr>
              <p:nvPr/>
            </p:nvCxnSpPr>
            <p:spPr>
              <a:xfrm rot="16200000" flipH="1">
                <a:off x="7118625" y="1922184"/>
                <a:ext cx="1005955" cy="1414689"/>
              </a:xfrm>
              <a:prstGeom prst="curved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连接符: 曲线 27">
                <a:extLst>
                  <a:ext uri="{FF2B5EF4-FFF2-40B4-BE49-F238E27FC236}">
                    <a16:creationId xmlns:a16="http://schemas.microsoft.com/office/drawing/2014/main" id="{C5E3A8C8-744F-41A8-897F-389095164399}"/>
                  </a:ext>
                </a:extLst>
              </p:cNvPr>
              <p:cNvCxnSpPr>
                <a:cxnSpLocks/>
                <a:stCxn id="40" idx="2"/>
                <a:endCxn id="15" idx="0"/>
              </p:cNvCxnSpPr>
              <p:nvPr/>
            </p:nvCxnSpPr>
            <p:spPr>
              <a:xfrm rot="16200000" flipH="1">
                <a:off x="7938455" y="1102355"/>
                <a:ext cx="1039095" cy="3087488"/>
              </a:xfrm>
              <a:prstGeom prst="curved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9" name="文本框 28">
              <a:extLst>
                <a:ext uri="{FF2B5EF4-FFF2-40B4-BE49-F238E27FC236}">
                  <a16:creationId xmlns:a16="http://schemas.microsoft.com/office/drawing/2014/main" id="{88ED6848-CC86-40EB-B4E1-3AE9989BA5B6}"/>
                </a:ext>
              </a:extLst>
            </p:cNvPr>
            <p:cNvSpPr txBox="1"/>
            <p:nvPr/>
          </p:nvSpPr>
          <p:spPr>
            <a:xfrm>
              <a:off x="1634482" y="3041032"/>
              <a:ext cx="1057789" cy="338554"/>
            </a:xfrm>
            <a:prstGeom prst="rect">
              <a:avLst/>
            </a:prstGeom>
            <a:solidFill>
              <a:schemeClr val="bg1"/>
            </a:solid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定义问题</a:t>
              </a:r>
            </a:p>
          </p:txBody>
        </p:sp>
        <p:sp>
          <p:nvSpPr>
            <p:cNvPr id="30" name="文本框 29">
              <a:extLst>
                <a:ext uri="{FF2B5EF4-FFF2-40B4-BE49-F238E27FC236}">
                  <a16:creationId xmlns:a16="http://schemas.microsoft.com/office/drawing/2014/main" id="{57FAB81B-E2D7-4D9D-9F49-413C7F34B595}"/>
                </a:ext>
              </a:extLst>
            </p:cNvPr>
            <p:cNvSpPr txBox="1"/>
            <p:nvPr/>
          </p:nvSpPr>
          <p:spPr>
            <a:xfrm>
              <a:off x="3229031" y="3033888"/>
              <a:ext cx="1041399" cy="338554"/>
            </a:xfrm>
            <a:prstGeom prst="rect">
              <a:avLst/>
            </a:prstGeom>
            <a:solidFill>
              <a:schemeClr val="bg1"/>
            </a:solid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收集数据</a:t>
              </a:r>
            </a:p>
          </p:txBody>
        </p:sp>
        <p:sp>
          <p:nvSpPr>
            <p:cNvPr id="31" name="文本框 30">
              <a:extLst>
                <a:ext uri="{FF2B5EF4-FFF2-40B4-BE49-F238E27FC236}">
                  <a16:creationId xmlns:a16="http://schemas.microsoft.com/office/drawing/2014/main" id="{F096520E-58D1-44D0-9937-F781A4B1ACCA}"/>
                </a:ext>
              </a:extLst>
            </p:cNvPr>
            <p:cNvSpPr txBox="1"/>
            <p:nvPr/>
          </p:nvSpPr>
          <p:spPr>
            <a:xfrm>
              <a:off x="4950855" y="2996952"/>
              <a:ext cx="1021431" cy="338554"/>
            </a:xfrm>
            <a:prstGeom prst="rect">
              <a:avLst/>
            </a:prstGeom>
            <a:solidFill>
              <a:schemeClr val="bg1"/>
            </a:solid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特征工程</a:t>
              </a:r>
            </a:p>
          </p:txBody>
        </p:sp>
        <p:sp>
          <p:nvSpPr>
            <p:cNvPr id="32" name="文本框 31">
              <a:extLst>
                <a:ext uri="{FF2B5EF4-FFF2-40B4-BE49-F238E27FC236}">
                  <a16:creationId xmlns:a16="http://schemas.microsoft.com/office/drawing/2014/main" id="{17DA61B9-CBB5-45B9-BAF9-22114CB72C83}"/>
                </a:ext>
              </a:extLst>
            </p:cNvPr>
            <p:cNvSpPr txBox="1"/>
            <p:nvPr/>
          </p:nvSpPr>
          <p:spPr>
            <a:xfrm>
              <a:off x="6360601" y="2996952"/>
              <a:ext cx="1078637" cy="338554"/>
            </a:xfrm>
            <a:prstGeom prst="rect">
              <a:avLst/>
            </a:prstGeom>
            <a:solidFill>
              <a:schemeClr val="bg1"/>
            </a:solid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模型训练</a:t>
              </a:r>
            </a:p>
          </p:txBody>
        </p:sp>
        <p:sp>
          <p:nvSpPr>
            <p:cNvPr id="33" name="文本框 32">
              <a:extLst>
                <a:ext uri="{FF2B5EF4-FFF2-40B4-BE49-F238E27FC236}">
                  <a16:creationId xmlns:a16="http://schemas.microsoft.com/office/drawing/2014/main" id="{F148F9ED-1314-4B33-A0C7-B1B4A964FBA7}"/>
                </a:ext>
              </a:extLst>
            </p:cNvPr>
            <p:cNvSpPr txBox="1"/>
            <p:nvPr/>
          </p:nvSpPr>
          <p:spPr>
            <a:xfrm>
              <a:off x="7959470" y="2999135"/>
              <a:ext cx="1000235" cy="338554"/>
            </a:xfrm>
            <a:prstGeom prst="rect">
              <a:avLst/>
            </a:prstGeom>
            <a:solidFill>
              <a:schemeClr val="bg1"/>
            </a:solid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模型评估</a:t>
              </a:r>
            </a:p>
          </p:txBody>
        </p:sp>
        <p:sp>
          <p:nvSpPr>
            <p:cNvPr id="34" name="文本框 33">
              <a:extLst>
                <a:ext uri="{FF2B5EF4-FFF2-40B4-BE49-F238E27FC236}">
                  <a16:creationId xmlns:a16="http://schemas.microsoft.com/office/drawing/2014/main" id="{6A85C3CE-E32F-4358-8106-1E0C970E708E}"/>
                </a:ext>
              </a:extLst>
            </p:cNvPr>
            <p:cNvSpPr txBox="1"/>
            <p:nvPr/>
          </p:nvSpPr>
          <p:spPr>
            <a:xfrm>
              <a:off x="9558178" y="2996952"/>
              <a:ext cx="999179" cy="338554"/>
            </a:xfrm>
            <a:prstGeom prst="rect">
              <a:avLst/>
            </a:prstGeom>
            <a:solidFill>
              <a:schemeClr val="bg1"/>
            </a:solid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模型应用</a:t>
              </a:r>
            </a:p>
          </p:txBody>
        </p:sp>
        <p:sp>
          <p:nvSpPr>
            <p:cNvPr id="35" name="文本框 34">
              <a:extLst>
                <a:ext uri="{FF2B5EF4-FFF2-40B4-BE49-F238E27FC236}">
                  <a16:creationId xmlns:a16="http://schemas.microsoft.com/office/drawing/2014/main" id="{FC5E21C9-260C-42D7-A2CE-6727963E1692}"/>
                </a:ext>
              </a:extLst>
            </p:cNvPr>
            <p:cNvSpPr txBox="1"/>
            <p:nvPr/>
          </p:nvSpPr>
          <p:spPr>
            <a:xfrm>
              <a:off x="2542557" y="1412776"/>
              <a:ext cx="1727873" cy="338554"/>
            </a:xfrm>
            <a:prstGeom prst="rect">
              <a:avLst/>
            </a:prstGeom>
            <a:no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机器学习专家</a:t>
              </a:r>
            </a:p>
          </p:txBody>
        </p:sp>
        <p:sp>
          <p:nvSpPr>
            <p:cNvPr id="36" name="文本框 35">
              <a:extLst>
                <a:ext uri="{FF2B5EF4-FFF2-40B4-BE49-F238E27FC236}">
                  <a16:creationId xmlns:a16="http://schemas.microsoft.com/office/drawing/2014/main" id="{81466179-C918-4AFB-9937-1A6DB85AE723}"/>
                </a:ext>
              </a:extLst>
            </p:cNvPr>
            <p:cNvSpPr txBox="1"/>
            <p:nvPr/>
          </p:nvSpPr>
          <p:spPr>
            <a:xfrm>
              <a:off x="7119561" y="4270693"/>
              <a:ext cx="1605772" cy="338554"/>
            </a:xfrm>
            <a:prstGeom prst="rect">
              <a:avLst/>
            </a:prstGeom>
            <a:no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反复选择模型</a:t>
              </a:r>
            </a:p>
          </p:txBody>
        </p:sp>
        <p:sp>
          <p:nvSpPr>
            <p:cNvPr id="37" name="文本框 36">
              <a:extLst>
                <a:ext uri="{FF2B5EF4-FFF2-40B4-BE49-F238E27FC236}">
                  <a16:creationId xmlns:a16="http://schemas.microsoft.com/office/drawing/2014/main" id="{DEF3AE57-CB5E-424E-9C9B-61EDC6A56D48}"/>
                </a:ext>
              </a:extLst>
            </p:cNvPr>
            <p:cNvSpPr txBox="1"/>
            <p:nvPr/>
          </p:nvSpPr>
          <p:spPr>
            <a:xfrm>
              <a:off x="6122361" y="4603108"/>
              <a:ext cx="1605772" cy="338554"/>
            </a:xfrm>
            <a:prstGeom prst="rect">
              <a:avLst/>
            </a:prstGeom>
            <a:no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反复选择特征</a:t>
              </a:r>
            </a:p>
          </p:txBody>
        </p:sp>
        <p:sp>
          <p:nvSpPr>
            <p:cNvPr id="38" name="文本框 37">
              <a:extLst>
                <a:ext uri="{FF2B5EF4-FFF2-40B4-BE49-F238E27FC236}">
                  <a16:creationId xmlns:a16="http://schemas.microsoft.com/office/drawing/2014/main" id="{A1170769-1781-4494-A63E-F35B79157ADC}"/>
                </a:ext>
              </a:extLst>
            </p:cNvPr>
            <p:cNvSpPr txBox="1"/>
            <p:nvPr/>
          </p:nvSpPr>
          <p:spPr>
            <a:xfrm>
              <a:off x="4658957" y="4774144"/>
              <a:ext cx="1605772" cy="338554"/>
            </a:xfrm>
            <a:prstGeom prst="rect">
              <a:avLst/>
            </a:prstGeom>
            <a:no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反复选择数据</a:t>
              </a:r>
            </a:p>
          </p:txBody>
        </p:sp>
        <p:sp>
          <p:nvSpPr>
            <p:cNvPr id="39" name="文本框 38">
              <a:extLst>
                <a:ext uri="{FF2B5EF4-FFF2-40B4-BE49-F238E27FC236}">
                  <a16:creationId xmlns:a16="http://schemas.microsoft.com/office/drawing/2014/main" id="{D1713E6B-9559-4433-91C6-C4BF1C687DDD}"/>
                </a:ext>
              </a:extLst>
            </p:cNvPr>
            <p:cNvSpPr txBox="1"/>
            <p:nvPr/>
          </p:nvSpPr>
          <p:spPr>
            <a:xfrm>
              <a:off x="4979034" y="5335359"/>
              <a:ext cx="2391359" cy="338554"/>
            </a:xfrm>
            <a:prstGeom prst="rect">
              <a:avLst/>
            </a:prstGeom>
            <a:no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模型应用到实际环境</a:t>
              </a:r>
            </a:p>
          </p:txBody>
        </p:sp>
        <p:pic>
          <p:nvPicPr>
            <p:cNvPr id="40" name="图形 39" descr="计算机">
              <a:extLst>
                <a:ext uri="{FF2B5EF4-FFF2-40B4-BE49-F238E27FC236}">
                  <a16:creationId xmlns:a16="http://schemas.microsoft.com/office/drawing/2014/main" id="{D088B206-F759-4DF4-813A-DCC3C4C6BF02}"/>
                </a:ext>
              </a:extLst>
            </p:cNvPr>
            <p:cNvPicPr>
              <a:picLocks noChangeAspect="1"/>
            </p:cNvPicPr>
            <p:nvPr/>
          </p:nvPicPr>
          <p:blipFill>
            <a:blip r:embed="rId16">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6561931" y="1440031"/>
              <a:ext cx="1051770" cy="1051770"/>
            </a:xfrm>
            <a:prstGeom prst="rect">
              <a:avLst/>
            </a:prstGeom>
          </p:spPr>
        </p:pic>
        <p:sp>
          <p:nvSpPr>
            <p:cNvPr id="41" name="乘号 40">
              <a:extLst>
                <a:ext uri="{FF2B5EF4-FFF2-40B4-BE49-F238E27FC236}">
                  <a16:creationId xmlns:a16="http://schemas.microsoft.com/office/drawing/2014/main" id="{F7EBA6CE-0056-4807-86DF-FDFD3DAE8DC5}"/>
                </a:ext>
              </a:extLst>
            </p:cNvPr>
            <p:cNvSpPr/>
            <p:nvPr/>
          </p:nvSpPr>
          <p:spPr>
            <a:xfrm>
              <a:off x="3174803" y="2687169"/>
              <a:ext cx="464391" cy="338622"/>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楷体" panose="02010600040101010101" pitchFamily="2" charset="-122"/>
                <a:ea typeface="华文楷体" panose="02010600040101010101" pitchFamily="2" charset="-122"/>
              </a:endParaRPr>
            </a:p>
          </p:txBody>
        </p:sp>
        <p:cxnSp>
          <p:nvCxnSpPr>
            <p:cNvPr id="42" name="连接符: 曲线 41">
              <a:extLst>
                <a:ext uri="{FF2B5EF4-FFF2-40B4-BE49-F238E27FC236}">
                  <a16:creationId xmlns:a16="http://schemas.microsoft.com/office/drawing/2014/main" id="{9623DFCA-FDA4-4312-8AA1-2FB5D4225E34}"/>
                </a:ext>
              </a:extLst>
            </p:cNvPr>
            <p:cNvCxnSpPr>
              <a:cxnSpLocks/>
              <a:stCxn id="11" idx="2"/>
              <a:endCxn id="16" idx="2"/>
            </p:cNvCxnSpPr>
            <p:nvPr/>
          </p:nvCxnSpPr>
          <p:spPr>
            <a:xfrm rot="5400000" flipH="1">
              <a:off x="7655388" y="3565039"/>
              <a:ext cx="21436" cy="1672799"/>
            </a:xfrm>
            <a:prstGeom prst="curvedConnector3">
              <a:avLst>
                <a:gd name="adj1" fmla="val -1066430"/>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连接符: 曲线 42">
              <a:extLst>
                <a:ext uri="{FF2B5EF4-FFF2-40B4-BE49-F238E27FC236}">
                  <a16:creationId xmlns:a16="http://schemas.microsoft.com/office/drawing/2014/main" id="{9E241277-CBDA-4FD7-9DD1-AD5D8F80406F}"/>
                </a:ext>
              </a:extLst>
            </p:cNvPr>
            <p:cNvCxnSpPr>
              <a:cxnSpLocks/>
              <a:stCxn id="11" idx="2"/>
              <a:endCxn id="12" idx="2"/>
            </p:cNvCxnSpPr>
            <p:nvPr/>
          </p:nvCxnSpPr>
          <p:spPr>
            <a:xfrm rot="5400000">
              <a:off x="6829706" y="2739357"/>
              <a:ext cx="12700" cy="3345598"/>
            </a:xfrm>
            <a:prstGeom prst="curvedConnector3">
              <a:avLst>
                <a:gd name="adj1" fmla="val 4386409"/>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4" name="连接符: 曲线 43">
              <a:extLst>
                <a:ext uri="{FF2B5EF4-FFF2-40B4-BE49-F238E27FC236}">
                  <a16:creationId xmlns:a16="http://schemas.microsoft.com/office/drawing/2014/main" id="{050E620C-E6EE-4C6A-9769-364BB2B8E17F}"/>
                </a:ext>
              </a:extLst>
            </p:cNvPr>
            <p:cNvCxnSpPr>
              <a:cxnSpLocks/>
              <a:stCxn id="11" idx="2"/>
              <a:endCxn id="14" idx="2"/>
            </p:cNvCxnSpPr>
            <p:nvPr/>
          </p:nvCxnSpPr>
          <p:spPr>
            <a:xfrm rot="5400000">
              <a:off x="5993307" y="1902958"/>
              <a:ext cx="12700" cy="5018397"/>
            </a:xfrm>
            <a:prstGeom prst="curvedConnector3">
              <a:avLst>
                <a:gd name="adj1" fmla="val 6273803"/>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a16="http://schemas.microsoft.com/office/drawing/2014/main" id="{557E1830-2B63-4F14-81D6-9D40B7E5E417}"/>
                </a:ext>
              </a:extLst>
            </p:cNvPr>
            <p:cNvSpPr txBox="1"/>
            <p:nvPr/>
          </p:nvSpPr>
          <p:spPr>
            <a:xfrm>
              <a:off x="6231597" y="1301531"/>
              <a:ext cx="1727873" cy="338554"/>
            </a:xfrm>
            <a:prstGeom prst="rect">
              <a:avLst/>
            </a:prstGeom>
            <a:noFill/>
          </p:spPr>
          <p:txBody>
            <a:bodyPr wrap="square" rtlCol="0">
              <a:spAutoFit/>
            </a:bodyPr>
            <a:lstStyle/>
            <a:p>
              <a:pPr algn="ctr"/>
              <a:r>
                <a:rPr lang="en-US" altLang="zh-CN" sz="1600" dirty="0">
                  <a:latin typeface="华文楷体" panose="02010600040101010101" pitchFamily="2" charset="-122"/>
                  <a:ea typeface="华文楷体" panose="02010600040101010101" pitchFamily="2" charset="-122"/>
                </a:rPr>
                <a:t>AutoML</a:t>
              </a:r>
              <a:endParaRPr lang="zh-CN" altLang="en-US" sz="1600" dirty="0">
                <a:latin typeface="华文楷体" panose="02010600040101010101" pitchFamily="2" charset="-122"/>
                <a:ea typeface="华文楷体" panose="02010600040101010101" pitchFamily="2" charset="-122"/>
              </a:endParaRPr>
            </a:p>
          </p:txBody>
        </p:sp>
      </p:grpSp>
    </p:spTree>
    <p:extLst>
      <p:ext uri="{BB962C8B-B14F-4D97-AF65-F5344CB8AC3E}">
        <p14:creationId xmlns:p14="http://schemas.microsoft.com/office/powerpoint/2010/main" val="1384459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2DF318-D624-425A-B8D0-30A0D55AC051}"/>
              </a:ext>
            </a:extLst>
          </p:cNvPr>
          <p:cNvSpPr>
            <a:spLocks noGrp="1"/>
          </p:cNvSpPr>
          <p:nvPr>
            <p:ph type="title"/>
          </p:nvPr>
        </p:nvSpPr>
        <p:spPr/>
        <p:txBody>
          <a:bodyPr/>
          <a:lstStyle/>
          <a:p>
            <a:r>
              <a:rPr lang="en-US" altLang="zh-CN" dirty="0"/>
              <a:t>AutoML</a:t>
            </a:r>
            <a:r>
              <a:rPr lang="zh-CN" altLang="en-US" dirty="0"/>
              <a:t>需要解决什么样的问题？</a:t>
            </a:r>
            <a:endParaRPr lang="en-US" dirty="0"/>
          </a:p>
        </p:txBody>
      </p:sp>
      <p:grpSp>
        <p:nvGrpSpPr>
          <p:cNvPr id="5" name="组合 4">
            <a:extLst>
              <a:ext uri="{FF2B5EF4-FFF2-40B4-BE49-F238E27FC236}">
                <a16:creationId xmlns:a16="http://schemas.microsoft.com/office/drawing/2014/main" id="{259AF4B7-CD69-488B-B11C-573A91668F76}"/>
              </a:ext>
            </a:extLst>
          </p:cNvPr>
          <p:cNvGrpSpPr/>
          <p:nvPr/>
        </p:nvGrpSpPr>
        <p:grpSpPr>
          <a:xfrm>
            <a:off x="6634169" y="489637"/>
            <a:ext cx="4831192" cy="1956722"/>
            <a:chOff x="1559496" y="2871842"/>
            <a:chExt cx="8126077" cy="3024336"/>
          </a:xfrm>
        </p:grpSpPr>
        <p:grpSp>
          <p:nvGrpSpPr>
            <p:cNvPr id="6" name="组合 5">
              <a:extLst>
                <a:ext uri="{FF2B5EF4-FFF2-40B4-BE49-F238E27FC236}">
                  <a16:creationId xmlns:a16="http://schemas.microsoft.com/office/drawing/2014/main" id="{4D15C003-6B06-4CC6-917D-4C0AB84571DE}"/>
                </a:ext>
              </a:extLst>
            </p:cNvPr>
            <p:cNvGrpSpPr/>
            <p:nvPr/>
          </p:nvGrpSpPr>
          <p:grpSpPr>
            <a:xfrm>
              <a:off x="4861037" y="2871842"/>
              <a:ext cx="4824536" cy="3024336"/>
              <a:chOff x="3215680" y="2420888"/>
              <a:chExt cx="4824536" cy="3024336"/>
            </a:xfrm>
          </p:grpSpPr>
          <p:sp>
            <p:nvSpPr>
              <p:cNvPr id="9" name="矩形: 圆角 8">
                <a:extLst>
                  <a:ext uri="{FF2B5EF4-FFF2-40B4-BE49-F238E27FC236}">
                    <a16:creationId xmlns:a16="http://schemas.microsoft.com/office/drawing/2014/main" id="{17C98E42-EDEF-46E0-BD0B-006F0E191CA7}"/>
                  </a:ext>
                </a:extLst>
              </p:cNvPr>
              <p:cNvSpPr/>
              <p:nvPr/>
            </p:nvSpPr>
            <p:spPr bwMode="auto">
              <a:xfrm>
                <a:off x="3719736" y="4221088"/>
                <a:ext cx="4032448" cy="936104"/>
              </a:xfrm>
              <a:prstGeom prst="roundRect">
                <a:avLst/>
              </a:prstGeom>
              <a:solidFill>
                <a:srgbClr val="113550"/>
              </a:solidFill>
              <a:ln w="12700" cap="flat" cmpd="sng" algn="ctr">
                <a:noFill/>
                <a:prstDash val="solid"/>
                <a:miter lim="800000"/>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zh-CN" altLang="en-US" sz="12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rPr>
                  <a:t>机器学习</a:t>
                </a:r>
                <a:endParaRPr kumimoji="0" lang="en-US" sz="12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endParaRPr>
              </a:p>
            </p:txBody>
          </p:sp>
          <p:sp>
            <p:nvSpPr>
              <p:cNvPr id="10" name="矩形: 圆角 9">
                <a:extLst>
                  <a:ext uri="{FF2B5EF4-FFF2-40B4-BE49-F238E27FC236}">
                    <a16:creationId xmlns:a16="http://schemas.microsoft.com/office/drawing/2014/main" id="{B78CA8D8-99B9-43F2-9BC4-ED325BA6B9E3}"/>
                  </a:ext>
                </a:extLst>
              </p:cNvPr>
              <p:cNvSpPr/>
              <p:nvPr/>
            </p:nvSpPr>
            <p:spPr bwMode="auto">
              <a:xfrm>
                <a:off x="3791745" y="3054660"/>
                <a:ext cx="1080120" cy="648072"/>
              </a:xfrm>
              <a:prstGeom prst="roundRect">
                <a:avLst/>
              </a:prstGeom>
              <a:solidFill>
                <a:srgbClr val="113550"/>
              </a:solidFill>
              <a:ln w="12700" cap="flat" cmpd="sng" algn="ctr">
                <a:noFill/>
                <a:prstDash val="solid"/>
                <a:miter lim="800000"/>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zh-CN" altLang="en-US" sz="12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rPr>
                  <a:t>数据</a:t>
                </a:r>
                <a:r>
                  <a:rPr kumimoji="0" lang="en-US" altLang="zh-CN" sz="12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rPr>
                  <a:t>(E)</a:t>
                </a:r>
                <a:endParaRPr kumimoji="0" lang="en-US" sz="12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endParaRPr>
              </a:p>
            </p:txBody>
          </p:sp>
          <p:sp>
            <p:nvSpPr>
              <p:cNvPr id="11" name="矩形: 圆角 10">
                <a:extLst>
                  <a:ext uri="{FF2B5EF4-FFF2-40B4-BE49-F238E27FC236}">
                    <a16:creationId xmlns:a16="http://schemas.microsoft.com/office/drawing/2014/main" id="{2E5D1F7F-4493-4D83-BE7E-8ECB8E4250F1}"/>
                  </a:ext>
                </a:extLst>
              </p:cNvPr>
              <p:cNvSpPr/>
              <p:nvPr/>
            </p:nvSpPr>
            <p:spPr bwMode="auto">
              <a:xfrm>
                <a:off x="6384032" y="3043086"/>
                <a:ext cx="1296144" cy="648072"/>
              </a:xfrm>
              <a:prstGeom prst="roundRect">
                <a:avLst/>
              </a:prstGeom>
              <a:solidFill>
                <a:srgbClr val="113550"/>
              </a:solidFill>
              <a:ln w="12700" cap="flat" cmpd="sng" algn="ctr">
                <a:noFill/>
                <a:prstDash val="solid"/>
                <a:miter lim="800000"/>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zh-CN" altLang="en-US" sz="1200" dirty="0">
                    <a:solidFill>
                      <a:schemeClr val="bg1">
                        <a:lumMod val="95000"/>
                      </a:schemeClr>
                    </a:solidFill>
                    <a:latin typeface="华文楷体" panose="02010600040101010101" pitchFamily="2" charset="-122"/>
                    <a:ea typeface="华文楷体" panose="02010600040101010101" pitchFamily="2" charset="-122"/>
                    <a:cs typeface="Arial" charset="0"/>
                  </a:rPr>
                  <a:t>性能度量</a:t>
                </a:r>
                <a:r>
                  <a:rPr kumimoji="0" lang="en-US" altLang="zh-CN" sz="1200" dirty="0">
                    <a:solidFill>
                      <a:schemeClr val="bg1">
                        <a:lumMod val="95000"/>
                      </a:schemeClr>
                    </a:solidFill>
                    <a:latin typeface="华文楷体" panose="02010600040101010101" pitchFamily="2" charset="-122"/>
                    <a:ea typeface="华文楷体" panose="02010600040101010101" pitchFamily="2" charset="-122"/>
                    <a:cs typeface="Arial" charset="0"/>
                  </a:rPr>
                  <a:t>(P)</a:t>
                </a:r>
                <a:endParaRPr kumimoji="0" lang="en-US" sz="12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endParaRPr>
              </a:p>
            </p:txBody>
          </p:sp>
          <p:cxnSp>
            <p:nvCxnSpPr>
              <p:cNvPr id="12" name="直接箭头连接符 11">
                <a:extLst>
                  <a:ext uri="{FF2B5EF4-FFF2-40B4-BE49-F238E27FC236}">
                    <a16:creationId xmlns:a16="http://schemas.microsoft.com/office/drawing/2014/main" id="{2AE25F0A-38F6-47B1-9306-26C6F1DF077A}"/>
                  </a:ext>
                </a:extLst>
              </p:cNvPr>
              <p:cNvCxnSpPr>
                <a:stCxn id="10" idx="2"/>
              </p:cNvCxnSpPr>
              <p:nvPr/>
            </p:nvCxnSpPr>
            <p:spPr bwMode="auto">
              <a:xfrm>
                <a:off x="4331805" y="3702732"/>
                <a:ext cx="0" cy="525956"/>
              </a:xfrm>
              <a:prstGeom prst="straightConnector1">
                <a:avLst/>
              </a:prstGeom>
              <a:solidFill>
                <a:srgbClr val="FFFFFF"/>
              </a:solidFill>
              <a:ln w="12700" cap="flat" cmpd="sng" algn="ctr">
                <a:solidFill>
                  <a:schemeClr val="accent1"/>
                </a:solidFill>
                <a:prstDash val="solid"/>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3" name="直接箭头连接符 12">
                <a:extLst>
                  <a:ext uri="{FF2B5EF4-FFF2-40B4-BE49-F238E27FC236}">
                    <a16:creationId xmlns:a16="http://schemas.microsoft.com/office/drawing/2014/main" id="{F4E3C1E3-F518-4BE7-B858-EFEEEA3A3634}"/>
                  </a:ext>
                </a:extLst>
              </p:cNvPr>
              <p:cNvCxnSpPr>
                <a:cxnSpLocks/>
                <a:endCxn id="11" idx="2"/>
              </p:cNvCxnSpPr>
              <p:nvPr/>
            </p:nvCxnSpPr>
            <p:spPr bwMode="auto">
              <a:xfrm flipV="1">
                <a:off x="7032104" y="3691158"/>
                <a:ext cx="0" cy="555966"/>
              </a:xfrm>
              <a:prstGeom prst="straightConnector1">
                <a:avLst/>
              </a:prstGeom>
              <a:solidFill>
                <a:srgbClr val="FFFFFF"/>
              </a:solidFill>
              <a:ln w="12700" cap="flat" cmpd="sng" algn="ctr">
                <a:solidFill>
                  <a:schemeClr val="accent1"/>
                </a:solidFill>
                <a:prstDash val="solid"/>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4" name="矩形 13">
                <a:extLst>
                  <a:ext uri="{FF2B5EF4-FFF2-40B4-BE49-F238E27FC236}">
                    <a16:creationId xmlns:a16="http://schemas.microsoft.com/office/drawing/2014/main" id="{0F4E2B37-B269-46F8-953F-7C20E728ABF0}"/>
                  </a:ext>
                </a:extLst>
              </p:cNvPr>
              <p:cNvSpPr/>
              <p:nvPr/>
            </p:nvSpPr>
            <p:spPr bwMode="auto">
              <a:xfrm>
                <a:off x="3215680" y="2636912"/>
                <a:ext cx="4824536" cy="2808312"/>
              </a:xfrm>
              <a:prstGeom prst="rect">
                <a:avLst/>
              </a:prstGeom>
              <a:noFill/>
              <a:ln>
                <a:prstDash val="dash"/>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rgbClr val="000000"/>
                  </a:solidFill>
                  <a:effectLst/>
                  <a:latin typeface="华文楷体" panose="02010600040101010101" pitchFamily="2" charset="-122"/>
                  <a:ea typeface="华文楷体" panose="02010600040101010101" pitchFamily="2" charset="-122"/>
                  <a:cs typeface="Arial" charset="0"/>
                  <a:sym typeface="Arial" charset="0"/>
                </a:endParaRPr>
              </a:p>
            </p:txBody>
          </p:sp>
          <p:sp>
            <p:nvSpPr>
              <p:cNvPr id="15" name="文本框 14">
                <a:extLst>
                  <a:ext uri="{FF2B5EF4-FFF2-40B4-BE49-F238E27FC236}">
                    <a16:creationId xmlns:a16="http://schemas.microsoft.com/office/drawing/2014/main" id="{22B49118-4C92-4E6C-9C3D-3A1369952935}"/>
                  </a:ext>
                </a:extLst>
              </p:cNvPr>
              <p:cNvSpPr txBox="1"/>
              <p:nvPr/>
            </p:nvSpPr>
            <p:spPr>
              <a:xfrm>
                <a:off x="5087888" y="2420888"/>
                <a:ext cx="1080121" cy="428133"/>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zh-CN" altLang="en-US" sz="1200" dirty="0">
                    <a:latin typeface="华文楷体" panose="02010600040101010101" pitchFamily="2" charset="-122"/>
                    <a:ea typeface="华文楷体" panose="02010600040101010101" pitchFamily="2" charset="-122"/>
                  </a:rPr>
                  <a:t>任务</a:t>
                </a:r>
                <a:r>
                  <a:rPr lang="en-US" altLang="zh-CN" sz="1200" dirty="0">
                    <a:latin typeface="华文楷体" panose="02010600040101010101" pitchFamily="2" charset="-122"/>
                    <a:ea typeface="华文楷体" panose="02010600040101010101" pitchFamily="2" charset="-122"/>
                  </a:rPr>
                  <a:t>(T)</a:t>
                </a:r>
                <a:endParaRPr lang="en-US" sz="1200" dirty="0">
                  <a:latin typeface="华文楷体" panose="02010600040101010101" pitchFamily="2" charset="-122"/>
                  <a:ea typeface="华文楷体" panose="02010600040101010101" pitchFamily="2" charset="-122"/>
                </a:endParaRPr>
              </a:p>
            </p:txBody>
          </p:sp>
        </p:grpSp>
        <p:sp>
          <p:nvSpPr>
            <p:cNvPr id="7" name="矩形: 圆角 6">
              <a:extLst>
                <a:ext uri="{FF2B5EF4-FFF2-40B4-BE49-F238E27FC236}">
                  <a16:creationId xmlns:a16="http://schemas.microsoft.com/office/drawing/2014/main" id="{89AF3B56-4BB9-4A7B-AEFD-76872207C08E}"/>
                </a:ext>
              </a:extLst>
            </p:cNvPr>
            <p:cNvSpPr/>
            <p:nvPr/>
          </p:nvSpPr>
          <p:spPr bwMode="auto">
            <a:xfrm>
              <a:off x="1559496" y="4816058"/>
              <a:ext cx="2653470" cy="648072"/>
            </a:xfrm>
            <a:prstGeom prst="roundRect">
              <a:avLst/>
            </a:prstGeom>
            <a:solidFill>
              <a:srgbClr val="113550"/>
            </a:solidFill>
            <a:ln w="12700" cap="flat" cmpd="sng" algn="ctr">
              <a:noFill/>
              <a:prstDash val="solid"/>
              <a:miter lim="800000"/>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zh-CN" altLang="en-US" sz="1200" dirty="0">
                  <a:solidFill>
                    <a:schemeClr val="bg1">
                      <a:lumMod val="95000"/>
                    </a:schemeClr>
                  </a:solidFill>
                  <a:latin typeface="华文楷体" panose="02010600040101010101" pitchFamily="2" charset="-122"/>
                  <a:ea typeface="华文楷体" panose="02010600040101010101" pitchFamily="2" charset="-122"/>
                  <a:cs typeface="Arial" charset="0"/>
                </a:rPr>
                <a:t>自动机器学习（</a:t>
              </a:r>
              <a:r>
                <a:rPr kumimoji="0" lang="en-US" altLang="zh-CN" sz="1200" dirty="0">
                  <a:solidFill>
                    <a:schemeClr val="bg1">
                      <a:lumMod val="95000"/>
                    </a:schemeClr>
                  </a:solidFill>
                  <a:latin typeface="华文楷体" panose="02010600040101010101" pitchFamily="2" charset="-122"/>
                  <a:ea typeface="华文楷体" panose="02010600040101010101" pitchFamily="2" charset="-122"/>
                  <a:cs typeface="Arial" charset="0"/>
                </a:rPr>
                <a:t>AutoML</a:t>
              </a:r>
              <a:r>
                <a:rPr kumimoji="0" lang="zh-CN" altLang="en-US" sz="1200" dirty="0">
                  <a:solidFill>
                    <a:schemeClr val="bg1">
                      <a:lumMod val="95000"/>
                    </a:schemeClr>
                  </a:solidFill>
                  <a:latin typeface="华文楷体" panose="02010600040101010101" pitchFamily="2" charset="-122"/>
                  <a:ea typeface="华文楷体" panose="02010600040101010101" pitchFamily="2" charset="-122"/>
                  <a:cs typeface="Arial" charset="0"/>
                </a:rPr>
                <a:t>）</a:t>
              </a:r>
              <a:endParaRPr kumimoji="0" lang="en-US" sz="12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endParaRPr>
            </a:p>
          </p:txBody>
        </p:sp>
        <p:cxnSp>
          <p:nvCxnSpPr>
            <p:cNvPr id="8" name="直接箭头连接符 7">
              <a:extLst>
                <a:ext uri="{FF2B5EF4-FFF2-40B4-BE49-F238E27FC236}">
                  <a16:creationId xmlns:a16="http://schemas.microsoft.com/office/drawing/2014/main" id="{3D08CABA-AECA-4CE7-A34D-1C5B7780EB93}"/>
                </a:ext>
              </a:extLst>
            </p:cNvPr>
            <p:cNvCxnSpPr>
              <a:cxnSpLocks/>
              <a:stCxn id="7" idx="3"/>
              <a:endCxn id="9" idx="1"/>
            </p:cNvCxnSpPr>
            <p:nvPr/>
          </p:nvCxnSpPr>
          <p:spPr bwMode="auto">
            <a:xfrm>
              <a:off x="4212966" y="5140094"/>
              <a:ext cx="1152127" cy="0"/>
            </a:xfrm>
            <a:prstGeom prst="straightConnector1">
              <a:avLst/>
            </a:prstGeom>
            <a:solidFill>
              <a:srgbClr val="FFFFFF"/>
            </a:solidFill>
            <a:ln w="12700" cap="flat" cmpd="sng" algn="ctr">
              <a:solidFill>
                <a:schemeClr val="accent1"/>
              </a:solidFill>
              <a:prstDash val="solid"/>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sp>
        <p:nvSpPr>
          <p:cNvPr id="17" name="矩形 16">
            <a:extLst>
              <a:ext uri="{FF2B5EF4-FFF2-40B4-BE49-F238E27FC236}">
                <a16:creationId xmlns:a16="http://schemas.microsoft.com/office/drawing/2014/main" id="{2F9BB0DA-C542-48A3-B58E-CD6025D36EF6}"/>
              </a:ext>
            </a:extLst>
          </p:cNvPr>
          <p:cNvSpPr/>
          <p:nvPr/>
        </p:nvSpPr>
        <p:spPr>
          <a:xfrm>
            <a:off x="2639616" y="4686235"/>
            <a:ext cx="2531462" cy="830997"/>
          </a:xfrm>
          <a:prstGeom prst="rect">
            <a:avLst/>
          </a:prstGeom>
          <a:ln>
            <a:solidFill>
              <a:srgbClr val="7030A0"/>
            </a:solidFill>
          </a:ln>
        </p:spPr>
        <p:style>
          <a:lnRef idx="2">
            <a:schemeClr val="dk1"/>
          </a:lnRef>
          <a:fillRef idx="1">
            <a:schemeClr val="lt1"/>
          </a:fillRef>
          <a:effectRef idx="0">
            <a:schemeClr val="dk1"/>
          </a:effectRef>
          <a:fontRef idx="minor">
            <a:schemeClr val="dk1"/>
          </a:fontRef>
        </p:style>
        <p:txBody>
          <a:bodyPr wrap="none">
            <a:spAutoFit/>
          </a:bodyPr>
          <a:lstStyle/>
          <a:p>
            <a:pPr marL="342900" indent="-342900">
              <a:buFont typeface="Courier New" panose="02070309020205020404" pitchFamily="49" charset="0"/>
              <a:buChar char="o"/>
            </a:pPr>
            <a:r>
              <a:rPr lang="zh-CN" altLang="en-US" b="1" dirty="0">
                <a:solidFill>
                  <a:srgbClr val="7030A0"/>
                </a:solidFill>
                <a:latin typeface="华文楷体" panose="02010600040101010101" pitchFamily="2" charset="-122"/>
                <a:ea typeface="华文楷体" panose="02010600040101010101" pitchFamily="2" charset="-122"/>
              </a:rPr>
              <a:t>配置空间</a:t>
            </a:r>
          </a:p>
          <a:p>
            <a:pPr marL="800100" lvl="1" indent="-342900">
              <a:buFont typeface="Arial" panose="020B0604020202020204" pitchFamily="34" charset="0"/>
              <a:buChar char="•"/>
            </a:pPr>
            <a:r>
              <a:rPr lang="zh-CN" altLang="en-US" dirty="0">
                <a:latin typeface="华文楷体" panose="02010600040101010101" pitchFamily="2" charset="-122"/>
                <a:ea typeface="华文楷体" panose="02010600040101010101" pitchFamily="2" charset="-122"/>
              </a:rPr>
              <a:t>哪些配置？</a:t>
            </a:r>
            <a:endParaRPr lang="en-US" altLang="zh-CN" dirty="0">
              <a:latin typeface="华文楷体" panose="02010600040101010101" pitchFamily="2" charset="-122"/>
              <a:ea typeface="华文楷体" panose="02010600040101010101" pitchFamily="2" charset="-122"/>
            </a:endParaRPr>
          </a:p>
        </p:txBody>
      </p:sp>
      <p:cxnSp>
        <p:nvCxnSpPr>
          <p:cNvPr id="18" name="连接符: 曲线 17">
            <a:extLst>
              <a:ext uri="{FF2B5EF4-FFF2-40B4-BE49-F238E27FC236}">
                <a16:creationId xmlns:a16="http://schemas.microsoft.com/office/drawing/2014/main" id="{589178C8-9717-4412-96BE-761D613B0F0C}"/>
              </a:ext>
            </a:extLst>
          </p:cNvPr>
          <p:cNvCxnSpPr>
            <a:cxnSpLocks/>
            <a:stCxn id="16" idx="2"/>
            <a:endCxn id="17" idx="0"/>
          </p:cNvCxnSpPr>
          <p:nvPr/>
        </p:nvCxnSpPr>
        <p:spPr bwMode="auto">
          <a:xfrm rot="16200000" flipH="1">
            <a:off x="3631513" y="4412400"/>
            <a:ext cx="470069" cy="77599"/>
          </a:xfrm>
          <a:prstGeom prst="curvedConnector3">
            <a:avLst>
              <a:gd name="adj1" fmla="val 50000"/>
            </a:avLst>
          </a:prstGeom>
          <a:solidFill>
            <a:srgbClr val="FFFFFF"/>
          </a:solidFill>
          <a:ln w="19050" cap="flat" cmpd="sng" algn="ctr">
            <a:solidFill>
              <a:srgbClr val="7030A0"/>
            </a:solidFill>
            <a:prstDash val="sysDash"/>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4" name="矩形 23">
            <a:extLst>
              <a:ext uri="{FF2B5EF4-FFF2-40B4-BE49-F238E27FC236}">
                <a16:creationId xmlns:a16="http://schemas.microsoft.com/office/drawing/2014/main" id="{64D6F69D-D99C-4410-9FC3-E93451FBDF9A}"/>
              </a:ext>
            </a:extLst>
          </p:cNvPr>
          <p:cNvSpPr/>
          <p:nvPr/>
        </p:nvSpPr>
        <p:spPr>
          <a:xfrm>
            <a:off x="1487488" y="1697627"/>
            <a:ext cx="3147015" cy="830997"/>
          </a:xfrm>
          <a:prstGeom prst="rect">
            <a:avLst/>
          </a:prstGeom>
          <a:ln w="19050"/>
        </p:spPr>
        <p:style>
          <a:lnRef idx="2">
            <a:schemeClr val="accent2"/>
          </a:lnRef>
          <a:fillRef idx="1">
            <a:schemeClr val="lt1"/>
          </a:fillRef>
          <a:effectRef idx="0">
            <a:schemeClr val="accent2"/>
          </a:effectRef>
          <a:fontRef idx="minor">
            <a:schemeClr val="dk1"/>
          </a:fontRef>
        </p:style>
        <p:txBody>
          <a:bodyPr wrap="none">
            <a:spAutoFit/>
          </a:bodyPr>
          <a:lstStyle/>
          <a:p>
            <a:pPr marL="457200" indent="-457200">
              <a:buFont typeface="Courier New" panose="02070309020205020404" pitchFamily="49" charset="0"/>
              <a:buChar char="o"/>
            </a:pPr>
            <a:r>
              <a:rPr lang="zh-CN" altLang="en-US" b="1" dirty="0">
                <a:solidFill>
                  <a:schemeClr val="accent2"/>
                </a:solidFill>
                <a:latin typeface="华文楷体" panose="02010600040101010101" pitchFamily="2" charset="-122"/>
                <a:ea typeface="华文楷体" panose="02010600040101010101" pitchFamily="2" charset="-122"/>
              </a:rPr>
              <a:t>配置优化策略</a:t>
            </a:r>
            <a:endParaRPr lang="en-US" altLang="zh-CN" b="1" dirty="0">
              <a:solidFill>
                <a:schemeClr val="accent2"/>
              </a:solidFill>
              <a:latin typeface="华文楷体" panose="02010600040101010101" pitchFamily="2" charset="-122"/>
              <a:ea typeface="华文楷体" panose="02010600040101010101" pitchFamily="2" charset="-122"/>
            </a:endParaRPr>
          </a:p>
          <a:p>
            <a:pPr marL="800100" lvl="1" indent="-342900">
              <a:buFont typeface="Arial" panose="020B0604020202020204" pitchFamily="34" charset="0"/>
              <a:buChar char="•"/>
            </a:pPr>
            <a:r>
              <a:rPr lang="zh-CN" altLang="en-US" dirty="0">
                <a:latin typeface="华文楷体" panose="02010600040101010101" pitchFamily="2" charset="-122"/>
                <a:ea typeface="华文楷体" panose="02010600040101010101" pitchFamily="2" charset="-122"/>
              </a:rPr>
              <a:t>如何高效求解？</a:t>
            </a:r>
            <a:endParaRPr lang="en-US" altLang="zh-CN" dirty="0">
              <a:latin typeface="华文楷体" panose="02010600040101010101" pitchFamily="2" charset="-122"/>
              <a:ea typeface="华文楷体" panose="02010600040101010101" pitchFamily="2" charset="-122"/>
            </a:endParaRPr>
          </a:p>
        </p:txBody>
      </p:sp>
      <p:cxnSp>
        <p:nvCxnSpPr>
          <p:cNvPr id="25" name="连接符: 曲线 24">
            <a:extLst>
              <a:ext uri="{FF2B5EF4-FFF2-40B4-BE49-F238E27FC236}">
                <a16:creationId xmlns:a16="http://schemas.microsoft.com/office/drawing/2014/main" id="{585D9C5D-4429-4AE0-BB24-72B40580CD87}"/>
              </a:ext>
            </a:extLst>
          </p:cNvPr>
          <p:cNvCxnSpPr>
            <a:cxnSpLocks/>
            <a:stCxn id="22" idx="0"/>
            <a:endCxn id="24" idx="2"/>
          </p:cNvCxnSpPr>
          <p:nvPr/>
        </p:nvCxnSpPr>
        <p:spPr bwMode="auto">
          <a:xfrm rot="16200000" flipV="1">
            <a:off x="3146613" y="2443007"/>
            <a:ext cx="631522" cy="802756"/>
          </a:xfrm>
          <a:prstGeom prst="curvedConnector3">
            <a:avLst>
              <a:gd name="adj1" fmla="val 50000"/>
            </a:avLst>
          </a:prstGeom>
          <a:solidFill>
            <a:srgbClr val="FFFFFF"/>
          </a:solidFill>
          <a:ln w="19050" cap="flat" cmpd="sng" algn="ctr">
            <a:solidFill>
              <a:schemeClr val="accent2"/>
            </a:solidFill>
            <a:prstDash val="sysDash"/>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4" name="矩形 3">
                <a:extLst>
                  <a:ext uri="{FF2B5EF4-FFF2-40B4-BE49-F238E27FC236}">
                    <a16:creationId xmlns:a16="http://schemas.microsoft.com/office/drawing/2014/main" id="{D4C742C9-68C0-4265-8C16-B004D3A69E78}"/>
                  </a:ext>
                </a:extLst>
              </p:cNvPr>
              <p:cNvSpPr/>
              <p:nvPr/>
            </p:nvSpPr>
            <p:spPr>
              <a:xfrm>
                <a:off x="2927648" y="2872114"/>
                <a:ext cx="6663234" cy="130029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unc>
                        <m:funcPr>
                          <m:ctrlPr>
                            <a:rPr kumimoji="1" lang="en-US" altLang="zh-CN" sz="6000" b="0" i="1" u="none" strike="noStrike" kern="0" cap="none" spc="0" normalizeH="0" baseline="0" noProof="0" smtClean="0">
                              <a:ln>
                                <a:noFill/>
                              </a:ln>
                              <a:solidFill>
                                <a:srgbClr val="000000"/>
                              </a:solidFill>
                              <a:effectLst/>
                              <a:uLnTx/>
                              <a:uFillTx/>
                              <a:latin typeface="Cambria Math" panose="02040503050406030204" pitchFamily="18" charset="0"/>
                              <a:sym typeface="Arial" charset="0"/>
                            </a:rPr>
                          </m:ctrlPr>
                        </m:funcPr>
                        <m:fName>
                          <m:limLow>
                            <m:limLowPr>
                              <m:ctrlPr>
                                <a:rPr kumimoji="1" lang="en-US" altLang="zh-CN" sz="6000" b="0" i="1" u="none" strike="noStrike" kern="0" cap="none" spc="0" normalizeH="0" baseline="0" noProof="0" smtClean="0">
                                  <a:ln>
                                    <a:noFill/>
                                  </a:ln>
                                  <a:solidFill>
                                    <a:srgbClr val="000000"/>
                                  </a:solidFill>
                                  <a:effectLst/>
                                  <a:uLnTx/>
                                  <a:uFillTx/>
                                  <a:latin typeface="Cambria Math" panose="02040503050406030204" pitchFamily="18" charset="0"/>
                                  <a:sym typeface="Arial" charset="0"/>
                                </a:rPr>
                              </m:ctrlPr>
                            </m:limLowPr>
                            <m:e>
                              <m:r>
                                <m:rPr>
                                  <m:sty m:val="p"/>
                                </m:rPr>
                                <a:rPr kumimoji="1" lang="en-US" altLang="zh-CN" sz="6000" b="0" i="0" u="none" strike="noStrike" kern="0" cap="none" spc="0" normalizeH="0" baseline="0" noProof="0" smtClean="0">
                                  <a:ln>
                                    <a:noFill/>
                                  </a:ln>
                                  <a:solidFill>
                                    <a:srgbClr val="000000"/>
                                  </a:solidFill>
                                  <a:effectLst/>
                                  <a:uLnTx/>
                                  <a:uFillTx/>
                                  <a:latin typeface="Cambria Math" panose="02040503050406030204" pitchFamily="18" charset="0"/>
                                  <a:sym typeface="Arial" charset="0"/>
                                </a:rPr>
                                <m:t>max</m:t>
                              </m:r>
                            </m:e>
                            <m:lim>
                              <m:r>
                                <a:rPr kumimoji="1" lang="en-US" altLang="zh-CN" sz="6000" b="0" i="1" u="none" strike="noStrike" kern="0" cap="none" spc="0" normalizeH="0" baseline="0" noProof="0" smtClean="0">
                                  <a:ln>
                                    <a:noFill/>
                                  </a:ln>
                                  <a:solidFill>
                                    <a:srgbClr val="000000"/>
                                  </a:solidFill>
                                  <a:effectLst/>
                                  <a:uLnTx/>
                                  <a:uFillTx/>
                                  <a:latin typeface="Cambria Math" panose="02040503050406030204" pitchFamily="18" charset="0"/>
                                  <a:sym typeface="Arial" charset="0"/>
                                </a:rPr>
                                <m:t>𝑐</m:t>
                              </m:r>
                            </m:lim>
                          </m:limLow>
                        </m:fName>
                        <m:e>
                          <m:r>
                            <a:rPr kumimoji="1" lang="en-US" altLang="zh-CN" sz="6000" b="0" i="1" u="none" strike="noStrike" kern="0" cap="none" spc="0" normalizeH="0" baseline="0" noProof="0" smtClean="0">
                              <a:ln>
                                <a:noFill/>
                              </a:ln>
                              <a:solidFill>
                                <a:srgbClr val="000000"/>
                              </a:solidFill>
                              <a:effectLst/>
                              <a:uLnTx/>
                              <a:uFillTx/>
                              <a:latin typeface="Cambria Math" panose="02040503050406030204" pitchFamily="18" charset="0"/>
                              <a:sym typeface="Arial" charset="0"/>
                            </a:rPr>
                            <m:t>𝑃</m:t>
                          </m:r>
                          <m:r>
                            <a:rPr kumimoji="1" lang="en-US" altLang="zh-CN" sz="6000" b="0" i="1" u="none" strike="noStrike" kern="0" cap="none" spc="0" normalizeH="0" baseline="0" noProof="0">
                              <a:ln>
                                <a:noFill/>
                              </a:ln>
                              <a:solidFill>
                                <a:srgbClr val="000000"/>
                              </a:solidFill>
                              <a:effectLst/>
                              <a:uLnTx/>
                              <a:uFillTx/>
                              <a:latin typeface="Cambria Math" panose="02040503050406030204" pitchFamily="18" charset="0"/>
                              <a:sym typeface="Arial" charset="0"/>
                            </a:rPr>
                            <m:t>(</m:t>
                          </m:r>
                          <m:r>
                            <a:rPr kumimoji="1" lang="en-US" altLang="zh-CN" sz="6000" b="0" i="1" u="none" strike="noStrike" kern="0" cap="none" spc="0" normalizeH="0" baseline="0" noProof="0" smtClean="0">
                              <a:ln>
                                <a:noFill/>
                              </a:ln>
                              <a:solidFill>
                                <a:srgbClr val="000000"/>
                              </a:solidFill>
                              <a:effectLst/>
                              <a:uLnTx/>
                              <a:uFillTx/>
                              <a:latin typeface="Cambria Math" panose="02040503050406030204" pitchFamily="18" charset="0"/>
                              <a:sym typeface="Arial" charset="0"/>
                            </a:rPr>
                            <m:t>𝑀𝐿</m:t>
                          </m:r>
                          <m:d>
                            <m:dPr>
                              <m:ctrlPr>
                                <a:rPr kumimoji="1" lang="en-US" altLang="zh-CN" sz="6000" b="0" i="1" u="none" strike="noStrike" kern="0" cap="none" spc="0" normalizeH="0" baseline="0" noProof="0" smtClean="0">
                                  <a:ln>
                                    <a:noFill/>
                                  </a:ln>
                                  <a:solidFill>
                                    <a:srgbClr val="000000"/>
                                  </a:solidFill>
                                  <a:effectLst/>
                                  <a:uLnTx/>
                                  <a:uFillTx/>
                                  <a:latin typeface="Cambria Math" panose="02040503050406030204" pitchFamily="18" charset="0"/>
                                  <a:sym typeface="Arial" charset="0"/>
                                </a:rPr>
                              </m:ctrlPr>
                            </m:dPr>
                            <m:e>
                              <m:r>
                                <a:rPr kumimoji="1" lang="en-US" altLang="zh-CN" sz="6000" b="0" i="1" u="none" strike="noStrike" kern="0" cap="none" spc="0" normalizeH="0" baseline="0" noProof="0" smtClean="0">
                                  <a:ln>
                                    <a:noFill/>
                                  </a:ln>
                                  <a:solidFill>
                                    <a:srgbClr val="000000"/>
                                  </a:solidFill>
                                  <a:effectLst/>
                                  <a:uLnTx/>
                                  <a:uFillTx/>
                                  <a:latin typeface="Cambria Math" panose="02040503050406030204" pitchFamily="18" charset="0"/>
                                  <a:sym typeface="Arial" charset="0"/>
                                </a:rPr>
                                <m:t>𝑐</m:t>
                              </m:r>
                              <m:r>
                                <a:rPr kumimoji="1" lang="en-US" altLang="zh-CN" sz="6000" b="0" i="1" u="none" strike="noStrike" kern="0" cap="none" spc="0" normalizeH="0" baseline="0" noProof="0" smtClean="0">
                                  <a:ln>
                                    <a:noFill/>
                                  </a:ln>
                                  <a:solidFill>
                                    <a:srgbClr val="000000"/>
                                  </a:solidFill>
                                  <a:effectLst/>
                                  <a:uLnTx/>
                                  <a:uFillTx/>
                                  <a:latin typeface="Cambria Math" panose="02040503050406030204" pitchFamily="18" charset="0"/>
                                  <a:sym typeface="Arial" charset="0"/>
                                </a:rPr>
                                <m:t>,</m:t>
                              </m:r>
                              <m:r>
                                <a:rPr kumimoji="1" lang="en-US" altLang="zh-CN" sz="6000" b="0" i="1" u="none" strike="noStrike" kern="0" cap="none" spc="0" normalizeH="0" baseline="0" noProof="0" smtClean="0">
                                  <a:ln>
                                    <a:noFill/>
                                  </a:ln>
                                  <a:solidFill>
                                    <a:srgbClr val="000000"/>
                                  </a:solidFill>
                                  <a:effectLst/>
                                  <a:uLnTx/>
                                  <a:uFillTx/>
                                  <a:latin typeface="Cambria Math" panose="02040503050406030204" pitchFamily="18" charset="0"/>
                                  <a:sym typeface="Arial" charset="0"/>
                                </a:rPr>
                                <m:t>𝐸</m:t>
                              </m:r>
                            </m:e>
                          </m:d>
                          <m:r>
                            <a:rPr kumimoji="1" lang="en-US" altLang="zh-CN" sz="6000" b="0" i="1" u="none" strike="noStrike" kern="0" cap="none" spc="0" normalizeH="0" baseline="0" noProof="0" smtClean="0">
                              <a:ln>
                                <a:noFill/>
                              </a:ln>
                              <a:solidFill>
                                <a:srgbClr val="000000"/>
                              </a:solidFill>
                              <a:effectLst/>
                              <a:uLnTx/>
                              <a:uFillTx/>
                              <a:latin typeface="Cambria Math" panose="02040503050406030204" pitchFamily="18" charset="0"/>
                              <a:sym typeface="Arial" charset="0"/>
                            </a:rPr>
                            <m:t>,</m:t>
                          </m:r>
                          <m:r>
                            <a:rPr kumimoji="1" lang="en-US" altLang="zh-CN" sz="6000" b="0" i="1" u="none" strike="noStrike" kern="0" cap="none" spc="0" normalizeH="0" baseline="0" noProof="0" smtClean="0">
                              <a:ln>
                                <a:noFill/>
                              </a:ln>
                              <a:solidFill>
                                <a:srgbClr val="000000"/>
                              </a:solidFill>
                              <a:effectLst/>
                              <a:uLnTx/>
                              <a:uFillTx/>
                              <a:latin typeface="Cambria Math" panose="02040503050406030204" pitchFamily="18" charset="0"/>
                              <a:sym typeface="Arial" charset="0"/>
                            </a:rPr>
                            <m:t>𝑇</m:t>
                          </m:r>
                          <m:r>
                            <a:rPr kumimoji="1" lang="en-US" altLang="zh-CN" sz="6000" b="0" i="1" u="none" strike="noStrike" kern="0" cap="none" spc="0" normalizeH="0" baseline="0" noProof="0">
                              <a:ln>
                                <a:noFill/>
                              </a:ln>
                              <a:solidFill>
                                <a:srgbClr val="000000"/>
                              </a:solidFill>
                              <a:effectLst/>
                              <a:uLnTx/>
                              <a:uFillTx/>
                              <a:latin typeface="Cambria Math" panose="02040503050406030204" pitchFamily="18" charset="0"/>
                              <a:sym typeface="Arial" charset="0"/>
                            </a:rPr>
                            <m:t>)</m:t>
                          </m:r>
                        </m:e>
                      </m:func>
                    </m:oMath>
                  </m:oMathPara>
                </a14:m>
                <a:endParaRPr kumimoji="0" lang="en-US" sz="1800" b="0" i="0" u="none" strike="noStrike" kern="0" cap="none" spc="0" normalizeH="0" baseline="0" noProof="0" dirty="0">
                  <a:ln>
                    <a:noFill/>
                  </a:ln>
                  <a:solidFill>
                    <a:sysClr val="windowText" lastClr="000000"/>
                  </a:solidFill>
                  <a:effectLst/>
                  <a:uLnTx/>
                  <a:uFillTx/>
                  <a:latin typeface="华文楷体" panose="02010600040101010101" pitchFamily="2" charset="-122"/>
                  <a:ea typeface="华文楷体" panose="02010600040101010101" pitchFamily="2" charset="-122"/>
                </a:endParaRPr>
              </a:p>
            </p:txBody>
          </p:sp>
        </mc:Choice>
        <mc:Fallback xmlns="">
          <p:sp>
            <p:nvSpPr>
              <p:cNvPr id="4" name="矩形 3">
                <a:extLst>
                  <a:ext uri="{FF2B5EF4-FFF2-40B4-BE49-F238E27FC236}">
                    <a16:creationId xmlns:a16="http://schemas.microsoft.com/office/drawing/2014/main" id="{D4C742C9-68C0-4265-8C16-B004D3A69E78}"/>
                  </a:ext>
                </a:extLst>
              </p:cNvPr>
              <p:cNvSpPr>
                <a:spLocks noRot="1" noChangeAspect="1" noMove="1" noResize="1" noEditPoints="1" noAdjustHandles="1" noChangeArrowheads="1" noChangeShapeType="1" noTextEdit="1"/>
              </p:cNvSpPr>
              <p:nvPr/>
            </p:nvSpPr>
            <p:spPr>
              <a:xfrm>
                <a:off x="2927648" y="2872114"/>
                <a:ext cx="6663234" cy="1300292"/>
              </a:xfrm>
              <a:prstGeom prst="rect">
                <a:avLst/>
              </a:prstGeom>
              <a:blipFill>
                <a:blip r:embed="rId2"/>
                <a:stretch>
                  <a:fillRect/>
                </a:stretch>
              </a:blipFill>
            </p:spPr>
            <p:txBody>
              <a:bodyPr/>
              <a:lstStyle/>
              <a:p>
                <a:r>
                  <a:rPr lang="en-US">
                    <a:noFill/>
                  </a:rPr>
                  <a:t> </a:t>
                </a:r>
              </a:p>
            </p:txBody>
          </p:sp>
        </mc:Fallback>
      </mc:AlternateContent>
      <p:sp>
        <p:nvSpPr>
          <p:cNvPr id="16" name="矩形: 圆角 15">
            <a:extLst>
              <a:ext uri="{FF2B5EF4-FFF2-40B4-BE49-F238E27FC236}">
                <a16:creationId xmlns:a16="http://schemas.microsoft.com/office/drawing/2014/main" id="{F17FA857-00A9-4080-B02F-BB0AD7C718D4}"/>
              </a:ext>
            </a:extLst>
          </p:cNvPr>
          <p:cNvSpPr/>
          <p:nvPr/>
        </p:nvSpPr>
        <p:spPr bwMode="auto">
          <a:xfrm>
            <a:off x="3575720" y="3736210"/>
            <a:ext cx="504056" cy="479956"/>
          </a:xfrm>
          <a:prstGeom prst="roundRect">
            <a:avLst/>
          </a:prstGeom>
          <a:noFill/>
          <a:ln w="1905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22" name="矩形: 圆角 21">
            <a:extLst>
              <a:ext uri="{FF2B5EF4-FFF2-40B4-BE49-F238E27FC236}">
                <a16:creationId xmlns:a16="http://schemas.microsoft.com/office/drawing/2014/main" id="{2B65FC20-A7CA-4D81-AC64-804B2B28511E}"/>
              </a:ext>
            </a:extLst>
          </p:cNvPr>
          <p:cNvSpPr/>
          <p:nvPr/>
        </p:nvSpPr>
        <p:spPr bwMode="auto">
          <a:xfrm flipH="1">
            <a:off x="3143672" y="3160146"/>
            <a:ext cx="1440160" cy="528157"/>
          </a:xfrm>
          <a:prstGeom prst="roundRect">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43" name="矩形: 圆角 42">
            <a:extLst>
              <a:ext uri="{FF2B5EF4-FFF2-40B4-BE49-F238E27FC236}">
                <a16:creationId xmlns:a16="http://schemas.microsoft.com/office/drawing/2014/main" id="{ABFA9B94-0CBD-4CDD-85A3-7186B8EBD543}"/>
              </a:ext>
            </a:extLst>
          </p:cNvPr>
          <p:cNvSpPr/>
          <p:nvPr/>
        </p:nvSpPr>
        <p:spPr bwMode="auto">
          <a:xfrm>
            <a:off x="4655840" y="3016130"/>
            <a:ext cx="4752528" cy="864711"/>
          </a:xfrm>
          <a:prstGeom prst="roundRect">
            <a:avLst/>
          </a:prstGeom>
          <a:no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44" name="文本框 43">
            <a:extLst>
              <a:ext uri="{FF2B5EF4-FFF2-40B4-BE49-F238E27FC236}">
                <a16:creationId xmlns:a16="http://schemas.microsoft.com/office/drawing/2014/main" id="{CE13DA94-AE3B-47E9-B4BB-E5AEEA522A28}"/>
              </a:ext>
            </a:extLst>
          </p:cNvPr>
          <p:cNvSpPr txBox="1"/>
          <p:nvPr/>
        </p:nvSpPr>
        <p:spPr>
          <a:xfrm>
            <a:off x="6471604" y="4656117"/>
            <a:ext cx="4088891" cy="830997"/>
          </a:xfrm>
          <a:prstGeom prst="rect">
            <a:avLst/>
          </a:prstGeom>
          <a:ln w="19050"/>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Font typeface="Courier New" panose="02070309020205020404" pitchFamily="49" charset="0"/>
              <a:buChar char="o"/>
            </a:pPr>
            <a:r>
              <a:rPr lang="zh-CN" altLang="en-US" b="1" dirty="0">
                <a:solidFill>
                  <a:schemeClr val="accent1"/>
                </a:solidFill>
                <a:latin typeface="华文楷体" panose="02010600040101010101" pitchFamily="2" charset="-122"/>
                <a:ea typeface="华文楷体" panose="02010600040101010101" pitchFamily="2" charset="-122"/>
              </a:rPr>
              <a:t>配置性能评估</a:t>
            </a:r>
            <a:endParaRPr lang="en-US" altLang="zh-CN" b="1" dirty="0">
              <a:solidFill>
                <a:schemeClr val="accent1"/>
              </a:solidFill>
              <a:latin typeface="华文楷体" panose="02010600040101010101" pitchFamily="2" charset="-122"/>
              <a:ea typeface="华文楷体" panose="02010600040101010101" pitchFamily="2" charset="-122"/>
            </a:endParaRPr>
          </a:p>
          <a:p>
            <a:pPr marL="800100" lvl="1" indent="-342900">
              <a:buFont typeface="Arial" panose="020B0604020202020204" pitchFamily="34" charset="0"/>
              <a:buChar char="•"/>
            </a:pPr>
            <a:r>
              <a:rPr lang="zh-CN" altLang="en-US" dirty="0">
                <a:latin typeface="华文楷体" panose="02010600040101010101" pitchFamily="2" charset="-122"/>
                <a:ea typeface="华文楷体" panose="02010600040101010101" pitchFamily="2" charset="-122"/>
              </a:rPr>
              <a:t>如何评估配置的效果？</a:t>
            </a:r>
            <a:endParaRPr lang="en-US" altLang="zh-CN" dirty="0">
              <a:latin typeface="华文楷体" panose="02010600040101010101" pitchFamily="2" charset="-122"/>
              <a:ea typeface="华文楷体" panose="02010600040101010101" pitchFamily="2" charset="-122"/>
            </a:endParaRPr>
          </a:p>
        </p:txBody>
      </p:sp>
      <p:cxnSp>
        <p:nvCxnSpPr>
          <p:cNvPr id="45" name="连接符: 曲线 44">
            <a:extLst>
              <a:ext uri="{FF2B5EF4-FFF2-40B4-BE49-F238E27FC236}">
                <a16:creationId xmlns:a16="http://schemas.microsoft.com/office/drawing/2014/main" id="{808151FB-7585-4DFD-87D0-AB139E3E0E5A}"/>
              </a:ext>
            </a:extLst>
          </p:cNvPr>
          <p:cNvCxnSpPr>
            <a:cxnSpLocks/>
            <a:stCxn id="43" idx="2"/>
            <a:endCxn id="44" idx="0"/>
          </p:cNvCxnSpPr>
          <p:nvPr/>
        </p:nvCxnSpPr>
        <p:spPr bwMode="auto">
          <a:xfrm rot="16200000" flipH="1">
            <a:off x="7386439" y="3526506"/>
            <a:ext cx="775276" cy="1483946"/>
          </a:xfrm>
          <a:prstGeom prst="curvedConnector3">
            <a:avLst>
              <a:gd name="adj1" fmla="val 50000"/>
            </a:avLst>
          </a:prstGeom>
          <a:solidFill>
            <a:srgbClr val="FFFFFF"/>
          </a:solidFill>
          <a:ln w="19050" cap="flat" cmpd="sng" algn="ctr">
            <a:solidFill>
              <a:schemeClr val="accent1"/>
            </a:solidFill>
            <a:prstDash val="sysDash"/>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 name="文本框 2">
            <a:extLst>
              <a:ext uri="{FF2B5EF4-FFF2-40B4-BE49-F238E27FC236}">
                <a16:creationId xmlns:a16="http://schemas.microsoft.com/office/drawing/2014/main" id="{EBF13395-1253-40D6-A135-7D09C785391D}"/>
              </a:ext>
            </a:extLst>
          </p:cNvPr>
          <p:cNvSpPr txBox="1"/>
          <p:nvPr/>
        </p:nvSpPr>
        <p:spPr>
          <a:xfrm>
            <a:off x="1949775" y="5800228"/>
            <a:ext cx="8640960" cy="461665"/>
          </a:xfrm>
          <a:prstGeom prst="rect">
            <a:avLst/>
          </a:prstGeom>
          <a:noFill/>
        </p:spPr>
        <p:txBody>
          <a:bodyPr wrap="square" rtlCol="0">
            <a:spAutoFit/>
          </a:bodyPr>
          <a:lstStyle/>
          <a:p>
            <a:r>
              <a:rPr lang="en-US" altLang="zh-CN" b="1" dirty="0">
                <a:solidFill>
                  <a:srgbClr val="FF0000"/>
                </a:solidFill>
                <a:latin typeface="华文楷体" panose="02010600040101010101" pitchFamily="2" charset="-122"/>
                <a:ea typeface="华文楷体" panose="02010600040101010101" pitchFamily="2" charset="-122"/>
              </a:rPr>
              <a:t>AutoML</a:t>
            </a:r>
            <a:r>
              <a:rPr lang="zh-CN" altLang="en-US" b="1" dirty="0">
                <a:solidFill>
                  <a:srgbClr val="FF0000"/>
                </a:solidFill>
                <a:latin typeface="华文楷体" panose="02010600040101010101" pitchFamily="2" charset="-122"/>
                <a:ea typeface="华文楷体" panose="02010600040101010101" pitchFamily="2" charset="-122"/>
              </a:rPr>
              <a:t>求解三要素：配置空间、配置性能评估、配置优化策略</a:t>
            </a:r>
            <a:endParaRPr lang="en-US" b="1" dirty="0">
              <a:solidFill>
                <a:srgbClr val="FF0000"/>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402635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4" grpId="0" animBg="1"/>
      <p:bldP spid="16" grpId="0" animBg="1"/>
      <p:bldP spid="22" grpId="0" animBg="1"/>
      <p:bldP spid="43" grpId="0" animBg="1"/>
      <p:bldP spid="44" grpId="0" animBg="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a:extLst>
                  <a:ext uri="{FF2B5EF4-FFF2-40B4-BE49-F238E27FC236}">
                    <a16:creationId xmlns:a16="http://schemas.microsoft.com/office/drawing/2014/main" id="{40D4602E-8D34-4B57-9B48-C8C840D5DCC2}"/>
                  </a:ext>
                </a:extLst>
              </p:cNvPr>
              <p:cNvSpPr>
                <a:spLocks noGrp="1"/>
              </p:cNvSpPr>
              <p:nvPr>
                <p:ph type="title"/>
              </p:nvPr>
            </p:nvSpPr>
            <p:spPr/>
            <p:txBody>
              <a:bodyPr/>
              <a:lstStyle/>
              <a:p>
                <a:r>
                  <a:rPr lang="en-US" altLang="zh-CN" dirty="0"/>
                  <a:t>AutoML</a:t>
                </a:r>
                <a:r>
                  <a:rPr lang="zh-CN" altLang="en-US" dirty="0"/>
                  <a:t>求解三要素：配置空间</a:t>
                </a:r>
                <a:r>
                  <a:rPr lang="en-US" altLang="zh-CN" dirty="0"/>
                  <a:t>——</a:t>
                </a:r>
                <a14:m>
                  <m:oMath xmlns:m="http://schemas.openxmlformats.org/officeDocument/2006/math">
                    <m:r>
                      <a:rPr lang="en-US" altLang="zh-CN" i="1">
                        <a:latin typeface="Cambria Math" panose="02040503050406030204" pitchFamily="18" charset="0"/>
                      </a:rPr>
                      <m:t>𝑐</m:t>
                    </m:r>
                  </m:oMath>
                </a14:m>
                <a:endParaRPr lang="en-US" dirty="0"/>
              </a:p>
            </p:txBody>
          </p:sp>
        </mc:Choice>
        <mc:Fallback xmlns="">
          <p:sp>
            <p:nvSpPr>
              <p:cNvPr id="2" name="标题 1">
                <a:extLst>
                  <a:ext uri="{FF2B5EF4-FFF2-40B4-BE49-F238E27FC236}">
                    <a16:creationId xmlns:a16="http://schemas.microsoft.com/office/drawing/2014/main" id="{40D4602E-8D34-4B57-9B48-C8C840D5DCC2}"/>
                  </a:ext>
                </a:extLst>
              </p:cNvPr>
              <p:cNvSpPr>
                <a:spLocks noGrp="1" noRot="1" noChangeAspect="1" noMove="1" noResize="1" noEditPoints="1" noAdjustHandles="1" noChangeArrowheads="1" noChangeShapeType="1" noTextEdit="1"/>
              </p:cNvSpPr>
              <p:nvPr>
                <p:ph type="title"/>
              </p:nvPr>
            </p:nvSpPr>
            <p:spPr>
              <a:blipFill>
                <a:blip r:embed="rId2"/>
                <a:stretch>
                  <a:fillRect l="-1333" t="-3371" b="-15730"/>
                </a:stretch>
              </a:blipFill>
            </p:spPr>
            <p:txBody>
              <a:bodyPr/>
              <a:lstStyle/>
              <a:p>
                <a:r>
                  <a:rPr lang="en-US">
                    <a:noFill/>
                  </a:rPr>
                  <a:t> </a:t>
                </a:r>
              </a:p>
            </p:txBody>
          </p:sp>
        </mc:Fallback>
      </mc:AlternateContent>
      <p:grpSp>
        <p:nvGrpSpPr>
          <p:cNvPr id="14" name="组合 13">
            <a:extLst>
              <a:ext uri="{FF2B5EF4-FFF2-40B4-BE49-F238E27FC236}">
                <a16:creationId xmlns:a16="http://schemas.microsoft.com/office/drawing/2014/main" id="{0FA1B344-39A6-47C3-BAF1-963F6D539C26}"/>
              </a:ext>
            </a:extLst>
          </p:cNvPr>
          <p:cNvGrpSpPr/>
          <p:nvPr/>
        </p:nvGrpSpPr>
        <p:grpSpPr>
          <a:xfrm>
            <a:off x="767408" y="1196752"/>
            <a:ext cx="10225136" cy="3456421"/>
            <a:chOff x="911424" y="2060811"/>
            <a:chExt cx="3159968" cy="2007877"/>
          </a:xfrm>
        </p:grpSpPr>
        <p:sp>
          <p:nvSpPr>
            <p:cNvPr id="6" name="矩形: 圆角 5">
              <a:extLst>
                <a:ext uri="{FF2B5EF4-FFF2-40B4-BE49-F238E27FC236}">
                  <a16:creationId xmlns:a16="http://schemas.microsoft.com/office/drawing/2014/main" id="{970AEBF3-B771-4DD1-B339-A1437D189594}"/>
                </a:ext>
              </a:extLst>
            </p:cNvPr>
            <p:cNvSpPr/>
            <p:nvPr/>
          </p:nvSpPr>
          <p:spPr bwMode="auto">
            <a:xfrm>
              <a:off x="1241570" y="3279530"/>
              <a:ext cx="2641167" cy="603473"/>
            </a:xfrm>
            <a:prstGeom prst="roundRect">
              <a:avLst/>
            </a:prstGeom>
            <a:solidFill>
              <a:srgbClr val="113550"/>
            </a:solidFill>
            <a:ln w="12700" cap="flat" cmpd="sng" algn="ctr">
              <a:noFill/>
              <a:prstDash val="solid"/>
              <a:miter lim="800000"/>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zh-CN" altLang="en-US" sz="1800" dirty="0">
                  <a:solidFill>
                    <a:schemeClr val="bg1">
                      <a:lumMod val="95000"/>
                    </a:schemeClr>
                  </a:solidFill>
                  <a:latin typeface="华文楷体" panose="02010600040101010101" pitchFamily="2" charset="-122"/>
                  <a:ea typeface="华文楷体" panose="02010600040101010101" pitchFamily="2" charset="-122"/>
                  <a:cs typeface="Arial" charset="0"/>
                </a:rPr>
                <a:t>机器学习</a:t>
              </a:r>
              <a:endParaRPr kumimoji="0" lang="en-US" sz="18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endParaRPr>
            </a:p>
          </p:txBody>
        </p:sp>
        <p:sp>
          <p:nvSpPr>
            <p:cNvPr id="7" name="矩形: 圆角 6">
              <a:extLst>
                <a:ext uri="{FF2B5EF4-FFF2-40B4-BE49-F238E27FC236}">
                  <a16:creationId xmlns:a16="http://schemas.microsoft.com/office/drawing/2014/main" id="{03BD82B4-91D6-4FE9-96D5-2F4B7EE3C92A}"/>
                </a:ext>
              </a:extLst>
            </p:cNvPr>
            <p:cNvSpPr/>
            <p:nvPr/>
          </p:nvSpPr>
          <p:spPr bwMode="auto">
            <a:xfrm>
              <a:off x="1253324" y="2496836"/>
              <a:ext cx="707456" cy="417789"/>
            </a:xfrm>
            <a:prstGeom prst="roundRect">
              <a:avLst/>
            </a:prstGeom>
            <a:solidFill>
              <a:srgbClr val="113550"/>
            </a:solidFill>
            <a:ln w="12700" cap="flat" cmpd="sng" algn="ctr">
              <a:noFill/>
              <a:prstDash val="solid"/>
              <a:miter lim="800000"/>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zh-CN" altLang="en-US" sz="14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rPr>
                <a:t>数据</a:t>
              </a:r>
              <a:r>
                <a:rPr kumimoji="0" lang="en-US" altLang="zh-CN" sz="14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rPr>
                <a:t>(E)</a:t>
              </a:r>
              <a:endParaRPr kumimoji="0" lang="en-US" sz="14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endParaRPr>
            </a:p>
          </p:txBody>
        </p:sp>
        <p:sp>
          <p:nvSpPr>
            <p:cNvPr id="8" name="矩形: 圆角 7">
              <a:extLst>
                <a:ext uri="{FF2B5EF4-FFF2-40B4-BE49-F238E27FC236}">
                  <a16:creationId xmlns:a16="http://schemas.microsoft.com/office/drawing/2014/main" id="{47121526-824F-470D-9575-4F574B0D6796}"/>
                </a:ext>
              </a:extLst>
            </p:cNvPr>
            <p:cNvSpPr/>
            <p:nvPr/>
          </p:nvSpPr>
          <p:spPr bwMode="auto">
            <a:xfrm>
              <a:off x="3032094" y="2485998"/>
              <a:ext cx="848947" cy="417789"/>
            </a:xfrm>
            <a:prstGeom prst="roundRect">
              <a:avLst/>
            </a:prstGeom>
            <a:solidFill>
              <a:srgbClr val="113550"/>
            </a:solidFill>
            <a:ln w="12700" cap="flat" cmpd="sng" algn="ctr">
              <a:noFill/>
              <a:prstDash val="solid"/>
              <a:miter lim="800000"/>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zh-CN" altLang="en-US" sz="1400" dirty="0">
                  <a:solidFill>
                    <a:schemeClr val="bg1">
                      <a:lumMod val="95000"/>
                    </a:schemeClr>
                  </a:solidFill>
                  <a:latin typeface="华文楷体" panose="02010600040101010101" pitchFamily="2" charset="-122"/>
                  <a:ea typeface="华文楷体" panose="02010600040101010101" pitchFamily="2" charset="-122"/>
                  <a:cs typeface="Arial" charset="0"/>
                </a:rPr>
                <a:t>性能度量</a:t>
              </a:r>
              <a:r>
                <a:rPr kumimoji="0" lang="en-US" altLang="zh-CN" sz="1400" dirty="0">
                  <a:solidFill>
                    <a:schemeClr val="bg1">
                      <a:lumMod val="95000"/>
                    </a:schemeClr>
                  </a:solidFill>
                  <a:latin typeface="华文楷体" panose="02010600040101010101" pitchFamily="2" charset="-122"/>
                  <a:ea typeface="华文楷体" panose="02010600040101010101" pitchFamily="2" charset="-122"/>
                  <a:cs typeface="Arial" charset="0"/>
                </a:rPr>
                <a:t>(P)</a:t>
              </a:r>
              <a:endParaRPr kumimoji="0" lang="en-US" sz="14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endParaRPr>
            </a:p>
          </p:txBody>
        </p:sp>
        <p:cxnSp>
          <p:nvCxnSpPr>
            <p:cNvPr id="9" name="直接箭头连接符 8">
              <a:extLst>
                <a:ext uri="{FF2B5EF4-FFF2-40B4-BE49-F238E27FC236}">
                  <a16:creationId xmlns:a16="http://schemas.microsoft.com/office/drawing/2014/main" id="{837D0B60-C7D6-47C5-BD44-32EA7F0E526E}"/>
                </a:ext>
              </a:extLst>
            </p:cNvPr>
            <p:cNvCxnSpPr>
              <a:stCxn id="7" idx="2"/>
            </p:cNvCxnSpPr>
            <p:nvPr/>
          </p:nvCxnSpPr>
          <p:spPr bwMode="auto">
            <a:xfrm>
              <a:off x="1607051" y="2914625"/>
              <a:ext cx="0" cy="339065"/>
            </a:xfrm>
            <a:prstGeom prst="straightConnector1">
              <a:avLst/>
            </a:prstGeom>
            <a:solidFill>
              <a:srgbClr val="FFFFFF"/>
            </a:solidFill>
            <a:ln w="12700" cap="flat" cmpd="sng" algn="ctr">
              <a:solidFill>
                <a:schemeClr val="accent1"/>
              </a:solidFill>
              <a:prstDash val="solid"/>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0" name="直接箭头连接符 9">
              <a:extLst>
                <a:ext uri="{FF2B5EF4-FFF2-40B4-BE49-F238E27FC236}">
                  <a16:creationId xmlns:a16="http://schemas.microsoft.com/office/drawing/2014/main" id="{2C7D3E4E-68D5-48E8-85CA-D3A31C23DE01}"/>
                </a:ext>
              </a:extLst>
            </p:cNvPr>
            <p:cNvCxnSpPr>
              <a:cxnSpLocks/>
              <a:endCxn id="8" idx="2"/>
            </p:cNvCxnSpPr>
            <p:nvPr/>
          </p:nvCxnSpPr>
          <p:spPr bwMode="auto">
            <a:xfrm flipV="1">
              <a:off x="3456567" y="2903788"/>
              <a:ext cx="0" cy="358412"/>
            </a:xfrm>
            <a:prstGeom prst="straightConnector1">
              <a:avLst/>
            </a:prstGeom>
            <a:solidFill>
              <a:srgbClr val="FFFFFF"/>
            </a:solidFill>
            <a:ln w="12700" cap="flat" cmpd="sng" algn="ctr">
              <a:solidFill>
                <a:schemeClr val="accent1"/>
              </a:solidFill>
              <a:prstDash val="solid"/>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 name="矩形 10">
              <a:extLst>
                <a:ext uri="{FF2B5EF4-FFF2-40B4-BE49-F238E27FC236}">
                  <a16:creationId xmlns:a16="http://schemas.microsoft.com/office/drawing/2014/main" id="{DEA42367-9ADE-461A-ADF3-B609968594EC}"/>
                </a:ext>
              </a:extLst>
            </p:cNvPr>
            <p:cNvSpPr/>
            <p:nvPr/>
          </p:nvSpPr>
          <p:spPr bwMode="auto">
            <a:xfrm>
              <a:off x="911424" y="2258268"/>
              <a:ext cx="3159968" cy="1810420"/>
            </a:xfrm>
            <a:prstGeom prst="rect">
              <a:avLst/>
            </a:prstGeom>
            <a:noFill/>
            <a:ln>
              <a:prstDash val="dash"/>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050" b="0" i="0" u="none" strike="noStrike" cap="none" normalizeH="0" baseline="0">
                <a:ln>
                  <a:noFill/>
                </a:ln>
                <a:solidFill>
                  <a:srgbClr val="000000"/>
                </a:solidFill>
                <a:effectLst/>
                <a:latin typeface="华文楷体" panose="02010600040101010101" pitchFamily="2" charset="-122"/>
                <a:ea typeface="华文楷体" panose="02010600040101010101" pitchFamily="2" charset="-122"/>
                <a:cs typeface="Arial" charset="0"/>
                <a:sym typeface="Arial" charset="0"/>
              </a:endParaRPr>
            </a:p>
          </p:txBody>
        </p:sp>
        <p:sp>
          <p:nvSpPr>
            <p:cNvPr id="12" name="文本框 11">
              <a:extLst>
                <a:ext uri="{FF2B5EF4-FFF2-40B4-BE49-F238E27FC236}">
                  <a16:creationId xmlns:a16="http://schemas.microsoft.com/office/drawing/2014/main" id="{7E7DE59B-8A82-4F2C-AB3E-78F91FC4EDDB}"/>
                </a:ext>
              </a:extLst>
            </p:cNvPr>
            <p:cNvSpPr txBox="1"/>
            <p:nvPr/>
          </p:nvSpPr>
          <p:spPr>
            <a:xfrm>
              <a:off x="2208425" y="2060811"/>
              <a:ext cx="707456" cy="214549"/>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zh-CN" altLang="en-US" sz="1800" dirty="0">
                  <a:latin typeface="华文楷体" panose="02010600040101010101" pitchFamily="2" charset="-122"/>
                  <a:ea typeface="华文楷体" panose="02010600040101010101" pitchFamily="2" charset="-122"/>
                </a:rPr>
                <a:t>任务</a:t>
              </a:r>
              <a:r>
                <a:rPr lang="en-US" altLang="zh-CN" sz="1800" dirty="0">
                  <a:latin typeface="华文楷体" panose="02010600040101010101" pitchFamily="2" charset="-122"/>
                  <a:ea typeface="华文楷体" panose="02010600040101010101" pitchFamily="2" charset="-122"/>
                </a:rPr>
                <a:t>(T)</a:t>
              </a:r>
              <a:endParaRPr lang="en-US" sz="1800" dirty="0">
                <a:latin typeface="华文楷体" panose="02010600040101010101" pitchFamily="2" charset="-122"/>
                <a:ea typeface="华文楷体" panose="02010600040101010101" pitchFamily="2" charset="-122"/>
              </a:endParaRPr>
            </a:p>
          </p:txBody>
        </p:sp>
      </p:grpSp>
      <p:sp>
        <p:nvSpPr>
          <p:cNvPr id="15" name="矩形: 圆角 14">
            <a:extLst>
              <a:ext uri="{FF2B5EF4-FFF2-40B4-BE49-F238E27FC236}">
                <a16:creationId xmlns:a16="http://schemas.microsoft.com/office/drawing/2014/main" id="{872C61C9-B09B-4714-934E-06BF4DC3DAE3}"/>
              </a:ext>
            </a:extLst>
          </p:cNvPr>
          <p:cNvSpPr/>
          <p:nvPr/>
        </p:nvSpPr>
        <p:spPr bwMode="auto">
          <a:xfrm>
            <a:off x="2783632" y="3511164"/>
            <a:ext cx="1512168" cy="575692"/>
          </a:xfrm>
          <a:prstGeom prst="roundRect">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accent3"/>
                </a:solidFill>
                <a:effectLst/>
                <a:latin typeface="华文楷体" panose="02010600040101010101" pitchFamily="2" charset="-122"/>
                <a:ea typeface="华文楷体" panose="02010600040101010101" pitchFamily="2" charset="-122"/>
                <a:cs typeface="Arial" charset="0"/>
                <a:sym typeface="Arial" charset="0"/>
              </a:rPr>
              <a:t>数据预处理</a:t>
            </a:r>
            <a:endParaRPr kumimoji="0" lang="en-US" sz="1800" b="0" i="0" u="none" strike="noStrike" cap="none" normalizeH="0" baseline="0" dirty="0">
              <a:ln>
                <a:noFill/>
              </a:ln>
              <a:solidFill>
                <a:schemeClr val="accent3"/>
              </a:solidFill>
              <a:effectLst/>
              <a:latin typeface="华文楷体" panose="02010600040101010101" pitchFamily="2" charset="-122"/>
              <a:ea typeface="华文楷体" panose="02010600040101010101" pitchFamily="2" charset="-122"/>
              <a:cs typeface="Arial" charset="0"/>
              <a:sym typeface="Arial" charset="0"/>
            </a:endParaRPr>
          </a:p>
        </p:txBody>
      </p:sp>
      <p:sp>
        <p:nvSpPr>
          <p:cNvPr id="16" name="矩形: 圆角 15">
            <a:extLst>
              <a:ext uri="{FF2B5EF4-FFF2-40B4-BE49-F238E27FC236}">
                <a16:creationId xmlns:a16="http://schemas.microsoft.com/office/drawing/2014/main" id="{4DB10A43-B42B-43EE-A06B-A4B1A8E6045B}"/>
              </a:ext>
            </a:extLst>
          </p:cNvPr>
          <p:cNvSpPr/>
          <p:nvPr/>
        </p:nvSpPr>
        <p:spPr bwMode="auto">
          <a:xfrm>
            <a:off x="5082304" y="3527402"/>
            <a:ext cx="1739358" cy="575692"/>
          </a:xfrm>
          <a:prstGeom prst="roundRect">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zh-CN" altLang="en-US" sz="1800" dirty="0">
                <a:solidFill>
                  <a:schemeClr val="accent3"/>
                </a:solidFill>
                <a:latin typeface="华文楷体" panose="02010600040101010101" pitchFamily="2" charset="-122"/>
                <a:ea typeface="华文楷体" panose="02010600040101010101" pitchFamily="2" charset="-122"/>
                <a:cs typeface="Arial" charset="0"/>
              </a:rPr>
              <a:t>特征</a:t>
            </a:r>
            <a:r>
              <a:rPr kumimoji="0" lang="zh-CN" altLang="en-US" sz="1800" b="0" i="0" u="none" strike="noStrike" cap="none" normalizeH="0" baseline="0" dirty="0">
                <a:ln>
                  <a:noFill/>
                </a:ln>
                <a:solidFill>
                  <a:schemeClr val="accent3"/>
                </a:solidFill>
                <a:effectLst/>
                <a:latin typeface="华文楷体" panose="02010600040101010101" pitchFamily="2" charset="-122"/>
                <a:ea typeface="华文楷体" panose="02010600040101010101" pitchFamily="2" charset="-122"/>
                <a:cs typeface="Arial" charset="0"/>
                <a:sym typeface="Arial" charset="0"/>
              </a:rPr>
              <a:t>处理</a:t>
            </a:r>
            <a:endParaRPr kumimoji="0" lang="en-US" sz="1800" b="0" i="0" u="none" strike="noStrike" cap="none" normalizeH="0" baseline="0" dirty="0">
              <a:ln>
                <a:noFill/>
              </a:ln>
              <a:solidFill>
                <a:schemeClr val="accent3"/>
              </a:solidFill>
              <a:effectLst/>
              <a:latin typeface="华文楷体" panose="02010600040101010101" pitchFamily="2" charset="-122"/>
              <a:ea typeface="华文楷体" panose="02010600040101010101" pitchFamily="2" charset="-122"/>
              <a:cs typeface="Arial" charset="0"/>
              <a:sym typeface="Arial" charset="0"/>
            </a:endParaRPr>
          </a:p>
        </p:txBody>
      </p:sp>
      <p:sp>
        <p:nvSpPr>
          <p:cNvPr id="17" name="矩形: 圆角 16">
            <a:extLst>
              <a:ext uri="{FF2B5EF4-FFF2-40B4-BE49-F238E27FC236}">
                <a16:creationId xmlns:a16="http://schemas.microsoft.com/office/drawing/2014/main" id="{51946D00-838F-42C9-8603-FE8DEEB694CA}"/>
              </a:ext>
            </a:extLst>
          </p:cNvPr>
          <p:cNvSpPr/>
          <p:nvPr/>
        </p:nvSpPr>
        <p:spPr bwMode="auto">
          <a:xfrm>
            <a:off x="7523050" y="3505622"/>
            <a:ext cx="2335972" cy="575692"/>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accent3"/>
                </a:solidFill>
                <a:effectLst/>
                <a:latin typeface="华文楷体" panose="02010600040101010101" pitchFamily="2" charset="-122"/>
                <a:ea typeface="华文楷体" panose="02010600040101010101" pitchFamily="2" charset="-122"/>
                <a:cs typeface="Arial" charset="0"/>
                <a:sym typeface="Arial" charset="0"/>
              </a:rPr>
              <a:t>模型训练</a:t>
            </a:r>
            <a:endParaRPr kumimoji="0" lang="en-US" sz="1800" b="0" i="0" u="none" strike="noStrike" cap="none" normalizeH="0" baseline="0" dirty="0">
              <a:ln>
                <a:noFill/>
              </a:ln>
              <a:solidFill>
                <a:schemeClr val="accent3"/>
              </a:solidFill>
              <a:effectLst/>
              <a:latin typeface="华文楷体" panose="02010600040101010101" pitchFamily="2" charset="-122"/>
              <a:ea typeface="华文楷体" panose="02010600040101010101" pitchFamily="2" charset="-122"/>
              <a:cs typeface="Arial" charset="0"/>
              <a:sym typeface="Arial" charset="0"/>
            </a:endParaRPr>
          </a:p>
        </p:txBody>
      </p:sp>
      <p:sp>
        <p:nvSpPr>
          <p:cNvPr id="3" name="文本框 2">
            <a:extLst>
              <a:ext uri="{FF2B5EF4-FFF2-40B4-BE49-F238E27FC236}">
                <a16:creationId xmlns:a16="http://schemas.microsoft.com/office/drawing/2014/main" id="{E99FD3C6-6F94-4AC7-82B9-B72028A3A3FF}"/>
              </a:ext>
            </a:extLst>
          </p:cNvPr>
          <p:cNvSpPr txBox="1"/>
          <p:nvPr/>
        </p:nvSpPr>
        <p:spPr>
          <a:xfrm>
            <a:off x="2838494" y="4084815"/>
            <a:ext cx="1451327" cy="156966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342900" indent="-342900">
              <a:buFont typeface="Arial" panose="020B0604020202020204" pitchFamily="34" charset="0"/>
              <a:buChar char="•"/>
            </a:pPr>
            <a:r>
              <a:rPr lang="zh-CN" altLang="en-US" sz="1600" b="1" dirty="0">
                <a:latin typeface="华文楷体" panose="02010600040101010101" pitchFamily="2" charset="-122"/>
                <a:ea typeface="华文楷体" panose="02010600040101010101" pitchFamily="2" charset="-122"/>
              </a:rPr>
              <a:t>数据清洗</a:t>
            </a:r>
            <a:endParaRPr lang="en-US" altLang="zh-CN" sz="1600" b="1" dirty="0">
              <a:latin typeface="华文楷体" panose="02010600040101010101" pitchFamily="2" charset="-122"/>
              <a:ea typeface="华文楷体" panose="02010600040101010101" pitchFamily="2" charset="-122"/>
            </a:endParaRPr>
          </a:p>
          <a:p>
            <a:pPr marL="342900" indent="-342900">
              <a:buFont typeface="Arial" panose="020B0604020202020204" pitchFamily="34" charset="0"/>
              <a:buChar char="•"/>
            </a:pPr>
            <a:r>
              <a:rPr lang="zh-CN" altLang="en-US" sz="1600" b="1" dirty="0">
                <a:latin typeface="华文楷体" panose="02010600040101010101" pitchFamily="2" charset="-122"/>
                <a:ea typeface="华文楷体" panose="02010600040101010101" pitchFamily="2" charset="-122"/>
              </a:rPr>
              <a:t>类型推断</a:t>
            </a:r>
            <a:endParaRPr lang="en-US" altLang="zh-CN" sz="1600" b="1" dirty="0">
              <a:latin typeface="华文楷体" panose="02010600040101010101" pitchFamily="2" charset="-122"/>
              <a:ea typeface="华文楷体" panose="02010600040101010101" pitchFamily="2" charset="-122"/>
            </a:endParaRPr>
          </a:p>
          <a:p>
            <a:pPr marL="342900" indent="-342900">
              <a:buFont typeface="Arial" panose="020B0604020202020204" pitchFamily="34" charset="0"/>
              <a:buChar char="•"/>
            </a:pPr>
            <a:r>
              <a:rPr lang="zh-CN" altLang="en-US" sz="1600" b="1" dirty="0">
                <a:latin typeface="华文楷体" panose="02010600040101010101" pitchFamily="2" charset="-122"/>
                <a:ea typeface="华文楷体" panose="02010600040101010101" pitchFamily="2" charset="-122"/>
              </a:rPr>
              <a:t>样本选择</a:t>
            </a:r>
            <a:endParaRPr lang="en-US" altLang="zh-CN" sz="1600" b="1" dirty="0">
              <a:latin typeface="华文楷体" panose="02010600040101010101" pitchFamily="2" charset="-122"/>
              <a:ea typeface="华文楷体" panose="02010600040101010101" pitchFamily="2" charset="-122"/>
            </a:endParaRPr>
          </a:p>
          <a:p>
            <a:pPr marL="342900" indent="-342900">
              <a:buFont typeface="Arial" panose="020B0604020202020204" pitchFamily="34" charset="0"/>
              <a:buChar char="•"/>
            </a:pPr>
            <a:r>
              <a:rPr lang="zh-CN" altLang="en-US" sz="1600" b="1" dirty="0">
                <a:latin typeface="华文楷体" panose="02010600040101010101" pitchFamily="2" charset="-122"/>
                <a:ea typeface="华文楷体" panose="02010600040101010101" pitchFamily="2" charset="-122"/>
              </a:rPr>
              <a:t>样本增强</a:t>
            </a:r>
            <a:endParaRPr lang="en-US" altLang="zh-CN" sz="1600" b="1" dirty="0">
              <a:latin typeface="华文楷体" panose="02010600040101010101" pitchFamily="2" charset="-122"/>
              <a:ea typeface="华文楷体" panose="02010600040101010101" pitchFamily="2" charset="-122"/>
            </a:endParaRPr>
          </a:p>
          <a:p>
            <a:pPr marL="342900" indent="-342900">
              <a:buFont typeface="Arial" panose="020B0604020202020204" pitchFamily="34" charset="0"/>
              <a:buChar char="•"/>
            </a:pPr>
            <a:r>
              <a:rPr lang="en-US" altLang="zh-CN" sz="1600" b="1" dirty="0">
                <a:latin typeface="华文楷体" panose="02010600040101010101" pitchFamily="2" charset="-122"/>
                <a:ea typeface="华文楷体" panose="02010600040101010101" pitchFamily="2" charset="-122"/>
              </a:rPr>
              <a:t>…</a:t>
            </a:r>
          </a:p>
          <a:p>
            <a:endParaRPr lang="en-US" sz="1600" dirty="0">
              <a:latin typeface="华文楷体" panose="02010600040101010101" pitchFamily="2" charset="-122"/>
              <a:ea typeface="华文楷体" panose="02010600040101010101" pitchFamily="2" charset="-122"/>
            </a:endParaRPr>
          </a:p>
        </p:txBody>
      </p:sp>
      <p:sp>
        <p:nvSpPr>
          <p:cNvPr id="18" name="内容占位符 2">
            <a:extLst>
              <a:ext uri="{FF2B5EF4-FFF2-40B4-BE49-F238E27FC236}">
                <a16:creationId xmlns:a16="http://schemas.microsoft.com/office/drawing/2014/main" id="{21EFD9C6-07BD-48EC-A3E6-3DB5889C6632}"/>
              </a:ext>
            </a:extLst>
          </p:cNvPr>
          <p:cNvSpPr>
            <a:spLocks noGrp="1"/>
          </p:cNvSpPr>
          <p:nvPr>
            <p:ph idx="1"/>
          </p:nvPr>
        </p:nvSpPr>
        <p:spPr>
          <a:xfrm>
            <a:off x="5082304" y="4118010"/>
            <a:ext cx="1739359" cy="1845347"/>
          </a:xfrm>
        </p:spPr>
        <p:style>
          <a:lnRef idx="2">
            <a:schemeClr val="accent5"/>
          </a:lnRef>
          <a:fillRef idx="1">
            <a:schemeClr val="lt1"/>
          </a:fillRef>
          <a:effectRef idx="0">
            <a:schemeClr val="accent5"/>
          </a:effectRef>
          <a:fontRef idx="minor">
            <a:schemeClr val="dk1"/>
          </a:fontRef>
        </p:style>
        <p:txBody>
          <a:bodyPr/>
          <a:lstStyle/>
          <a:p>
            <a:pPr marL="342900" indent="-342900">
              <a:spcBef>
                <a:spcPct val="0"/>
              </a:spcBef>
              <a:buFont typeface="Arial" panose="020B0604020202020204" pitchFamily="34" charset="0"/>
              <a:buChar char="•"/>
            </a:pPr>
            <a:r>
              <a:rPr lang="zh-CN" altLang="en-US" sz="1600" b="1" kern="1200" dirty="0">
                <a:latin typeface="华文楷体" panose="02010600040101010101" pitchFamily="2" charset="-122"/>
                <a:ea typeface="华文楷体" panose="02010600040101010101" pitchFamily="2" charset="-122"/>
              </a:rPr>
              <a:t>特征生成</a:t>
            </a:r>
            <a:endParaRPr lang="en-US" altLang="zh-CN" sz="1600" b="1" kern="1200" dirty="0">
              <a:latin typeface="华文楷体" panose="02010600040101010101" pitchFamily="2" charset="-122"/>
              <a:ea typeface="华文楷体" panose="02010600040101010101" pitchFamily="2" charset="-122"/>
            </a:endParaRPr>
          </a:p>
          <a:p>
            <a:pPr marL="852488" lvl="2" indent="-342900">
              <a:spcBef>
                <a:spcPct val="0"/>
              </a:spcBef>
              <a:buFont typeface="Arial" panose="020B0604020202020204" pitchFamily="34" charset="0"/>
              <a:buChar char="•"/>
            </a:pPr>
            <a:r>
              <a:rPr lang="zh-CN" altLang="en-US" sz="1600" kern="1200" dirty="0">
                <a:latin typeface="华文楷体" panose="02010600040101010101" pitchFamily="2" charset="-122"/>
                <a:ea typeface="华文楷体" panose="02010600040101010101" pitchFamily="2" charset="-122"/>
              </a:rPr>
              <a:t>转换</a:t>
            </a:r>
            <a:endParaRPr lang="en-US" altLang="zh-CN" sz="1600" kern="1200" dirty="0">
              <a:latin typeface="华文楷体" panose="02010600040101010101" pitchFamily="2" charset="-122"/>
              <a:ea typeface="华文楷体" panose="02010600040101010101" pitchFamily="2" charset="-122"/>
            </a:endParaRPr>
          </a:p>
          <a:p>
            <a:pPr marL="852488" lvl="2" indent="-342900">
              <a:spcBef>
                <a:spcPct val="0"/>
              </a:spcBef>
              <a:buFont typeface="Arial" panose="020B0604020202020204" pitchFamily="34" charset="0"/>
              <a:buChar char="•"/>
            </a:pPr>
            <a:r>
              <a:rPr lang="zh-CN" altLang="en-US" sz="1600" kern="1200" dirty="0">
                <a:latin typeface="华文楷体" panose="02010600040101010101" pitchFamily="2" charset="-122"/>
                <a:ea typeface="华文楷体" panose="02010600040101010101" pitchFamily="2" charset="-122"/>
              </a:rPr>
              <a:t>合成</a:t>
            </a:r>
            <a:endParaRPr lang="en-US" altLang="zh-CN" sz="1600" kern="1200" dirty="0">
              <a:latin typeface="华文楷体" panose="02010600040101010101" pitchFamily="2" charset="-122"/>
              <a:ea typeface="华文楷体" panose="02010600040101010101" pitchFamily="2" charset="-122"/>
            </a:endParaRPr>
          </a:p>
          <a:p>
            <a:pPr marL="852488" lvl="2" indent="-342900">
              <a:spcBef>
                <a:spcPct val="0"/>
              </a:spcBef>
              <a:buFont typeface="Arial" panose="020B0604020202020204" pitchFamily="34" charset="0"/>
              <a:buChar char="•"/>
            </a:pPr>
            <a:r>
              <a:rPr lang="zh-CN" altLang="en-US" sz="1600" kern="1200" dirty="0">
                <a:latin typeface="华文楷体" panose="02010600040101010101" pitchFamily="2" charset="-122"/>
                <a:ea typeface="华文楷体" panose="02010600040101010101" pitchFamily="2" charset="-122"/>
              </a:rPr>
              <a:t>学习</a:t>
            </a:r>
            <a:endParaRPr lang="en-US" altLang="zh-CN" sz="1600" kern="1200" dirty="0">
              <a:latin typeface="华文楷体" panose="02010600040101010101" pitchFamily="2" charset="-122"/>
              <a:ea typeface="华文楷体" panose="02010600040101010101" pitchFamily="2" charset="-122"/>
            </a:endParaRPr>
          </a:p>
          <a:p>
            <a:pPr marL="852488" lvl="2" indent="-342900">
              <a:spcBef>
                <a:spcPct val="0"/>
              </a:spcBef>
              <a:buFont typeface="Arial" panose="020B0604020202020204" pitchFamily="34" charset="0"/>
              <a:buChar char="•"/>
            </a:pPr>
            <a:r>
              <a:rPr lang="en-US" altLang="zh-CN" sz="1600" kern="1200" dirty="0">
                <a:latin typeface="华文楷体" panose="02010600040101010101" pitchFamily="2" charset="-122"/>
                <a:ea typeface="华文楷体" panose="02010600040101010101" pitchFamily="2" charset="-122"/>
              </a:rPr>
              <a:t>…</a:t>
            </a:r>
          </a:p>
          <a:p>
            <a:pPr marL="342900" indent="-342900">
              <a:spcBef>
                <a:spcPct val="0"/>
              </a:spcBef>
              <a:buFont typeface="Arial" panose="020B0604020202020204" pitchFamily="34" charset="0"/>
              <a:buChar char="•"/>
            </a:pPr>
            <a:r>
              <a:rPr lang="zh-CN" altLang="en-US" sz="1600" b="1" kern="1200" dirty="0">
                <a:latin typeface="华文楷体" panose="02010600040101010101" pitchFamily="2" charset="-122"/>
                <a:ea typeface="华文楷体" panose="02010600040101010101" pitchFamily="2" charset="-122"/>
              </a:rPr>
              <a:t>特征选择</a:t>
            </a:r>
            <a:endParaRPr lang="en-US" sz="1600" b="1" kern="1200" dirty="0">
              <a:latin typeface="华文楷体" panose="02010600040101010101" pitchFamily="2" charset="-122"/>
              <a:ea typeface="华文楷体" panose="02010600040101010101" pitchFamily="2" charset="-122"/>
            </a:endParaRPr>
          </a:p>
        </p:txBody>
      </p:sp>
      <p:sp>
        <p:nvSpPr>
          <p:cNvPr id="19" name="内容占位符 2">
            <a:extLst>
              <a:ext uri="{FF2B5EF4-FFF2-40B4-BE49-F238E27FC236}">
                <a16:creationId xmlns:a16="http://schemas.microsoft.com/office/drawing/2014/main" id="{726D7B80-9F01-42EC-9379-B0794B07D6F6}"/>
              </a:ext>
            </a:extLst>
          </p:cNvPr>
          <p:cNvSpPr txBox="1">
            <a:spLocks/>
          </p:cNvSpPr>
          <p:nvPr/>
        </p:nvSpPr>
        <p:spPr bwMode="auto">
          <a:xfrm>
            <a:off x="7524714" y="4102253"/>
            <a:ext cx="2334308" cy="2060539"/>
          </a:xfrm>
          <a:prstGeom prst="rect">
            <a:avLst/>
          </a:prstGeom>
          <a:extLst>
            <a:ext uri="{FAA26D3D-D897-4be2-8F04-BA451C77F1D7}">
              <ma14:placeholderFlag xmlns="" xmlns:ma14="http://schemas.microsoft.com/office/mac/drawingml/2011/main" val="1"/>
            </a:ext>
          </a:extLst>
        </p:spPr>
        <p:style>
          <a:lnRef idx="2">
            <a:schemeClr val="accent5"/>
          </a:lnRef>
          <a:fillRef idx="1">
            <a:schemeClr val="lt1"/>
          </a:fillRef>
          <a:effectRef idx="0">
            <a:schemeClr val="accent5"/>
          </a:effectRef>
          <a:fontRef idx="minor">
            <a:schemeClr val="dk1"/>
          </a:fontRef>
        </p:style>
        <p:txBody>
          <a:bodyPr vert="horz" wrap="square" lIns="45720" tIns="45720" rIns="4572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SzPct val="100000"/>
              <a:buFont typeface="Arial" charset="0"/>
              <a:buChar char="•"/>
              <a:defRPr kumimoji="1" sz="2800">
                <a:solidFill>
                  <a:schemeClr val="dk1"/>
                </a:solidFill>
                <a:latin typeface="+mn-lt"/>
                <a:ea typeface="+mn-ea"/>
                <a:cs typeface="+mn-cs"/>
                <a:sym typeface="Arial" charset="0"/>
              </a:defRPr>
            </a:lvl1pPr>
            <a:lvl2pPr marL="723900" indent="-266700" algn="l" rtl="0" eaLnBrk="0" fontAlgn="base" hangingPunct="0">
              <a:lnSpc>
                <a:spcPct val="90000"/>
              </a:lnSpc>
              <a:spcBef>
                <a:spcPts val="1000"/>
              </a:spcBef>
              <a:spcAft>
                <a:spcPct val="0"/>
              </a:spcAft>
              <a:buSzPct val="100000"/>
              <a:buFont typeface="Arial" charset="0"/>
              <a:buChar char="•"/>
              <a:defRPr kumimoji="1" sz="2800">
                <a:solidFill>
                  <a:schemeClr val="dk1"/>
                </a:solidFill>
                <a:latin typeface="+mn-lt"/>
                <a:ea typeface="+mn-ea"/>
                <a:cs typeface="+mn-cs"/>
                <a:sym typeface="Arial" charset="0"/>
              </a:defRPr>
            </a:lvl2pPr>
            <a:lvl3pPr marL="1233488" indent="-319088" algn="l" rtl="0" eaLnBrk="0" fontAlgn="base" hangingPunct="0">
              <a:lnSpc>
                <a:spcPct val="90000"/>
              </a:lnSpc>
              <a:spcBef>
                <a:spcPts val="1000"/>
              </a:spcBef>
              <a:spcAft>
                <a:spcPct val="0"/>
              </a:spcAft>
              <a:buSzPct val="100000"/>
              <a:buFont typeface="Arial" charset="0"/>
              <a:buChar char="•"/>
              <a:defRPr kumimoji="1" sz="2800">
                <a:solidFill>
                  <a:schemeClr val="dk1"/>
                </a:solidFill>
                <a:latin typeface="+mn-lt"/>
                <a:ea typeface="+mn-ea"/>
                <a:cs typeface="+mn-cs"/>
                <a:sym typeface="Arial" charset="0"/>
              </a:defRPr>
            </a:lvl3pPr>
            <a:lvl4pPr marL="1727200" indent="-355600" algn="l" rtl="0" eaLnBrk="0" fontAlgn="base" hangingPunct="0">
              <a:lnSpc>
                <a:spcPct val="90000"/>
              </a:lnSpc>
              <a:spcBef>
                <a:spcPts val="1000"/>
              </a:spcBef>
              <a:spcAft>
                <a:spcPct val="0"/>
              </a:spcAft>
              <a:buSzPct val="100000"/>
              <a:buFont typeface="Arial" charset="0"/>
              <a:buChar char="•"/>
              <a:defRPr kumimoji="1" sz="2800">
                <a:solidFill>
                  <a:schemeClr val="dk1"/>
                </a:solidFill>
                <a:latin typeface="+mn-lt"/>
                <a:ea typeface="+mn-ea"/>
                <a:cs typeface="+mn-cs"/>
                <a:sym typeface="Arial" charset="0"/>
              </a:defRPr>
            </a:lvl4pPr>
            <a:lvl5pPr marL="2184400" indent="-355600" algn="l" rtl="0" eaLnBrk="0" fontAlgn="base" hangingPunct="0">
              <a:lnSpc>
                <a:spcPct val="90000"/>
              </a:lnSpc>
              <a:spcBef>
                <a:spcPts val="1000"/>
              </a:spcBef>
              <a:spcAft>
                <a:spcPct val="0"/>
              </a:spcAft>
              <a:buSzPct val="100000"/>
              <a:buFont typeface="Arial" charset="0"/>
              <a:buChar char="•"/>
              <a:defRPr kumimoji="1" sz="2800">
                <a:solidFill>
                  <a:schemeClr val="dk1"/>
                </a:solidFill>
                <a:latin typeface="+mn-lt"/>
                <a:ea typeface="+mn-ea"/>
                <a:cs typeface="+mn-cs"/>
                <a:sym typeface="Arial" charset="0"/>
              </a:defRPr>
            </a:lvl5pPr>
            <a:lvl6pPr marL="2641600" indent="-355600" algn="l" rtl="0" fontAlgn="base" hangingPunct="0">
              <a:lnSpc>
                <a:spcPct val="90000"/>
              </a:lnSpc>
              <a:spcBef>
                <a:spcPts val="1000"/>
              </a:spcBef>
              <a:spcAft>
                <a:spcPct val="0"/>
              </a:spcAft>
              <a:buSzPct val="100000"/>
              <a:buFont typeface="Arial" charset="0"/>
              <a:buChar char="•"/>
              <a:defRPr sz="2800">
                <a:solidFill>
                  <a:schemeClr val="dk1"/>
                </a:solidFill>
                <a:latin typeface="+mn-lt"/>
                <a:ea typeface="+mn-ea"/>
                <a:cs typeface="+mn-cs"/>
                <a:sym typeface="Arial" charset="0"/>
              </a:defRPr>
            </a:lvl6pPr>
            <a:lvl7pPr marL="3098800" indent="-355600" algn="l" rtl="0" fontAlgn="base" hangingPunct="0">
              <a:lnSpc>
                <a:spcPct val="90000"/>
              </a:lnSpc>
              <a:spcBef>
                <a:spcPts val="1000"/>
              </a:spcBef>
              <a:spcAft>
                <a:spcPct val="0"/>
              </a:spcAft>
              <a:buSzPct val="100000"/>
              <a:buFont typeface="Arial" charset="0"/>
              <a:buChar char="•"/>
              <a:defRPr sz="2800">
                <a:solidFill>
                  <a:schemeClr val="dk1"/>
                </a:solidFill>
                <a:latin typeface="+mn-lt"/>
                <a:ea typeface="+mn-ea"/>
                <a:cs typeface="+mn-cs"/>
                <a:sym typeface="Arial" charset="0"/>
              </a:defRPr>
            </a:lvl7pPr>
            <a:lvl8pPr marL="3556000" indent="-355600" algn="l" rtl="0" fontAlgn="base" hangingPunct="0">
              <a:lnSpc>
                <a:spcPct val="90000"/>
              </a:lnSpc>
              <a:spcBef>
                <a:spcPts val="1000"/>
              </a:spcBef>
              <a:spcAft>
                <a:spcPct val="0"/>
              </a:spcAft>
              <a:buSzPct val="100000"/>
              <a:buFont typeface="Arial" charset="0"/>
              <a:buChar char="•"/>
              <a:defRPr sz="2800">
                <a:solidFill>
                  <a:schemeClr val="dk1"/>
                </a:solidFill>
                <a:latin typeface="+mn-lt"/>
                <a:ea typeface="+mn-ea"/>
                <a:cs typeface="+mn-cs"/>
                <a:sym typeface="Arial" charset="0"/>
              </a:defRPr>
            </a:lvl8pPr>
            <a:lvl9pPr marL="4013200" indent="-355600" algn="l" rtl="0" fontAlgn="base" hangingPunct="0">
              <a:lnSpc>
                <a:spcPct val="90000"/>
              </a:lnSpc>
              <a:spcBef>
                <a:spcPts val="1000"/>
              </a:spcBef>
              <a:spcAft>
                <a:spcPct val="0"/>
              </a:spcAft>
              <a:buSzPct val="100000"/>
              <a:buFont typeface="Arial" charset="0"/>
              <a:buChar char="•"/>
              <a:defRPr sz="2800">
                <a:solidFill>
                  <a:schemeClr val="dk1"/>
                </a:solidFill>
                <a:latin typeface="+mn-lt"/>
                <a:ea typeface="+mn-ea"/>
                <a:cs typeface="+mn-cs"/>
                <a:sym typeface="Arial" charset="0"/>
              </a:defRPr>
            </a:lvl9pPr>
          </a:lstStyle>
          <a:p>
            <a:pPr marL="342900" indent="-342900">
              <a:spcBef>
                <a:spcPct val="0"/>
              </a:spcBef>
              <a:buFont typeface="Arial" panose="020B0604020202020204" pitchFamily="34" charset="0"/>
              <a:buChar char="•"/>
            </a:pPr>
            <a:r>
              <a:rPr lang="zh-CN" altLang="en-US" sz="1600" b="1" kern="1200" dirty="0">
                <a:latin typeface="华文楷体" panose="02010600040101010101" pitchFamily="2" charset="-122"/>
                <a:ea typeface="华文楷体" panose="02010600040101010101" pitchFamily="2" charset="-122"/>
              </a:rPr>
              <a:t>算法选择</a:t>
            </a:r>
            <a:endParaRPr lang="en-US" altLang="zh-CN" sz="1600" b="1" kern="1200" dirty="0">
              <a:latin typeface="华文楷体" panose="02010600040101010101" pitchFamily="2" charset="-122"/>
              <a:ea typeface="华文楷体" panose="02010600040101010101" pitchFamily="2" charset="-122"/>
            </a:endParaRPr>
          </a:p>
          <a:p>
            <a:pPr marL="852488" lvl="2" indent="-342900">
              <a:spcBef>
                <a:spcPct val="0"/>
              </a:spcBef>
              <a:buFont typeface="Arial" panose="020B0604020202020204" pitchFamily="34" charset="0"/>
              <a:buChar char="•"/>
            </a:pPr>
            <a:r>
              <a:rPr lang="zh-CN" altLang="en-US" sz="1600" kern="1200" dirty="0">
                <a:latin typeface="华文楷体" panose="02010600040101010101" pitchFamily="2" charset="-122"/>
                <a:ea typeface="华文楷体" panose="02010600040101010101" pitchFamily="2" charset="-122"/>
              </a:rPr>
              <a:t>支持向量机</a:t>
            </a:r>
            <a:endParaRPr lang="en-US" altLang="zh-CN" sz="1600" kern="1200" dirty="0">
              <a:latin typeface="华文楷体" panose="02010600040101010101" pitchFamily="2" charset="-122"/>
              <a:ea typeface="华文楷体" panose="02010600040101010101" pitchFamily="2" charset="-122"/>
            </a:endParaRPr>
          </a:p>
          <a:p>
            <a:pPr marL="852488" lvl="2" indent="-342900">
              <a:spcBef>
                <a:spcPct val="0"/>
              </a:spcBef>
              <a:buFont typeface="Arial" panose="020B0604020202020204" pitchFamily="34" charset="0"/>
              <a:buChar char="•"/>
            </a:pPr>
            <a:r>
              <a:rPr lang="zh-CN" altLang="en-US" sz="1600" dirty="0">
                <a:latin typeface="华文楷体" panose="02010600040101010101" pitchFamily="2" charset="-122"/>
                <a:ea typeface="华文楷体" panose="02010600040101010101" pitchFamily="2" charset="-122"/>
              </a:rPr>
              <a:t>随机森林</a:t>
            </a:r>
            <a:endParaRPr lang="en-US" altLang="zh-CN" sz="1600" dirty="0">
              <a:latin typeface="华文楷体" panose="02010600040101010101" pitchFamily="2" charset="-122"/>
              <a:ea typeface="华文楷体" panose="02010600040101010101" pitchFamily="2" charset="-122"/>
            </a:endParaRPr>
          </a:p>
          <a:p>
            <a:pPr marL="852488" lvl="2" indent="-342900">
              <a:spcBef>
                <a:spcPct val="0"/>
              </a:spcBef>
              <a:buFont typeface="Arial" panose="020B0604020202020204" pitchFamily="34" charset="0"/>
              <a:buChar char="•"/>
            </a:pPr>
            <a:r>
              <a:rPr lang="zh-CN" altLang="en-US" sz="1600" dirty="0">
                <a:latin typeface="华文楷体" panose="02010600040101010101" pitchFamily="2" charset="-122"/>
                <a:ea typeface="华文楷体" panose="02010600040101010101" pitchFamily="2" charset="-122"/>
              </a:rPr>
              <a:t>深度神经网络</a:t>
            </a:r>
            <a:endParaRPr lang="en-US" altLang="zh-CN" sz="1600" dirty="0">
              <a:latin typeface="华文楷体" panose="02010600040101010101" pitchFamily="2" charset="-122"/>
              <a:ea typeface="华文楷体" panose="02010600040101010101" pitchFamily="2" charset="-122"/>
            </a:endParaRPr>
          </a:p>
          <a:p>
            <a:pPr marL="852488" lvl="2" indent="-342900">
              <a:spcBef>
                <a:spcPct val="0"/>
              </a:spcBef>
              <a:buFont typeface="Arial" panose="020B0604020202020204" pitchFamily="34" charset="0"/>
              <a:buChar char="•"/>
            </a:pPr>
            <a:r>
              <a:rPr lang="en-US" altLang="zh-CN" sz="1600" kern="1200" dirty="0">
                <a:latin typeface="华文楷体" panose="02010600040101010101" pitchFamily="2" charset="-122"/>
                <a:ea typeface="华文楷体" panose="02010600040101010101" pitchFamily="2" charset="-122"/>
              </a:rPr>
              <a:t>…</a:t>
            </a:r>
          </a:p>
          <a:p>
            <a:pPr marL="342900" indent="-342900">
              <a:spcBef>
                <a:spcPct val="0"/>
              </a:spcBef>
              <a:buFont typeface="Arial" panose="020B0604020202020204" pitchFamily="34" charset="0"/>
              <a:buChar char="•"/>
            </a:pPr>
            <a:r>
              <a:rPr lang="zh-CN" altLang="en-US" sz="1600" b="1" dirty="0">
                <a:latin typeface="华文楷体" panose="02010600040101010101" pitchFamily="2" charset="-122"/>
                <a:ea typeface="华文楷体" panose="02010600040101010101" pitchFamily="2" charset="-122"/>
              </a:rPr>
              <a:t>算法配置</a:t>
            </a:r>
            <a:endParaRPr lang="en-US" altLang="zh-CN" sz="1600" b="1" dirty="0">
              <a:latin typeface="华文楷体" panose="02010600040101010101" pitchFamily="2" charset="-122"/>
              <a:ea typeface="华文楷体" panose="02010600040101010101" pitchFamily="2" charset="-122"/>
            </a:endParaRPr>
          </a:p>
          <a:p>
            <a:pPr marL="838200" lvl="1" indent="-342900">
              <a:spcBef>
                <a:spcPct val="0"/>
              </a:spcBef>
              <a:buFont typeface="Arial" panose="020B0604020202020204" pitchFamily="34" charset="0"/>
              <a:buChar char="•"/>
            </a:pPr>
            <a:r>
              <a:rPr lang="zh-CN" altLang="en-US" sz="1600" kern="1200" dirty="0">
                <a:latin typeface="华文楷体" panose="02010600040101010101" pitchFamily="2" charset="-122"/>
                <a:ea typeface="华文楷体" panose="02010600040101010101" pitchFamily="2" charset="-122"/>
              </a:rPr>
              <a:t>学习率</a:t>
            </a:r>
            <a:endParaRPr lang="en-US" altLang="zh-CN" sz="1600" kern="1200" dirty="0">
              <a:latin typeface="华文楷体" panose="02010600040101010101" pitchFamily="2" charset="-122"/>
              <a:ea typeface="华文楷体" panose="02010600040101010101" pitchFamily="2" charset="-122"/>
            </a:endParaRPr>
          </a:p>
          <a:p>
            <a:pPr marL="838200" lvl="1" indent="-342900">
              <a:spcBef>
                <a:spcPct val="0"/>
              </a:spcBef>
              <a:buFont typeface="Arial" panose="020B0604020202020204" pitchFamily="34" charset="0"/>
              <a:buChar char="•"/>
            </a:pPr>
            <a:r>
              <a:rPr lang="zh-CN" altLang="en-US" sz="1600" dirty="0">
                <a:latin typeface="华文楷体" panose="02010600040101010101" pitchFamily="2" charset="-122"/>
                <a:ea typeface="华文楷体" panose="02010600040101010101" pitchFamily="2" charset="-122"/>
              </a:rPr>
              <a:t>正则化系数</a:t>
            </a:r>
            <a:endParaRPr lang="en-US" altLang="zh-CN" sz="1600" dirty="0">
              <a:latin typeface="华文楷体" panose="02010600040101010101" pitchFamily="2" charset="-122"/>
              <a:ea typeface="华文楷体" panose="02010600040101010101" pitchFamily="2" charset="-122"/>
            </a:endParaRPr>
          </a:p>
          <a:p>
            <a:pPr marL="838200" lvl="1" indent="-342900">
              <a:spcBef>
                <a:spcPct val="0"/>
              </a:spcBef>
              <a:buFont typeface="Arial" panose="020B0604020202020204" pitchFamily="34" charset="0"/>
              <a:buChar char="•"/>
            </a:pPr>
            <a:r>
              <a:rPr lang="en-US" altLang="zh-CN" sz="1600" dirty="0">
                <a:latin typeface="华文楷体" panose="02010600040101010101" pitchFamily="2" charset="-122"/>
                <a:ea typeface="华文楷体" panose="02010600040101010101" pitchFamily="2" charset="-122"/>
              </a:rPr>
              <a:t>…</a:t>
            </a:r>
          </a:p>
        </p:txBody>
      </p:sp>
      <p:pic>
        <p:nvPicPr>
          <p:cNvPr id="20" name="Picture 4" descr="image1.png">
            <a:extLst>
              <a:ext uri="{FF2B5EF4-FFF2-40B4-BE49-F238E27FC236}">
                <a16:creationId xmlns:a16="http://schemas.microsoft.com/office/drawing/2014/main" id="{AC5B8A07-387A-4D49-8C30-C5B2399A08A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027599" y="46009"/>
            <a:ext cx="2076823" cy="999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055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a:extLst>
                  <a:ext uri="{FF2B5EF4-FFF2-40B4-BE49-F238E27FC236}">
                    <a16:creationId xmlns:a16="http://schemas.microsoft.com/office/drawing/2014/main" id="{3E91D454-3300-4312-B7C3-1D2F13BC33C3}"/>
                  </a:ext>
                </a:extLst>
              </p:cNvPr>
              <p:cNvSpPr>
                <a:spLocks noGrp="1"/>
              </p:cNvSpPr>
              <p:nvPr>
                <p:ph type="title"/>
              </p:nvPr>
            </p:nvSpPr>
            <p:spPr>
              <a:xfrm>
                <a:off x="838200" y="224644"/>
                <a:ext cx="10515600" cy="539750"/>
              </a:xfrm>
            </p:spPr>
            <p:txBody>
              <a:bodyPr/>
              <a:lstStyle/>
              <a:p>
                <a:r>
                  <a:rPr lang="en-US" altLang="zh-CN" dirty="0"/>
                  <a:t>AutoML</a:t>
                </a:r>
                <a:r>
                  <a:rPr lang="zh-CN" altLang="en-US" dirty="0"/>
                  <a:t>求解三要素：配置优化策略</a:t>
                </a:r>
                <a:r>
                  <a:rPr lang="en-US" altLang="zh-CN" dirty="0"/>
                  <a:t>——</a:t>
                </a:r>
                <a14:m>
                  <m:oMath xmlns:m="http://schemas.openxmlformats.org/officeDocument/2006/math">
                    <m:r>
                      <m:rPr>
                        <m:sty m:val="p"/>
                      </m:rPr>
                      <a:rPr lang="en-US" altLang="zh-CN" b="0">
                        <a:solidFill>
                          <a:srgbClr val="000000"/>
                        </a:solidFill>
                        <a:latin typeface="Cambria Math" panose="02040503050406030204" pitchFamily="18" charset="0"/>
                        <a:sym typeface="Arial" charset="0"/>
                      </a:rPr>
                      <m:t>max</m:t>
                    </m:r>
                  </m:oMath>
                </a14:m>
                <a:endParaRPr lang="en-US" dirty="0"/>
              </a:p>
            </p:txBody>
          </p:sp>
        </mc:Choice>
        <mc:Fallback xmlns="">
          <p:sp>
            <p:nvSpPr>
              <p:cNvPr id="2" name="标题 1">
                <a:extLst>
                  <a:ext uri="{FF2B5EF4-FFF2-40B4-BE49-F238E27FC236}">
                    <a16:creationId xmlns:a16="http://schemas.microsoft.com/office/drawing/2014/main" id="{3E91D454-3300-4312-B7C3-1D2F13BC33C3}"/>
                  </a:ext>
                </a:extLst>
              </p:cNvPr>
              <p:cNvSpPr>
                <a:spLocks noGrp="1" noRot="1" noChangeAspect="1" noMove="1" noResize="1" noEditPoints="1" noAdjustHandles="1" noChangeArrowheads="1" noChangeShapeType="1" noTextEdit="1"/>
              </p:cNvSpPr>
              <p:nvPr>
                <p:ph type="title"/>
              </p:nvPr>
            </p:nvSpPr>
            <p:spPr>
              <a:xfrm>
                <a:off x="838200" y="224644"/>
                <a:ext cx="10515600" cy="539750"/>
              </a:xfrm>
              <a:blipFill>
                <a:blip r:embed="rId2"/>
                <a:stretch>
                  <a:fillRect l="-1333" t="-3409" b="-17045"/>
                </a:stretch>
              </a:blipFill>
            </p:spPr>
            <p:txBody>
              <a:bodyPr/>
              <a:lstStyle/>
              <a:p>
                <a:r>
                  <a:rPr lang="en-US">
                    <a:noFill/>
                  </a:rPr>
                  <a:t> </a:t>
                </a:r>
              </a:p>
            </p:txBody>
          </p:sp>
        </mc:Fallback>
      </mc:AlternateContent>
      <p:grpSp>
        <p:nvGrpSpPr>
          <p:cNvPr id="36" name="组合 35">
            <a:extLst>
              <a:ext uri="{FF2B5EF4-FFF2-40B4-BE49-F238E27FC236}">
                <a16:creationId xmlns:a16="http://schemas.microsoft.com/office/drawing/2014/main" id="{03BC07BD-BA1D-4F20-8CE1-3308D510BFA6}"/>
              </a:ext>
            </a:extLst>
          </p:cNvPr>
          <p:cNvGrpSpPr/>
          <p:nvPr/>
        </p:nvGrpSpPr>
        <p:grpSpPr>
          <a:xfrm>
            <a:off x="335359" y="1340768"/>
            <a:ext cx="3240361" cy="4536504"/>
            <a:chOff x="335359" y="1340768"/>
            <a:chExt cx="3240361" cy="4536504"/>
          </a:xfrm>
        </p:grpSpPr>
        <p:sp>
          <p:nvSpPr>
            <p:cNvPr id="4" name="矩形 3">
              <a:extLst>
                <a:ext uri="{FF2B5EF4-FFF2-40B4-BE49-F238E27FC236}">
                  <a16:creationId xmlns:a16="http://schemas.microsoft.com/office/drawing/2014/main" id="{7B61CF8E-A7A0-44BB-9A1F-74D9707086F6}"/>
                </a:ext>
              </a:extLst>
            </p:cNvPr>
            <p:cNvSpPr/>
            <p:nvPr/>
          </p:nvSpPr>
          <p:spPr bwMode="auto">
            <a:xfrm>
              <a:off x="1631504" y="1340768"/>
              <a:ext cx="1944216" cy="1512168"/>
            </a:xfrm>
            <a:prstGeom prst="rect">
              <a:avLst/>
            </a:prstGeom>
            <a:noFill/>
            <a:ln w="381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5" name="矩形 4">
              <a:extLst>
                <a:ext uri="{FF2B5EF4-FFF2-40B4-BE49-F238E27FC236}">
                  <a16:creationId xmlns:a16="http://schemas.microsoft.com/office/drawing/2014/main" id="{DB699E0F-287C-4277-84E9-8825FD01CD37}"/>
                </a:ext>
              </a:extLst>
            </p:cNvPr>
            <p:cNvSpPr/>
            <p:nvPr/>
          </p:nvSpPr>
          <p:spPr bwMode="auto">
            <a:xfrm>
              <a:off x="1631504" y="2852936"/>
              <a:ext cx="1944216" cy="1512168"/>
            </a:xfrm>
            <a:prstGeom prst="rect">
              <a:avLst/>
            </a:prstGeom>
            <a:noFill/>
            <a:ln w="381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6" name="矩形 5">
              <a:extLst>
                <a:ext uri="{FF2B5EF4-FFF2-40B4-BE49-F238E27FC236}">
                  <a16:creationId xmlns:a16="http://schemas.microsoft.com/office/drawing/2014/main" id="{1EDC8F2C-2975-4C74-A527-9875A4280654}"/>
                </a:ext>
              </a:extLst>
            </p:cNvPr>
            <p:cNvSpPr/>
            <p:nvPr/>
          </p:nvSpPr>
          <p:spPr bwMode="auto">
            <a:xfrm>
              <a:off x="1631504" y="4365104"/>
              <a:ext cx="1944216" cy="1512168"/>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7" name="矩形: 圆角 6">
              <a:extLst>
                <a:ext uri="{FF2B5EF4-FFF2-40B4-BE49-F238E27FC236}">
                  <a16:creationId xmlns:a16="http://schemas.microsoft.com/office/drawing/2014/main" id="{79218425-7CB4-44AC-B817-00ACB2DC5709}"/>
                </a:ext>
              </a:extLst>
            </p:cNvPr>
            <p:cNvSpPr/>
            <p:nvPr/>
          </p:nvSpPr>
          <p:spPr bwMode="auto">
            <a:xfrm>
              <a:off x="2805402" y="1466783"/>
              <a:ext cx="360040" cy="360040"/>
            </a:xfrm>
            <a:prstGeom prst="roundRect">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8" name="矩形: 圆角 7">
              <a:extLst>
                <a:ext uri="{FF2B5EF4-FFF2-40B4-BE49-F238E27FC236}">
                  <a16:creationId xmlns:a16="http://schemas.microsoft.com/office/drawing/2014/main" id="{130BF692-07F7-47C2-9D0E-2A35DF07E28B}"/>
                </a:ext>
              </a:extLst>
            </p:cNvPr>
            <p:cNvSpPr/>
            <p:nvPr/>
          </p:nvSpPr>
          <p:spPr bwMode="auto">
            <a:xfrm>
              <a:off x="2361839" y="1736812"/>
              <a:ext cx="360040" cy="360040"/>
            </a:xfrm>
            <a:prstGeom prst="roundRect">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9" name="矩形: 圆角 8">
              <a:extLst>
                <a:ext uri="{FF2B5EF4-FFF2-40B4-BE49-F238E27FC236}">
                  <a16:creationId xmlns:a16="http://schemas.microsoft.com/office/drawing/2014/main" id="{B0AC00C0-7455-4A7E-859E-D5BC7B910BC6}"/>
                </a:ext>
              </a:extLst>
            </p:cNvPr>
            <p:cNvSpPr/>
            <p:nvPr/>
          </p:nvSpPr>
          <p:spPr bwMode="auto">
            <a:xfrm>
              <a:off x="1930061" y="2285583"/>
              <a:ext cx="360040" cy="360040"/>
            </a:xfrm>
            <a:prstGeom prst="roundRect">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10" name="矩形: 圆角 9">
              <a:extLst>
                <a:ext uri="{FF2B5EF4-FFF2-40B4-BE49-F238E27FC236}">
                  <a16:creationId xmlns:a16="http://schemas.microsoft.com/office/drawing/2014/main" id="{AAE08DD6-6798-4F5B-8F60-E18B4A722C0A}"/>
                </a:ext>
              </a:extLst>
            </p:cNvPr>
            <p:cNvSpPr/>
            <p:nvPr/>
          </p:nvSpPr>
          <p:spPr bwMode="auto">
            <a:xfrm>
              <a:off x="2855640" y="2195107"/>
              <a:ext cx="360040" cy="360040"/>
            </a:xfrm>
            <a:prstGeom prst="roundRect">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11" name="矩形: 圆角 10">
              <a:extLst>
                <a:ext uri="{FF2B5EF4-FFF2-40B4-BE49-F238E27FC236}">
                  <a16:creationId xmlns:a16="http://schemas.microsoft.com/office/drawing/2014/main" id="{6923FEEC-28BE-4EDE-85CC-F203C08AFE36}"/>
                </a:ext>
              </a:extLst>
            </p:cNvPr>
            <p:cNvSpPr/>
            <p:nvPr/>
          </p:nvSpPr>
          <p:spPr bwMode="auto">
            <a:xfrm>
              <a:off x="2327185" y="3431764"/>
              <a:ext cx="360040" cy="360040"/>
            </a:xfrm>
            <a:prstGeom prst="roundRect">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12" name="矩形: 圆角 11">
              <a:extLst>
                <a:ext uri="{FF2B5EF4-FFF2-40B4-BE49-F238E27FC236}">
                  <a16:creationId xmlns:a16="http://schemas.microsoft.com/office/drawing/2014/main" id="{CE207468-B5CF-4443-A2D4-2E9043CC551C}"/>
                </a:ext>
              </a:extLst>
            </p:cNvPr>
            <p:cNvSpPr/>
            <p:nvPr/>
          </p:nvSpPr>
          <p:spPr bwMode="auto">
            <a:xfrm>
              <a:off x="1787125" y="3093057"/>
              <a:ext cx="360040" cy="360040"/>
            </a:xfrm>
            <a:prstGeom prst="roundRect">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13" name="矩形: 圆角 12">
              <a:extLst>
                <a:ext uri="{FF2B5EF4-FFF2-40B4-BE49-F238E27FC236}">
                  <a16:creationId xmlns:a16="http://schemas.microsoft.com/office/drawing/2014/main" id="{04066341-E6ED-4698-9000-E973A1212BB9}"/>
                </a:ext>
              </a:extLst>
            </p:cNvPr>
            <p:cNvSpPr/>
            <p:nvPr/>
          </p:nvSpPr>
          <p:spPr bwMode="auto">
            <a:xfrm>
              <a:off x="2664299" y="3916291"/>
              <a:ext cx="360040" cy="360040"/>
            </a:xfrm>
            <a:prstGeom prst="roundRect">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14" name="矩形: 圆角 13">
              <a:extLst>
                <a:ext uri="{FF2B5EF4-FFF2-40B4-BE49-F238E27FC236}">
                  <a16:creationId xmlns:a16="http://schemas.microsoft.com/office/drawing/2014/main" id="{D6603A7F-E046-4AF5-9D0E-9CD11FA2AF28}"/>
                </a:ext>
              </a:extLst>
            </p:cNvPr>
            <p:cNvSpPr/>
            <p:nvPr/>
          </p:nvSpPr>
          <p:spPr bwMode="auto">
            <a:xfrm>
              <a:off x="2012125" y="4778847"/>
              <a:ext cx="360040" cy="360040"/>
            </a:xfrm>
            <a:prstGeom prst="roundRect">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15" name="矩形: 圆角 14">
              <a:extLst>
                <a:ext uri="{FF2B5EF4-FFF2-40B4-BE49-F238E27FC236}">
                  <a16:creationId xmlns:a16="http://schemas.microsoft.com/office/drawing/2014/main" id="{4D368F12-912C-4D42-8BD8-CA94526633F5}"/>
                </a:ext>
              </a:extLst>
            </p:cNvPr>
            <p:cNvSpPr/>
            <p:nvPr/>
          </p:nvSpPr>
          <p:spPr bwMode="auto">
            <a:xfrm>
              <a:off x="2541859" y="4561614"/>
              <a:ext cx="360040" cy="360040"/>
            </a:xfrm>
            <a:prstGeom prst="roundRect">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16" name="矩形: 圆角 15">
              <a:extLst>
                <a:ext uri="{FF2B5EF4-FFF2-40B4-BE49-F238E27FC236}">
                  <a16:creationId xmlns:a16="http://schemas.microsoft.com/office/drawing/2014/main" id="{B8D47727-B6FE-4570-88CC-BEA6E8303734}"/>
                </a:ext>
              </a:extLst>
            </p:cNvPr>
            <p:cNvSpPr/>
            <p:nvPr/>
          </p:nvSpPr>
          <p:spPr bwMode="auto">
            <a:xfrm>
              <a:off x="2405344" y="5253095"/>
              <a:ext cx="360040" cy="360040"/>
            </a:xfrm>
            <a:prstGeom prst="roundRect">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17" name="矩形: 圆角 16">
              <a:extLst>
                <a:ext uri="{FF2B5EF4-FFF2-40B4-BE49-F238E27FC236}">
                  <a16:creationId xmlns:a16="http://schemas.microsoft.com/office/drawing/2014/main" id="{DC2378E5-C1A2-4565-8920-2D9487833D9B}"/>
                </a:ext>
              </a:extLst>
            </p:cNvPr>
            <p:cNvSpPr/>
            <p:nvPr/>
          </p:nvSpPr>
          <p:spPr bwMode="auto">
            <a:xfrm>
              <a:off x="2847732" y="2933442"/>
              <a:ext cx="360040" cy="360040"/>
            </a:xfrm>
            <a:prstGeom prst="roundRect">
              <a:avLst/>
            </a:prstGeom>
            <a:ln>
              <a:headEnd type="none" w="med" len="med"/>
              <a:tailEnd type="none" w="med" len="med"/>
            </a:ln>
          </p:spPr>
          <p:style>
            <a:lnRef idx="3">
              <a:schemeClr val="lt1"/>
            </a:lnRef>
            <a:fillRef idx="1">
              <a:schemeClr val="accent1"/>
            </a:fillRef>
            <a:effectRef idx="1">
              <a:schemeClr val="accent1"/>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18" name="矩形: 圆角 17">
              <a:extLst>
                <a:ext uri="{FF2B5EF4-FFF2-40B4-BE49-F238E27FC236}">
                  <a16:creationId xmlns:a16="http://schemas.microsoft.com/office/drawing/2014/main" id="{E2FF9189-893C-46B8-9605-0BE880A33F59}"/>
                </a:ext>
              </a:extLst>
            </p:cNvPr>
            <p:cNvSpPr/>
            <p:nvPr/>
          </p:nvSpPr>
          <p:spPr bwMode="auto">
            <a:xfrm>
              <a:off x="3035660" y="5073075"/>
              <a:ext cx="360040" cy="360040"/>
            </a:xfrm>
            <a:prstGeom prst="roundRect">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19" name="文本框 18">
              <a:extLst>
                <a:ext uri="{FF2B5EF4-FFF2-40B4-BE49-F238E27FC236}">
                  <a16:creationId xmlns:a16="http://schemas.microsoft.com/office/drawing/2014/main" id="{4602AE25-111C-463E-9BC0-CDBDE075C198}"/>
                </a:ext>
              </a:extLst>
            </p:cNvPr>
            <p:cNvSpPr txBox="1"/>
            <p:nvPr/>
          </p:nvSpPr>
          <p:spPr>
            <a:xfrm>
              <a:off x="335359" y="1700808"/>
              <a:ext cx="1037715" cy="584775"/>
            </a:xfrm>
            <a:prstGeom prst="rect">
              <a:avLst/>
            </a:prstGeom>
            <a:no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数据处理方法</a:t>
              </a:r>
              <a:endParaRPr lang="en-US" sz="1600" dirty="0">
                <a:latin typeface="华文楷体" panose="02010600040101010101" pitchFamily="2" charset="-122"/>
                <a:ea typeface="华文楷体" panose="02010600040101010101" pitchFamily="2" charset="-122"/>
              </a:endParaRPr>
            </a:p>
          </p:txBody>
        </p:sp>
        <p:sp>
          <p:nvSpPr>
            <p:cNvPr id="20" name="文本框 19">
              <a:extLst>
                <a:ext uri="{FF2B5EF4-FFF2-40B4-BE49-F238E27FC236}">
                  <a16:creationId xmlns:a16="http://schemas.microsoft.com/office/drawing/2014/main" id="{050CA011-926B-4A28-8572-2BAE15DB31B0}"/>
                </a:ext>
              </a:extLst>
            </p:cNvPr>
            <p:cNvSpPr txBox="1"/>
            <p:nvPr/>
          </p:nvSpPr>
          <p:spPr>
            <a:xfrm>
              <a:off x="348831" y="3178414"/>
              <a:ext cx="1024244" cy="584775"/>
            </a:xfrm>
            <a:prstGeom prst="rect">
              <a:avLst/>
            </a:prstGeom>
            <a:no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特征处理方法</a:t>
              </a:r>
              <a:endParaRPr lang="en-US" sz="1600" dirty="0">
                <a:latin typeface="华文楷体" panose="02010600040101010101" pitchFamily="2" charset="-122"/>
                <a:ea typeface="华文楷体" panose="02010600040101010101" pitchFamily="2" charset="-122"/>
              </a:endParaRPr>
            </a:p>
          </p:txBody>
        </p:sp>
        <p:sp>
          <p:nvSpPr>
            <p:cNvPr id="21" name="文本框 20">
              <a:extLst>
                <a:ext uri="{FF2B5EF4-FFF2-40B4-BE49-F238E27FC236}">
                  <a16:creationId xmlns:a16="http://schemas.microsoft.com/office/drawing/2014/main" id="{7059AD60-4D6A-4827-9165-68BD9455B891}"/>
                </a:ext>
              </a:extLst>
            </p:cNvPr>
            <p:cNvSpPr txBox="1"/>
            <p:nvPr/>
          </p:nvSpPr>
          <p:spPr>
            <a:xfrm>
              <a:off x="402200" y="4741634"/>
              <a:ext cx="1059610" cy="584775"/>
            </a:xfrm>
            <a:prstGeom prst="rect">
              <a:avLst/>
            </a:prstGeom>
            <a:noFill/>
          </p:spPr>
          <p:txBody>
            <a:bodyPr wrap="square" rtlCol="0">
              <a:spAutoFit/>
            </a:bodyPr>
            <a:lstStyle/>
            <a:p>
              <a:r>
                <a:rPr lang="zh-CN" altLang="en-US" sz="1600" dirty="0">
                  <a:latin typeface="华文楷体" panose="02010600040101010101" pitchFamily="2" charset="-122"/>
                  <a:ea typeface="华文楷体" panose="02010600040101010101" pitchFamily="2" charset="-122"/>
                </a:rPr>
                <a:t>模型训练方法</a:t>
              </a:r>
              <a:endParaRPr lang="en-US" sz="1600" dirty="0">
                <a:latin typeface="华文楷体" panose="02010600040101010101" pitchFamily="2" charset="-122"/>
                <a:ea typeface="华文楷体" panose="02010600040101010101" pitchFamily="2" charset="-122"/>
              </a:endParaRPr>
            </a:p>
          </p:txBody>
        </p:sp>
      </p:grpSp>
      <p:sp>
        <p:nvSpPr>
          <p:cNvPr id="22" name="矩形: 圆角 21">
            <a:extLst>
              <a:ext uri="{FF2B5EF4-FFF2-40B4-BE49-F238E27FC236}">
                <a16:creationId xmlns:a16="http://schemas.microsoft.com/office/drawing/2014/main" id="{D661C826-5BBF-429D-BD24-A4A85EA21529}"/>
              </a:ext>
            </a:extLst>
          </p:cNvPr>
          <p:cNvSpPr/>
          <p:nvPr/>
        </p:nvSpPr>
        <p:spPr bwMode="auto">
          <a:xfrm>
            <a:off x="5159896" y="2930741"/>
            <a:ext cx="1872208" cy="1080120"/>
          </a:xfrm>
          <a:prstGeom prst="roundRect">
            <a:avLst/>
          </a:prstGeom>
          <a:solidFill>
            <a:srgbClr val="113550"/>
          </a:solidFill>
          <a:ln w="12700" cap="flat" cmpd="sng" algn="ctr">
            <a:noFill/>
            <a:prstDash val="solid"/>
            <a:miter lim="800000"/>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a:ln>
                  <a:noFill/>
                </a:ln>
                <a:solidFill>
                  <a:schemeClr val="accent3"/>
                </a:solidFill>
                <a:effectLst/>
                <a:latin typeface="华文楷体" panose="02010600040101010101" pitchFamily="2" charset="-122"/>
                <a:ea typeface="华文楷体" panose="02010600040101010101" pitchFamily="2" charset="-122"/>
                <a:cs typeface="Arial" charset="0"/>
                <a:sym typeface="Arial" charset="0"/>
              </a:rPr>
              <a:t>AutoML</a:t>
            </a:r>
            <a:endParaRPr kumimoji="0" lang="en-US" sz="1800" b="0" i="0" u="none" strike="noStrike" cap="none" normalizeH="0" baseline="0" dirty="0">
              <a:ln>
                <a:noFill/>
              </a:ln>
              <a:solidFill>
                <a:schemeClr val="accent3"/>
              </a:solidFill>
              <a:effectLst/>
              <a:latin typeface="华文楷体" panose="02010600040101010101" pitchFamily="2" charset="-122"/>
              <a:ea typeface="华文楷体" panose="02010600040101010101" pitchFamily="2" charset="-122"/>
              <a:cs typeface="Arial" charset="0"/>
              <a:sym typeface="Arial" charset="0"/>
            </a:endParaRPr>
          </a:p>
        </p:txBody>
      </p:sp>
      <p:sp>
        <p:nvSpPr>
          <p:cNvPr id="24" name="矩形: 圆角 23">
            <a:extLst>
              <a:ext uri="{FF2B5EF4-FFF2-40B4-BE49-F238E27FC236}">
                <a16:creationId xmlns:a16="http://schemas.microsoft.com/office/drawing/2014/main" id="{0FE7978B-C4ED-4D1A-9C22-F65D6275F79E}"/>
              </a:ext>
            </a:extLst>
          </p:cNvPr>
          <p:cNvSpPr/>
          <p:nvPr/>
        </p:nvSpPr>
        <p:spPr bwMode="auto">
          <a:xfrm>
            <a:off x="7781213" y="1334908"/>
            <a:ext cx="909532" cy="507231"/>
          </a:xfrm>
          <a:prstGeom prst="roundRect">
            <a:avLst/>
          </a:prstGeom>
          <a:solidFill>
            <a:srgbClr val="113550"/>
          </a:solidFill>
          <a:ln w="12700" cap="flat" cmpd="sng" algn="ctr">
            <a:noFill/>
            <a:prstDash val="solid"/>
            <a:miter lim="800000"/>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rPr>
              <a:t>数据</a:t>
            </a:r>
            <a:r>
              <a:rPr kumimoji="0" lang="en-US" altLang="zh-CN" sz="18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rPr>
              <a:t>(E)</a:t>
            </a:r>
            <a:endParaRPr kumimoji="0" lang="en-US" sz="18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endParaRPr>
          </a:p>
        </p:txBody>
      </p:sp>
      <p:sp>
        <p:nvSpPr>
          <p:cNvPr id="25" name="矩形: 圆角 24">
            <a:extLst>
              <a:ext uri="{FF2B5EF4-FFF2-40B4-BE49-F238E27FC236}">
                <a16:creationId xmlns:a16="http://schemas.microsoft.com/office/drawing/2014/main" id="{319AA71D-A662-4D2D-A1BB-91EBB57A95D8}"/>
              </a:ext>
            </a:extLst>
          </p:cNvPr>
          <p:cNvSpPr/>
          <p:nvPr/>
        </p:nvSpPr>
        <p:spPr bwMode="auto">
          <a:xfrm>
            <a:off x="10096708" y="1336493"/>
            <a:ext cx="1596876" cy="497132"/>
          </a:xfrm>
          <a:prstGeom prst="roundRect">
            <a:avLst/>
          </a:prstGeom>
          <a:solidFill>
            <a:srgbClr val="113550"/>
          </a:solidFill>
          <a:ln w="12700" cap="flat" cmpd="sng" algn="ctr">
            <a:noFill/>
            <a:prstDash val="solid"/>
            <a:miter lim="800000"/>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tabLst/>
            </a:pPr>
            <a:r>
              <a:rPr kumimoji="0" lang="zh-CN" altLang="en-US" sz="1800" dirty="0">
                <a:solidFill>
                  <a:schemeClr val="bg1">
                    <a:lumMod val="95000"/>
                  </a:schemeClr>
                </a:solidFill>
                <a:latin typeface="华文楷体" panose="02010600040101010101" pitchFamily="2" charset="-122"/>
                <a:ea typeface="华文楷体" panose="02010600040101010101" pitchFamily="2" charset="-122"/>
                <a:cs typeface="Arial" charset="0"/>
              </a:rPr>
              <a:t>性能度量</a:t>
            </a:r>
            <a:r>
              <a:rPr kumimoji="0" lang="en-US" altLang="zh-CN" sz="1800" dirty="0">
                <a:solidFill>
                  <a:schemeClr val="bg1">
                    <a:lumMod val="95000"/>
                  </a:schemeClr>
                </a:solidFill>
                <a:latin typeface="华文楷体" panose="02010600040101010101" pitchFamily="2" charset="-122"/>
                <a:ea typeface="华文楷体" panose="02010600040101010101" pitchFamily="2" charset="-122"/>
                <a:cs typeface="Arial" charset="0"/>
              </a:rPr>
              <a:t>(P)</a:t>
            </a:r>
            <a:endParaRPr kumimoji="0" lang="en-US" sz="1800" b="0" i="0" u="none" strike="noStrike" cap="none" normalizeH="0" baseline="0" dirty="0">
              <a:ln>
                <a:noFill/>
              </a:ln>
              <a:solidFill>
                <a:schemeClr val="bg1">
                  <a:lumMod val="95000"/>
                </a:schemeClr>
              </a:solidFill>
              <a:effectLst/>
              <a:latin typeface="华文楷体" panose="02010600040101010101" pitchFamily="2" charset="-122"/>
              <a:ea typeface="华文楷体" panose="02010600040101010101" pitchFamily="2" charset="-122"/>
              <a:cs typeface="Arial" charset="0"/>
              <a:sym typeface="Arial" charset="0"/>
            </a:endParaRPr>
          </a:p>
        </p:txBody>
      </p:sp>
      <p:cxnSp>
        <p:nvCxnSpPr>
          <p:cNvPr id="26" name="直接箭头连接符 25">
            <a:extLst>
              <a:ext uri="{FF2B5EF4-FFF2-40B4-BE49-F238E27FC236}">
                <a16:creationId xmlns:a16="http://schemas.microsoft.com/office/drawing/2014/main" id="{6DE0CB65-1DC3-48AB-AFBA-20B5ECA094DB}"/>
              </a:ext>
            </a:extLst>
          </p:cNvPr>
          <p:cNvCxnSpPr>
            <a:cxnSpLocks/>
            <a:stCxn id="24" idx="2"/>
            <a:endCxn id="30" idx="0"/>
          </p:cNvCxnSpPr>
          <p:nvPr/>
        </p:nvCxnSpPr>
        <p:spPr bwMode="auto">
          <a:xfrm>
            <a:off x="8235979" y="1842139"/>
            <a:ext cx="0" cy="532988"/>
          </a:xfrm>
          <a:prstGeom prst="straightConnector1">
            <a:avLst/>
          </a:prstGeom>
          <a:solidFill>
            <a:srgbClr val="FFFFFF"/>
          </a:solidFill>
          <a:ln w="12700" cap="flat" cmpd="sng" algn="ctr">
            <a:solidFill>
              <a:schemeClr val="accent1"/>
            </a:solidFill>
            <a:prstDash val="solid"/>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7" name="直接箭头连接符 26">
            <a:extLst>
              <a:ext uri="{FF2B5EF4-FFF2-40B4-BE49-F238E27FC236}">
                <a16:creationId xmlns:a16="http://schemas.microsoft.com/office/drawing/2014/main" id="{14C82833-AF00-49A0-A762-1CCBB7000746}"/>
              </a:ext>
            </a:extLst>
          </p:cNvPr>
          <p:cNvCxnSpPr>
            <a:cxnSpLocks/>
            <a:stCxn id="35" idx="0"/>
            <a:endCxn id="25" idx="2"/>
          </p:cNvCxnSpPr>
          <p:nvPr/>
        </p:nvCxnSpPr>
        <p:spPr bwMode="auto">
          <a:xfrm flipV="1">
            <a:off x="10895146" y="1833625"/>
            <a:ext cx="0" cy="541502"/>
          </a:xfrm>
          <a:prstGeom prst="straightConnector1">
            <a:avLst/>
          </a:prstGeom>
          <a:solidFill>
            <a:srgbClr val="FFFFFF"/>
          </a:solidFill>
          <a:ln w="12700" cap="flat" cmpd="sng" algn="ctr">
            <a:solidFill>
              <a:schemeClr val="accent1"/>
            </a:solidFill>
            <a:prstDash val="solid"/>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43" name="组合 42">
            <a:extLst>
              <a:ext uri="{FF2B5EF4-FFF2-40B4-BE49-F238E27FC236}">
                <a16:creationId xmlns:a16="http://schemas.microsoft.com/office/drawing/2014/main" id="{31161D79-18B9-4AB2-A6AF-6B19D560010B}"/>
              </a:ext>
            </a:extLst>
          </p:cNvPr>
          <p:cNvGrpSpPr/>
          <p:nvPr/>
        </p:nvGrpSpPr>
        <p:grpSpPr>
          <a:xfrm>
            <a:off x="2147166" y="1646803"/>
            <a:ext cx="3012731" cy="3786312"/>
            <a:chOff x="2147166" y="1646803"/>
            <a:chExt cx="3012731" cy="3786312"/>
          </a:xfrm>
        </p:grpSpPr>
        <p:cxnSp>
          <p:nvCxnSpPr>
            <p:cNvPr id="37" name="连接符: 曲线 36">
              <a:extLst>
                <a:ext uri="{FF2B5EF4-FFF2-40B4-BE49-F238E27FC236}">
                  <a16:creationId xmlns:a16="http://schemas.microsoft.com/office/drawing/2014/main" id="{8FAF7C4F-E015-4CAF-B57F-384D148E5D0B}"/>
                </a:ext>
              </a:extLst>
            </p:cNvPr>
            <p:cNvCxnSpPr>
              <a:stCxn id="22" idx="1"/>
              <a:endCxn id="8" idx="3"/>
            </p:cNvCxnSpPr>
            <p:nvPr/>
          </p:nvCxnSpPr>
          <p:spPr bwMode="auto">
            <a:xfrm rot="10800000">
              <a:off x="2721880" y="1916833"/>
              <a:ext cx="2438017" cy="1553969"/>
            </a:xfrm>
            <a:prstGeom prst="curvedConnector3">
              <a:avLst/>
            </a:prstGeom>
            <a:ln>
              <a:headEnd type="none" w="med" len="med"/>
              <a:tailEnd type="none" w="med" len="med"/>
            </a:ln>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1">
              <a:schemeClr val="accent4"/>
            </a:lnRef>
            <a:fillRef idx="0">
              <a:schemeClr val="accent4"/>
            </a:fillRef>
            <a:effectRef idx="0">
              <a:schemeClr val="accent4"/>
            </a:effectRef>
            <a:fontRef idx="minor">
              <a:schemeClr val="tx1"/>
            </a:fontRef>
          </p:style>
        </p:cxnSp>
        <p:cxnSp>
          <p:nvCxnSpPr>
            <p:cNvPr id="39" name="连接符: 曲线 38">
              <a:extLst>
                <a:ext uri="{FF2B5EF4-FFF2-40B4-BE49-F238E27FC236}">
                  <a16:creationId xmlns:a16="http://schemas.microsoft.com/office/drawing/2014/main" id="{D722ABDB-C826-4291-A52A-5BD0567AA397}"/>
                </a:ext>
              </a:extLst>
            </p:cNvPr>
            <p:cNvCxnSpPr>
              <a:stCxn id="22" idx="1"/>
              <a:endCxn id="10" idx="3"/>
            </p:cNvCxnSpPr>
            <p:nvPr/>
          </p:nvCxnSpPr>
          <p:spPr bwMode="auto">
            <a:xfrm rot="10800000">
              <a:off x="3215680" y="2375127"/>
              <a:ext cx="1944216" cy="1095674"/>
            </a:xfrm>
            <a:prstGeom prst="curvedConnector3">
              <a:avLst>
                <a:gd name="adj1" fmla="val 64537"/>
              </a:avLst>
            </a:prstGeom>
            <a:ln>
              <a:headEnd type="none" w="med" len="med"/>
              <a:tailEnd type="none" w="med" len="med"/>
            </a:ln>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1">
              <a:schemeClr val="accent4"/>
            </a:lnRef>
            <a:fillRef idx="0">
              <a:schemeClr val="accent4"/>
            </a:fillRef>
            <a:effectRef idx="0">
              <a:schemeClr val="accent4"/>
            </a:effectRef>
            <a:fontRef idx="minor">
              <a:schemeClr val="tx1"/>
            </a:fontRef>
          </p:style>
        </p:cxnSp>
        <p:cxnSp>
          <p:nvCxnSpPr>
            <p:cNvPr id="41" name="连接符: 曲线 40">
              <a:extLst>
                <a:ext uri="{FF2B5EF4-FFF2-40B4-BE49-F238E27FC236}">
                  <a16:creationId xmlns:a16="http://schemas.microsoft.com/office/drawing/2014/main" id="{30888F65-BD85-4435-9BEA-67D6E85AD85A}"/>
                </a:ext>
              </a:extLst>
            </p:cNvPr>
            <p:cNvCxnSpPr>
              <a:cxnSpLocks/>
              <a:stCxn id="22" idx="1"/>
              <a:endCxn id="7" idx="3"/>
            </p:cNvCxnSpPr>
            <p:nvPr/>
          </p:nvCxnSpPr>
          <p:spPr bwMode="auto">
            <a:xfrm rot="10800000">
              <a:off x="3165442" y="1646803"/>
              <a:ext cx="1994454" cy="1823998"/>
            </a:xfrm>
            <a:prstGeom prst="curvedConnector3">
              <a:avLst>
                <a:gd name="adj1" fmla="val 50000"/>
              </a:avLst>
            </a:prstGeom>
            <a:ln>
              <a:prstDash val="dash"/>
              <a:headEnd type="none" w="med" len="med"/>
              <a:tailEnd type="none" w="med" len="med"/>
            </a:ln>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1">
              <a:schemeClr val="accent4"/>
            </a:lnRef>
            <a:fillRef idx="0">
              <a:schemeClr val="accent4"/>
            </a:fillRef>
            <a:effectRef idx="0">
              <a:schemeClr val="accent4"/>
            </a:effectRef>
            <a:fontRef idx="minor">
              <a:schemeClr val="tx1"/>
            </a:fontRef>
          </p:style>
        </p:cxnSp>
        <p:cxnSp>
          <p:nvCxnSpPr>
            <p:cNvPr id="45" name="连接符: 曲线 44">
              <a:extLst>
                <a:ext uri="{FF2B5EF4-FFF2-40B4-BE49-F238E27FC236}">
                  <a16:creationId xmlns:a16="http://schemas.microsoft.com/office/drawing/2014/main" id="{9325E7DD-9F64-45D7-AFEE-3D4FDB0B635B}"/>
                </a:ext>
              </a:extLst>
            </p:cNvPr>
            <p:cNvCxnSpPr>
              <a:cxnSpLocks/>
              <a:stCxn id="22" idx="1"/>
              <a:endCxn id="9" idx="3"/>
            </p:cNvCxnSpPr>
            <p:nvPr/>
          </p:nvCxnSpPr>
          <p:spPr bwMode="auto">
            <a:xfrm rot="10800000">
              <a:off x="2290102" y="2465603"/>
              <a:ext cx="2869795" cy="1005198"/>
            </a:xfrm>
            <a:prstGeom prst="curvedConnector3">
              <a:avLst>
                <a:gd name="adj1" fmla="val 50000"/>
              </a:avLst>
            </a:prstGeom>
            <a:ln>
              <a:prstDash val="dash"/>
              <a:headEnd type="none" w="med" len="med"/>
              <a:tailEnd type="none" w="med" len="med"/>
            </a:ln>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1">
              <a:schemeClr val="accent4"/>
            </a:lnRef>
            <a:fillRef idx="0">
              <a:schemeClr val="accent4"/>
            </a:fillRef>
            <a:effectRef idx="0">
              <a:schemeClr val="accent4"/>
            </a:effectRef>
            <a:fontRef idx="minor">
              <a:schemeClr val="tx1"/>
            </a:fontRef>
          </p:style>
        </p:cxnSp>
        <p:cxnSp>
          <p:nvCxnSpPr>
            <p:cNvPr id="48" name="连接符: 曲线 47">
              <a:extLst>
                <a:ext uri="{FF2B5EF4-FFF2-40B4-BE49-F238E27FC236}">
                  <a16:creationId xmlns:a16="http://schemas.microsoft.com/office/drawing/2014/main" id="{3A004077-A649-4D90-852E-A2EF2248529E}"/>
                </a:ext>
              </a:extLst>
            </p:cNvPr>
            <p:cNvCxnSpPr>
              <a:cxnSpLocks/>
              <a:stCxn id="22" idx="1"/>
              <a:endCxn id="17" idx="3"/>
            </p:cNvCxnSpPr>
            <p:nvPr/>
          </p:nvCxnSpPr>
          <p:spPr bwMode="auto">
            <a:xfrm rot="10800000">
              <a:off x="3207772" y="3113463"/>
              <a:ext cx="1952124" cy="357339"/>
            </a:xfrm>
            <a:prstGeom prst="curvedConnector3">
              <a:avLst>
                <a:gd name="adj1" fmla="val 61923"/>
              </a:avLst>
            </a:prstGeom>
            <a:solidFill>
              <a:srgbClr val="FFFFFF"/>
            </a:solidFill>
            <a:ln w="12700" cap="flat" cmpd="sng" algn="ctr">
              <a:solidFill>
                <a:schemeClr val="accent1"/>
              </a:solidFill>
              <a:prstDash val="solid"/>
              <a:miter lim="8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1" name="连接符: 曲线 50">
              <a:extLst>
                <a:ext uri="{FF2B5EF4-FFF2-40B4-BE49-F238E27FC236}">
                  <a16:creationId xmlns:a16="http://schemas.microsoft.com/office/drawing/2014/main" id="{60F72DB2-3B78-4FB1-B50A-5457AD583F1B}"/>
                </a:ext>
              </a:extLst>
            </p:cNvPr>
            <p:cNvCxnSpPr>
              <a:cxnSpLocks/>
              <a:stCxn id="22" idx="1"/>
              <a:endCxn id="11" idx="3"/>
            </p:cNvCxnSpPr>
            <p:nvPr/>
          </p:nvCxnSpPr>
          <p:spPr bwMode="auto">
            <a:xfrm rot="10800000" flipV="1">
              <a:off x="2687226" y="3470800"/>
              <a:ext cx="2472671" cy="140983"/>
            </a:xfrm>
            <a:prstGeom prst="curvedConnector3">
              <a:avLst>
                <a:gd name="adj1" fmla="val 50000"/>
              </a:avLst>
            </a:prstGeom>
            <a:solidFill>
              <a:srgbClr val="FFFFFF"/>
            </a:solidFill>
            <a:ln w="12700" cap="flat" cmpd="sng" algn="ctr">
              <a:solidFill>
                <a:schemeClr val="accent1"/>
              </a:solidFill>
              <a:prstDash val="solid"/>
              <a:miter lim="8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4" name="连接符: 曲线 53">
              <a:extLst>
                <a:ext uri="{FF2B5EF4-FFF2-40B4-BE49-F238E27FC236}">
                  <a16:creationId xmlns:a16="http://schemas.microsoft.com/office/drawing/2014/main" id="{40845DC6-B07E-43C0-82A8-370BAC655D45}"/>
                </a:ext>
              </a:extLst>
            </p:cNvPr>
            <p:cNvCxnSpPr>
              <a:cxnSpLocks/>
              <a:stCxn id="22" idx="1"/>
              <a:endCxn id="13" idx="3"/>
            </p:cNvCxnSpPr>
            <p:nvPr/>
          </p:nvCxnSpPr>
          <p:spPr bwMode="auto">
            <a:xfrm rot="10800000" flipV="1">
              <a:off x="3024340" y="3470801"/>
              <a:ext cx="2135557" cy="625510"/>
            </a:xfrm>
            <a:prstGeom prst="curvedConnector3">
              <a:avLst>
                <a:gd name="adj1" fmla="val 50000"/>
              </a:avLst>
            </a:prstGeom>
            <a:solidFill>
              <a:srgbClr val="FFFFFF"/>
            </a:solidFill>
            <a:ln w="12700" cap="flat" cmpd="sng" algn="ctr">
              <a:solidFill>
                <a:schemeClr val="accent1"/>
              </a:solidFill>
              <a:prstDash val="dash"/>
              <a:miter lim="8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7" name="连接符: 曲线 56">
              <a:extLst>
                <a:ext uri="{FF2B5EF4-FFF2-40B4-BE49-F238E27FC236}">
                  <a16:creationId xmlns:a16="http://schemas.microsoft.com/office/drawing/2014/main" id="{E6BCA4E5-87DD-443D-BB35-D7724E70F340}"/>
                </a:ext>
              </a:extLst>
            </p:cNvPr>
            <p:cNvCxnSpPr>
              <a:cxnSpLocks/>
              <a:stCxn id="22" idx="1"/>
              <a:endCxn id="12" idx="3"/>
            </p:cNvCxnSpPr>
            <p:nvPr/>
          </p:nvCxnSpPr>
          <p:spPr bwMode="auto">
            <a:xfrm rot="10800000">
              <a:off x="2147166" y="3273077"/>
              <a:ext cx="3012731" cy="197724"/>
            </a:xfrm>
            <a:prstGeom prst="curvedConnector3">
              <a:avLst>
                <a:gd name="adj1" fmla="val 53863"/>
              </a:avLst>
            </a:prstGeom>
            <a:solidFill>
              <a:srgbClr val="FFFFFF"/>
            </a:solidFill>
            <a:ln w="12700" cap="flat" cmpd="sng" algn="ctr">
              <a:solidFill>
                <a:schemeClr val="accent1"/>
              </a:solidFill>
              <a:prstDash val="dash"/>
              <a:miter lim="8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3" name="连接符: 曲线 62">
              <a:extLst>
                <a:ext uri="{FF2B5EF4-FFF2-40B4-BE49-F238E27FC236}">
                  <a16:creationId xmlns:a16="http://schemas.microsoft.com/office/drawing/2014/main" id="{1133CC12-34D4-4ED5-AB90-56E4E2D4B7A1}"/>
                </a:ext>
              </a:extLst>
            </p:cNvPr>
            <p:cNvCxnSpPr>
              <a:cxnSpLocks/>
              <a:stCxn id="22" idx="1"/>
              <a:endCxn id="15" idx="3"/>
            </p:cNvCxnSpPr>
            <p:nvPr/>
          </p:nvCxnSpPr>
          <p:spPr bwMode="auto">
            <a:xfrm rot="10800000" flipV="1">
              <a:off x="2901900" y="3470800"/>
              <a:ext cx="2257997" cy="1270833"/>
            </a:xfrm>
            <a:prstGeom prst="curvedConnector3">
              <a:avLst>
                <a:gd name="adj1" fmla="val 50000"/>
              </a:avLst>
            </a:prstGeom>
            <a:ln>
              <a:prstDash val="dash"/>
              <a:headEnd type="none" w="med" len="med"/>
              <a:tailEnd type="none" w="med" len="med"/>
            </a:ln>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1">
              <a:schemeClr val="accent6"/>
            </a:lnRef>
            <a:fillRef idx="0">
              <a:schemeClr val="accent6"/>
            </a:fillRef>
            <a:effectRef idx="0">
              <a:schemeClr val="accent6"/>
            </a:effectRef>
            <a:fontRef idx="minor">
              <a:schemeClr val="tx1"/>
            </a:fontRef>
          </p:style>
        </p:cxnSp>
        <p:cxnSp>
          <p:nvCxnSpPr>
            <p:cNvPr id="66" name="连接符: 曲线 65">
              <a:extLst>
                <a:ext uri="{FF2B5EF4-FFF2-40B4-BE49-F238E27FC236}">
                  <a16:creationId xmlns:a16="http://schemas.microsoft.com/office/drawing/2014/main" id="{EB4C9222-D7F4-4818-9F20-ADB413FCD487}"/>
                </a:ext>
              </a:extLst>
            </p:cNvPr>
            <p:cNvCxnSpPr>
              <a:cxnSpLocks/>
              <a:stCxn id="22" idx="1"/>
              <a:endCxn id="18" idx="3"/>
            </p:cNvCxnSpPr>
            <p:nvPr/>
          </p:nvCxnSpPr>
          <p:spPr bwMode="auto">
            <a:xfrm rot="10800000" flipV="1">
              <a:off x="3395700" y="3470801"/>
              <a:ext cx="1764196" cy="1782294"/>
            </a:xfrm>
            <a:prstGeom prst="curvedConnector3">
              <a:avLst>
                <a:gd name="adj1" fmla="val 50000"/>
              </a:avLst>
            </a:prstGeom>
            <a:ln>
              <a:headEnd type="none" w="med" len="med"/>
              <a:tailEnd type="none" w="med" len="med"/>
            </a:ln>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1">
              <a:schemeClr val="accent6"/>
            </a:lnRef>
            <a:fillRef idx="0">
              <a:schemeClr val="accent6"/>
            </a:fillRef>
            <a:effectRef idx="0">
              <a:schemeClr val="accent6"/>
            </a:effectRef>
            <a:fontRef idx="minor">
              <a:schemeClr val="tx1"/>
            </a:fontRef>
          </p:style>
        </p:cxnSp>
        <p:cxnSp>
          <p:nvCxnSpPr>
            <p:cNvPr id="69" name="连接符: 曲线 68">
              <a:extLst>
                <a:ext uri="{FF2B5EF4-FFF2-40B4-BE49-F238E27FC236}">
                  <a16:creationId xmlns:a16="http://schemas.microsoft.com/office/drawing/2014/main" id="{571B3C11-5E89-4AD2-A1DE-F9CA66F63DA0}"/>
                </a:ext>
              </a:extLst>
            </p:cNvPr>
            <p:cNvCxnSpPr>
              <a:cxnSpLocks/>
              <a:stCxn id="22" idx="1"/>
              <a:endCxn id="16" idx="3"/>
            </p:cNvCxnSpPr>
            <p:nvPr/>
          </p:nvCxnSpPr>
          <p:spPr bwMode="auto">
            <a:xfrm rot="10800000" flipV="1">
              <a:off x="2765384" y="3470801"/>
              <a:ext cx="2394512" cy="1962314"/>
            </a:xfrm>
            <a:prstGeom prst="curvedConnector3">
              <a:avLst>
                <a:gd name="adj1" fmla="val 50000"/>
              </a:avLst>
            </a:prstGeom>
            <a:ln>
              <a:headEnd type="none" w="med" len="med"/>
              <a:tailEnd type="none" w="med" len="med"/>
            </a:ln>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1">
              <a:schemeClr val="accent6"/>
            </a:lnRef>
            <a:fillRef idx="0">
              <a:schemeClr val="accent6"/>
            </a:fillRef>
            <a:effectRef idx="0">
              <a:schemeClr val="accent6"/>
            </a:effectRef>
            <a:fontRef idx="minor">
              <a:schemeClr val="tx1"/>
            </a:fontRef>
          </p:style>
        </p:cxnSp>
        <p:cxnSp>
          <p:nvCxnSpPr>
            <p:cNvPr id="72" name="连接符: 曲线 71">
              <a:extLst>
                <a:ext uri="{FF2B5EF4-FFF2-40B4-BE49-F238E27FC236}">
                  <a16:creationId xmlns:a16="http://schemas.microsoft.com/office/drawing/2014/main" id="{249EF825-E0A4-4AB2-968D-5BA7B7B58B7B}"/>
                </a:ext>
              </a:extLst>
            </p:cNvPr>
            <p:cNvCxnSpPr>
              <a:cxnSpLocks/>
              <a:stCxn id="22" idx="1"/>
              <a:endCxn id="14" idx="3"/>
            </p:cNvCxnSpPr>
            <p:nvPr/>
          </p:nvCxnSpPr>
          <p:spPr bwMode="auto">
            <a:xfrm rot="10800000" flipV="1">
              <a:off x="2372166" y="3470801"/>
              <a:ext cx="2787731" cy="1488066"/>
            </a:xfrm>
            <a:prstGeom prst="curvedConnector3">
              <a:avLst>
                <a:gd name="adj1" fmla="val 50000"/>
              </a:avLst>
            </a:prstGeom>
            <a:ln>
              <a:prstDash val="dash"/>
              <a:headEnd type="none" w="med" len="med"/>
              <a:tailEnd type="none" w="med" len="med"/>
            </a:ln>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1">
              <a:schemeClr val="accent6"/>
            </a:lnRef>
            <a:fillRef idx="0">
              <a:schemeClr val="accent6"/>
            </a:fillRef>
            <a:effectRef idx="0">
              <a:schemeClr val="accent6"/>
            </a:effectRef>
            <a:fontRef idx="minor">
              <a:schemeClr val="tx1"/>
            </a:fontRef>
          </p:style>
        </p:cxnSp>
      </p:grpSp>
      <p:grpSp>
        <p:nvGrpSpPr>
          <p:cNvPr id="44" name="组合 43">
            <a:extLst>
              <a:ext uri="{FF2B5EF4-FFF2-40B4-BE49-F238E27FC236}">
                <a16:creationId xmlns:a16="http://schemas.microsoft.com/office/drawing/2014/main" id="{9DA19BB9-216A-4C79-A9D2-86BEF4BD591F}"/>
              </a:ext>
            </a:extLst>
          </p:cNvPr>
          <p:cNvGrpSpPr/>
          <p:nvPr/>
        </p:nvGrpSpPr>
        <p:grpSpPr>
          <a:xfrm>
            <a:off x="7032104" y="2096852"/>
            <a:ext cx="4287506" cy="1373950"/>
            <a:chOff x="7032104" y="2096852"/>
            <a:chExt cx="4287506" cy="1373950"/>
          </a:xfrm>
        </p:grpSpPr>
        <p:cxnSp>
          <p:nvCxnSpPr>
            <p:cNvPr id="95" name="直接连接符 94">
              <a:extLst>
                <a:ext uri="{FF2B5EF4-FFF2-40B4-BE49-F238E27FC236}">
                  <a16:creationId xmlns:a16="http://schemas.microsoft.com/office/drawing/2014/main" id="{EAE818F0-CA6C-4DA4-BD5D-E5441986965C}"/>
                </a:ext>
              </a:extLst>
            </p:cNvPr>
            <p:cNvCxnSpPr>
              <a:stCxn id="30" idx="3"/>
              <a:endCxn id="35" idx="1"/>
            </p:cNvCxnSpPr>
            <p:nvPr/>
          </p:nvCxnSpPr>
          <p:spPr bwMode="auto">
            <a:xfrm>
              <a:off x="8415999" y="2555147"/>
              <a:ext cx="2299127" cy="0"/>
            </a:xfrm>
            <a:prstGeom prst="line">
              <a:avLst/>
            </a:prstGeom>
            <a:solidFill>
              <a:srgbClr val="FFFFFF"/>
            </a:solidFill>
            <a:ln w="12700" cap="flat" cmpd="sng" algn="ctr">
              <a:solidFill>
                <a:schemeClr val="accent1"/>
              </a:solidFill>
              <a:prstDash val="solid"/>
              <a:miter lim="8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0" name="矩形: 圆角 29">
              <a:extLst>
                <a:ext uri="{FF2B5EF4-FFF2-40B4-BE49-F238E27FC236}">
                  <a16:creationId xmlns:a16="http://schemas.microsoft.com/office/drawing/2014/main" id="{C1E3E411-0A69-40E6-A8F4-82FEF4DE0C23}"/>
                </a:ext>
              </a:extLst>
            </p:cNvPr>
            <p:cNvSpPr/>
            <p:nvPr/>
          </p:nvSpPr>
          <p:spPr bwMode="auto">
            <a:xfrm>
              <a:off x="8055959" y="2375127"/>
              <a:ext cx="360040" cy="360040"/>
            </a:xfrm>
            <a:prstGeom prst="round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31" name="矩形: 圆角 30">
              <a:extLst>
                <a:ext uri="{FF2B5EF4-FFF2-40B4-BE49-F238E27FC236}">
                  <a16:creationId xmlns:a16="http://schemas.microsoft.com/office/drawing/2014/main" id="{670D6384-D7EA-41AC-A31D-4565BF7BD783}"/>
                </a:ext>
              </a:extLst>
            </p:cNvPr>
            <p:cNvSpPr/>
            <p:nvPr/>
          </p:nvSpPr>
          <p:spPr bwMode="auto">
            <a:xfrm>
              <a:off x="8621498" y="2375127"/>
              <a:ext cx="360040" cy="360040"/>
            </a:xfrm>
            <a:prstGeom prst="round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32" name="矩形: 圆角 31">
              <a:extLst>
                <a:ext uri="{FF2B5EF4-FFF2-40B4-BE49-F238E27FC236}">
                  <a16:creationId xmlns:a16="http://schemas.microsoft.com/office/drawing/2014/main" id="{6135B7B4-D84D-4A43-9081-55C3A5ECCAA3}"/>
                </a:ext>
              </a:extLst>
            </p:cNvPr>
            <p:cNvSpPr/>
            <p:nvPr/>
          </p:nvSpPr>
          <p:spPr bwMode="auto">
            <a:xfrm>
              <a:off x="9187037" y="2377322"/>
              <a:ext cx="360040" cy="360040"/>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33" name="矩形: 圆角 32">
              <a:extLst>
                <a:ext uri="{FF2B5EF4-FFF2-40B4-BE49-F238E27FC236}">
                  <a16:creationId xmlns:a16="http://schemas.microsoft.com/office/drawing/2014/main" id="{6E205C65-D26D-4833-A7E9-C47826DB1CB8}"/>
                </a:ext>
              </a:extLst>
            </p:cNvPr>
            <p:cNvSpPr/>
            <p:nvPr/>
          </p:nvSpPr>
          <p:spPr bwMode="auto">
            <a:xfrm>
              <a:off x="9696400" y="2375127"/>
              <a:ext cx="360040" cy="360040"/>
            </a:xfrm>
            <a:prstGeom prst="round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34" name="矩形: 圆角 33">
              <a:extLst>
                <a:ext uri="{FF2B5EF4-FFF2-40B4-BE49-F238E27FC236}">
                  <a16:creationId xmlns:a16="http://schemas.microsoft.com/office/drawing/2014/main" id="{2110623C-0AA6-46F4-939D-0F519DFAF39D}"/>
                </a:ext>
              </a:extLst>
            </p:cNvPr>
            <p:cNvSpPr/>
            <p:nvPr/>
          </p:nvSpPr>
          <p:spPr bwMode="auto">
            <a:xfrm>
              <a:off x="10205763" y="2375127"/>
              <a:ext cx="360040" cy="360040"/>
            </a:xfrm>
            <a:prstGeom prst="round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sp>
          <p:nvSpPr>
            <p:cNvPr id="35" name="矩形: 圆角 34">
              <a:extLst>
                <a:ext uri="{FF2B5EF4-FFF2-40B4-BE49-F238E27FC236}">
                  <a16:creationId xmlns:a16="http://schemas.microsoft.com/office/drawing/2014/main" id="{39454687-63FF-46FA-956C-94BC0CFD88C6}"/>
                </a:ext>
              </a:extLst>
            </p:cNvPr>
            <p:cNvSpPr/>
            <p:nvPr/>
          </p:nvSpPr>
          <p:spPr bwMode="auto">
            <a:xfrm>
              <a:off x="10715126" y="2375127"/>
              <a:ext cx="360040" cy="360040"/>
            </a:xfrm>
            <a:prstGeom prst="round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cxnSp>
          <p:nvCxnSpPr>
            <p:cNvPr id="75" name="连接符: 曲线 74">
              <a:extLst>
                <a:ext uri="{FF2B5EF4-FFF2-40B4-BE49-F238E27FC236}">
                  <a16:creationId xmlns:a16="http://schemas.microsoft.com/office/drawing/2014/main" id="{0FA211F1-F179-4ADA-8AC5-6CBCF48F704F}"/>
                </a:ext>
              </a:extLst>
            </p:cNvPr>
            <p:cNvCxnSpPr>
              <a:cxnSpLocks/>
              <a:stCxn id="30" idx="2"/>
              <a:endCxn id="22" idx="3"/>
            </p:cNvCxnSpPr>
            <p:nvPr/>
          </p:nvCxnSpPr>
          <p:spPr bwMode="auto">
            <a:xfrm rot="5400000">
              <a:off x="7266225" y="2501047"/>
              <a:ext cx="735634" cy="1203875"/>
            </a:xfrm>
            <a:prstGeom prst="curvedConnector2">
              <a:avLst/>
            </a:prstGeom>
            <a:ln>
              <a:headEnd type="none" w="med" len="med"/>
              <a:tailEnd type="none" w="med" len="med"/>
            </a:ln>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1">
              <a:schemeClr val="accent4"/>
            </a:lnRef>
            <a:fillRef idx="0">
              <a:schemeClr val="accent4"/>
            </a:fillRef>
            <a:effectRef idx="0">
              <a:schemeClr val="accent4"/>
            </a:effectRef>
            <a:fontRef idx="minor">
              <a:schemeClr val="tx1"/>
            </a:fontRef>
          </p:style>
        </p:cxnSp>
        <p:cxnSp>
          <p:nvCxnSpPr>
            <p:cNvPr id="79" name="连接符: 曲线 78">
              <a:extLst>
                <a:ext uri="{FF2B5EF4-FFF2-40B4-BE49-F238E27FC236}">
                  <a16:creationId xmlns:a16="http://schemas.microsoft.com/office/drawing/2014/main" id="{9D496827-7BBA-47E1-B1D1-0B4C3B45028E}"/>
                </a:ext>
              </a:extLst>
            </p:cNvPr>
            <p:cNvCxnSpPr>
              <a:cxnSpLocks/>
              <a:stCxn id="31" idx="2"/>
              <a:endCxn id="22" idx="3"/>
            </p:cNvCxnSpPr>
            <p:nvPr/>
          </p:nvCxnSpPr>
          <p:spPr bwMode="auto">
            <a:xfrm rot="5400000">
              <a:off x="7548994" y="2218277"/>
              <a:ext cx="735634" cy="1769414"/>
            </a:xfrm>
            <a:prstGeom prst="curvedConnector2">
              <a:avLst/>
            </a:prstGeom>
            <a:ln>
              <a:headEnd type="none" w="med" len="med"/>
              <a:tailEnd type="none" w="med" len="med"/>
            </a:ln>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1">
              <a:schemeClr val="accent4"/>
            </a:lnRef>
            <a:fillRef idx="0">
              <a:schemeClr val="accent4"/>
            </a:fillRef>
            <a:effectRef idx="0">
              <a:schemeClr val="accent4"/>
            </a:effectRef>
            <a:fontRef idx="minor">
              <a:schemeClr val="tx1"/>
            </a:fontRef>
          </p:style>
        </p:cxnSp>
        <p:cxnSp>
          <p:nvCxnSpPr>
            <p:cNvPr id="82" name="连接符: 曲线 81">
              <a:extLst>
                <a:ext uri="{FF2B5EF4-FFF2-40B4-BE49-F238E27FC236}">
                  <a16:creationId xmlns:a16="http://schemas.microsoft.com/office/drawing/2014/main" id="{EA590743-26C2-4881-AC28-D42ED7B00D69}"/>
                </a:ext>
              </a:extLst>
            </p:cNvPr>
            <p:cNvCxnSpPr>
              <a:cxnSpLocks/>
              <a:stCxn id="32" idx="2"/>
              <a:endCxn id="22" idx="3"/>
            </p:cNvCxnSpPr>
            <p:nvPr/>
          </p:nvCxnSpPr>
          <p:spPr bwMode="auto">
            <a:xfrm rot="5400000">
              <a:off x="7832862" y="1936605"/>
              <a:ext cx="733439" cy="2334953"/>
            </a:xfrm>
            <a:prstGeom prst="curvedConnector2">
              <a:avLst/>
            </a:prstGeom>
            <a:solidFill>
              <a:srgbClr val="FFFFFF"/>
            </a:solidFill>
            <a:ln w="12700" cap="flat" cmpd="sng" algn="ctr">
              <a:solidFill>
                <a:schemeClr val="accent1"/>
              </a:solidFill>
              <a:prstDash val="solid"/>
              <a:miter lim="8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5" name="连接符: 曲线 84">
              <a:extLst>
                <a:ext uri="{FF2B5EF4-FFF2-40B4-BE49-F238E27FC236}">
                  <a16:creationId xmlns:a16="http://schemas.microsoft.com/office/drawing/2014/main" id="{9A58BEFF-F677-45FE-B009-6495DB4C910C}"/>
                </a:ext>
              </a:extLst>
            </p:cNvPr>
            <p:cNvCxnSpPr>
              <a:cxnSpLocks/>
              <a:stCxn id="33" idx="2"/>
              <a:endCxn id="22" idx="3"/>
            </p:cNvCxnSpPr>
            <p:nvPr/>
          </p:nvCxnSpPr>
          <p:spPr bwMode="auto">
            <a:xfrm rot="5400000">
              <a:off x="8086445" y="1680826"/>
              <a:ext cx="735634" cy="2844316"/>
            </a:xfrm>
            <a:prstGeom prst="curvedConnector2">
              <a:avLst/>
            </a:prstGeom>
            <a:solidFill>
              <a:srgbClr val="FFFFFF"/>
            </a:solidFill>
            <a:ln w="12700" cap="flat" cmpd="sng" algn="ctr">
              <a:solidFill>
                <a:schemeClr val="accent1"/>
              </a:solidFill>
              <a:prstDash val="solid"/>
              <a:miter lim="8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8" name="连接符: 曲线 87">
              <a:extLst>
                <a:ext uri="{FF2B5EF4-FFF2-40B4-BE49-F238E27FC236}">
                  <a16:creationId xmlns:a16="http://schemas.microsoft.com/office/drawing/2014/main" id="{AB13E6ED-95E0-4FF4-96C9-AF75897C7F0E}"/>
                </a:ext>
              </a:extLst>
            </p:cNvPr>
            <p:cNvCxnSpPr>
              <a:cxnSpLocks/>
              <a:stCxn id="34" idx="2"/>
              <a:endCxn id="22" idx="3"/>
            </p:cNvCxnSpPr>
            <p:nvPr/>
          </p:nvCxnSpPr>
          <p:spPr bwMode="auto">
            <a:xfrm rot="5400000">
              <a:off x="8341127" y="1426145"/>
              <a:ext cx="735634" cy="3353679"/>
            </a:xfrm>
            <a:prstGeom prst="curvedConnector2">
              <a:avLst/>
            </a:prstGeom>
            <a:ln>
              <a:headEnd type="none" w="med" len="med"/>
              <a:tailEnd type="none" w="med" len="med"/>
            </a:ln>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1">
              <a:schemeClr val="accent6"/>
            </a:lnRef>
            <a:fillRef idx="0">
              <a:schemeClr val="accent6"/>
            </a:fillRef>
            <a:effectRef idx="0">
              <a:schemeClr val="accent6"/>
            </a:effectRef>
            <a:fontRef idx="minor">
              <a:schemeClr val="tx1"/>
            </a:fontRef>
          </p:style>
        </p:cxnSp>
        <p:cxnSp>
          <p:nvCxnSpPr>
            <p:cNvPr id="91" name="连接符: 曲线 90">
              <a:extLst>
                <a:ext uri="{FF2B5EF4-FFF2-40B4-BE49-F238E27FC236}">
                  <a16:creationId xmlns:a16="http://schemas.microsoft.com/office/drawing/2014/main" id="{BFCECAC2-3E77-4151-80AF-4916B75084EA}"/>
                </a:ext>
              </a:extLst>
            </p:cNvPr>
            <p:cNvCxnSpPr>
              <a:cxnSpLocks/>
              <a:stCxn id="35" idx="2"/>
              <a:endCxn id="22" idx="3"/>
            </p:cNvCxnSpPr>
            <p:nvPr/>
          </p:nvCxnSpPr>
          <p:spPr bwMode="auto">
            <a:xfrm rot="5400000">
              <a:off x="8595808" y="1171463"/>
              <a:ext cx="735634" cy="3863042"/>
            </a:xfrm>
            <a:prstGeom prst="curvedConnector2">
              <a:avLst/>
            </a:prstGeom>
            <a:ln>
              <a:headEnd type="none" w="med" len="med"/>
              <a:tailEnd type="none" w="med" len="med"/>
            </a:ln>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style>
            <a:lnRef idx="1">
              <a:schemeClr val="accent6"/>
            </a:lnRef>
            <a:fillRef idx="0">
              <a:schemeClr val="accent6"/>
            </a:fillRef>
            <a:effectRef idx="0">
              <a:schemeClr val="accent6"/>
            </a:effectRef>
            <a:fontRef idx="minor">
              <a:schemeClr val="tx1"/>
            </a:fontRef>
          </p:style>
        </p:cxnSp>
        <p:sp>
          <p:nvSpPr>
            <p:cNvPr id="100" name="矩形: 圆角 99">
              <a:extLst>
                <a:ext uri="{FF2B5EF4-FFF2-40B4-BE49-F238E27FC236}">
                  <a16:creationId xmlns:a16="http://schemas.microsoft.com/office/drawing/2014/main" id="{AAB29202-7A80-4C1B-ACFE-80587A5833CF}"/>
                </a:ext>
              </a:extLst>
            </p:cNvPr>
            <p:cNvSpPr/>
            <p:nvPr/>
          </p:nvSpPr>
          <p:spPr bwMode="auto">
            <a:xfrm>
              <a:off x="7608168" y="2096852"/>
              <a:ext cx="3711442" cy="901542"/>
            </a:xfrm>
            <a:prstGeom prst="roundRect">
              <a:avLst/>
            </a:prstGeom>
            <a:noFill/>
            <a:ln w="28575" cap="flat" cmpd="sng" algn="ctr">
              <a:solidFill>
                <a:schemeClr val="accent3">
                  <a:lumMod val="6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grpSp>
      <p:sp>
        <p:nvSpPr>
          <p:cNvPr id="101" name="文本框 100">
            <a:extLst>
              <a:ext uri="{FF2B5EF4-FFF2-40B4-BE49-F238E27FC236}">
                <a16:creationId xmlns:a16="http://schemas.microsoft.com/office/drawing/2014/main" id="{C1B09B91-B825-4D92-A0C8-5987550CDB17}"/>
              </a:ext>
            </a:extLst>
          </p:cNvPr>
          <p:cNvSpPr txBox="1"/>
          <p:nvPr/>
        </p:nvSpPr>
        <p:spPr>
          <a:xfrm>
            <a:off x="4799856" y="4221125"/>
            <a:ext cx="2700300"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zh-CN" altLang="en-US" b="1" dirty="0">
                <a:solidFill>
                  <a:srgbClr val="FF0000"/>
                </a:solidFill>
                <a:latin typeface="华文楷体" panose="02010600040101010101" pitchFamily="2" charset="-122"/>
                <a:ea typeface="华文楷体" panose="02010600040101010101" pitchFamily="2" charset="-122"/>
              </a:rPr>
              <a:t>配置优化策略</a:t>
            </a:r>
            <a:endParaRPr lang="en-US" b="1" dirty="0">
              <a:solidFill>
                <a:srgbClr val="FF0000"/>
              </a:solidFill>
              <a:latin typeface="华文楷体" panose="02010600040101010101" pitchFamily="2" charset="-122"/>
              <a:ea typeface="华文楷体" panose="02010600040101010101" pitchFamily="2" charset="-122"/>
            </a:endParaRPr>
          </a:p>
        </p:txBody>
      </p:sp>
      <p:graphicFrame>
        <p:nvGraphicFramePr>
          <p:cNvPr id="3" name="图示 2">
            <a:extLst>
              <a:ext uri="{FF2B5EF4-FFF2-40B4-BE49-F238E27FC236}">
                <a16:creationId xmlns:a16="http://schemas.microsoft.com/office/drawing/2014/main" id="{F5A75F04-1369-4658-943F-8FA304F0A1BC}"/>
              </a:ext>
            </a:extLst>
          </p:cNvPr>
          <p:cNvGraphicFramePr/>
          <p:nvPr/>
        </p:nvGraphicFramePr>
        <p:xfrm>
          <a:off x="8440821" y="3909840"/>
          <a:ext cx="1961393" cy="16635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28" name="连接符: 曲线 27">
            <a:extLst>
              <a:ext uri="{FF2B5EF4-FFF2-40B4-BE49-F238E27FC236}">
                <a16:creationId xmlns:a16="http://schemas.microsoft.com/office/drawing/2014/main" id="{A362444F-525B-4E7F-AB9F-70BB0C52118C}"/>
              </a:ext>
            </a:extLst>
          </p:cNvPr>
          <p:cNvCxnSpPr>
            <a:stCxn id="101" idx="3"/>
            <a:endCxn id="3" idx="1"/>
          </p:cNvCxnSpPr>
          <p:nvPr/>
        </p:nvCxnSpPr>
        <p:spPr bwMode="auto">
          <a:xfrm>
            <a:off x="7500156" y="4451958"/>
            <a:ext cx="940665" cy="289674"/>
          </a:xfrm>
          <a:prstGeom prst="curvedConnector3">
            <a:avLst>
              <a:gd name="adj1" fmla="val 50000"/>
            </a:avLst>
          </a:prstGeom>
          <a:solidFill>
            <a:srgbClr val="FFFFFF"/>
          </a:solidFill>
          <a:ln w="12700" cap="flat" cmpd="sng" algn="ctr">
            <a:solidFill>
              <a:schemeClr val="accent1"/>
            </a:solidFill>
            <a:prstDash val="solid"/>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文本框 22">
            <a:extLst>
              <a:ext uri="{FF2B5EF4-FFF2-40B4-BE49-F238E27FC236}">
                <a16:creationId xmlns:a16="http://schemas.microsoft.com/office/drawing/2014/main" id="{2273CF93-2761-4DD5-A3CB-B2785FF58C62}"/>
              </a:ext>
            </a:extLst>
          </p:cNvPr>
          <p:cNvSpPr txBox="1"/>
          <p:nvPr/>
        </p:nvSpPr>
        <p:spPr>
          <a:xfrm>
            <a:off x="4688657" y="4840628"/>
            <a:ext cx="2988332" cy="1200329"/>
          </a:xfrm>
          <a:prstGeom prst="rect">
            <a:avLst/>
          </a:prstGeom>
          <a:noFill/>
        </p:spPr>
        <p:txBody>
          <a:bodyPr wrap="square" rtlCol="0">
            <a:spAutoFit/>
          </a:bodyPr>
          <a:lstStyle/>
          <a:p>
            <a:pPr marL="342900" indent="-342900">
              <a:buFont typeface="Arial" panose="020B0604020202020204" pitchFamily="34" charset="0"/>
              <a:buChar char="•"/>
            </a:pPr>
            <a:r>
              <a:rPr lang="zh-CN" altLang="en-US" dirty="0">
                <a:latin typeface="华文楷体" panose="02010600040101010101" pitchFamily="2" charset="-122"/>
                <a:ea typeface="华文楷体" panose="02010600040101010101" pitchFamily="2" charset="-122"/>
              </a:rPr>
              <a:t>目标函数形式未知</a:t>
            </a:r>
            <a:endParaRPr lang="en-US" altLang="zh-CN" dirty="0">
              <a:latin typeface="华文楷体" panose="02010600040101010101" pitchFamily="2" charset="-122"/>
              <a:ea typeface="华文楷体" panose="02010600040101010101" pitchFamily="2" charset="-122"/>
            </a:endParaRPr>
          </a:p>
          <a:p>
            <a:pPr marL="342900" indent="-342900">
              <a:buFont typeface="Arial" panose="020B0604020202020204" pitchFamily="34" charset="0"/>
              <a:buChar char="•"/>
            </a:pPr>
            <a:r>
              <a:rPr lang="zh-CN" altLang="en-US" dirty="0">
                <a:latin typeface="华文楷体" panose="02010600040101010101" pitchFamily="2" charset="-122"/>
                <a:ea typeface="华文楷体" panose="02010600040101010101" pitchFamily="2" charset="-122"/>
              </a:rPr>
              <a:t>搜索空间巨大</a:t>
            </a:r>
            <a:endParaRPr lang="en-US" altLang="zh-CN" dirty="0">
              <a:latin typeface="华文楷体" panose="02010600040101010101" pitchFamily="2" charset="-122"/>
              <a:ea typeface="华文楷体" panose="02010600040101010101" pitchFamily="2" charset="-122"/>
            </a:endParaRPr>
          </a:p>
          <a:p>
            <a:pPr marL="342900" indent="-342900">
              <a:buFont typeface="Arial" panose="020B0604020202020204" pitchFamily="34" charset="0"/>
              <a:buChar char="•"/>
            </a:pPr>
            <a:r>
              <a:rPr lang="zh-CN" altLang="en-US" dirty="0">
                <a:latin typeface="华文楷体" panose="02010600040101010101" pitchFamily="2" charset="-122"/>
                <a:ea typeface="华文楷体" panose="02010600040101010101" pitchFamily="2" charset="-122"/>
              </a:rPr>
              <a:t>函数计算代价巨大</a:t>
            </a:r>
            <a:endParaRPr lang="en-US" dirty="0">
              <a:latin typeface="华文楷体" panose="02010600040101010101" pitchFamily="2" charset="-122"/>
              <a:ea typeface="华文楷体" panose="02010600040101010101" pitchFamily="2" charset="-122"/>
            </a:endParaRPr>
          </a:p>
        </p:txBody>
      </p:sp>
      <p:sp>
        <p:nvSpPr>
          <p:cNvPr id="60" name="文本框 59">
            <a:extLst>
              <a:ext uri="{FF2B5EF4-FFF2-40B4-BE49-F238E27FC236}">
                <a16:creationId xmlns:a16="http://schemas.microsoft.com/office/drawing/2014/main" id="{6485CFE2-AF08-4FC8-B3CA-3969417B4E63}"/>
              </a:ext>
            </a:extLst>
          </p:cNvPr>
          <p:cNvSpPr txBox="1"/>
          <p:nvPr/>
        </p:nvSpPr>
        <p:spPr>
          <a:xfrm>
            <a:off x="7680176" y="5839474"/>
            <a:ext cx="2880320" cy="369332"/>
          </a:xfrm>
          <a:prstGeom prst="rect">
            <a:avLst/>
          </a:prstGeom>
          <a:noFill/>
        </p:spPr>
        <p:txBody>
          <a:bodyPr wrap="square" rtlCol="0">
            <a:spAutoFit/>
          </a:bodyPr>
          <a:lstStyle/>
          <a:p>
            <a:r>
              <a:rPr lang="en-US" sz="1800" dirty="0">
                <a:latin typeface="华文楷体" panose="02010600040101010101" pitchFamily="2" charset="-122"/>
                <a:ea typeface="华文楷体" panose="02010600040101010101" pitchFamily="2" charset="-122"/>
              </a:rPr>
              <a:t>[</a:t>
            </a:r>
            <a:r>
              <a:rPr lang="en-US" altLang="zh-CN" sz="1800" dirty="0">
                <a:latin typeface="华文楷体" panose="02010600040101010101" pitchFamily="2" charset="-122"/>
                <a:ea typeface="华文楷体" panose="02010600040101010101" pitchFamily="2" charset="-122"/>
              </a:rPr>
              <a:t>Yao &amp; Wang, 2019</a:t>
            </a:r>
            <a:r>
              <a:rPr lang="en-US" sz="1800" dirty="0">
                <a:latin typeface="华文楷体" panose="02010600040101010101" pitchFamily="2" charset="-122"/>
                <a:ea typeface="华文楷体" panose="02010600040101010101" pitchFamily="2" charset="-122"/>
              </a:rPr>
              <a:t>]</a:t>
            </a:r>
          </a:p>
        </p:txBody>
      </p:sp>
      <p:pic>
        <p:nvPicPr>
          <p:cNvPr id="61" name="Picture 4" descr="image1.png">
            <a:extLst>
              <a:ext uri="{FF2B5EF4-FFF2-40B4-BE49-F238E27FC236}">
                <a16:creationId xmlns:a16="http://schemas.microsoft.com/office/drawing/2014/main" id="{F3CFC70F-A7CA-D14B-8797-2827140543FD}"/>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385784" y="46010"/>
            <a:ext cx="1718638" cy="827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8203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98ED19-D40A-4846-AD0E-7E1C95652F25}"/>
              </a:ext>
            </a:extLst>
          </p:cNvPr>
          <p:cNvSpPr>
            <a:spLocks noGrp="1"/>
          </p:cNvSpPr>
          <p:nvPr>
            <p:ph type="title"/>
          </p:nvPr>
        </p:nvSpPr>
        <p:spPr/>
        <p:txBody>
          <a:bodyPr/>
          <a:lstStyle/>
          <a:p>
            <a:r>
              <a:rPr lang="en-US" altLang="zh-CN" dirty="0"/>
              <a:t>AutoML</a:t>
            </a:r>
            <a:r>
              <a:rPr lang="zh-CN" altLang="en-US" dirty="0"/>
              <a:t>技术举例</a:t>
            </a:r>
            <a:r>
              <a:rPr lang="en-US" altLang="zh-CN" dirty="0"/>
              <a:t>——</a:t>
            </a:r>
            <a:r>
              <a:rPr lang="zh-CN" altLang="en-US" dirty="0"/>
              <a:t>自动特征工程：</a:t>
            </a:r>
            <a:r>
              <a:rPr lang="en-US" altLang="zh-CN" dirty="0" err="1"/>
              <a:t>AutoCross</a:t>
            </a:r>
            <a:endParaRPr lang="en-US" dirty="0"/>
          </a:p>
        </p:txBody>
      </p:sp>
      <p:sp>
        <p:nvSpPr>
          <p:cNvPr id="3" name="内容占位符 2">
            <a:extLst>
              <a:ext uri="{FF2B5EF4-FFF2-40B4-BE49-F238E27FC236}">
                <a16:creationId xmlns:a16="http://schemas.microsoft.com/office/drawing/2014/main" id="{4F881242-5DF1-42D6-B21D-64EDF7A835FF}"/>
              </a:ext>
            </a:extLst>
          </p:cNvPr>
          <p:cNvSpPr>
            <a:spLocks noGrp="1"/>
          </p:cNvSpPr>
          <p:nvPr>
            <p:ph idx="1"/>
          </p:nvPr>
        </p:nvSpPr>
        <p:spPr>
          <a:xfrm>
            <a:off x="739824" y="1218728"/>
            <a:ext cx="10972800" cy="3700463"/>
          </a:xfrm>
        </p:spPr>
        <p:txBody>
          <a:bodyPr/>
          <a:lstStyle/>
          <a:p>
            <a:r>
              <a:rPr lang="zh-CN" altLang="en-US" dirty="0"/>
              <a:t>配置空间：多粒度离散化、特征组合</a:t>
            </a:r>
            <a:endParaRPr lang="en-US" altLang="zh-CN" dirty="0"/>
          </a:p>
          <a:p>
            <a:r>
              <a:rPr lang="zh-CN" altLang="en-US" dirty="0"/>
              <a:t>配置性能评估：</a:t>
            </a:r>
            <a:r>
              <a:rPr lang="en-US" altLang="zh-CN" b="1" dirty="0">
                <a:solidFill>
                  <a:srgbClr val="FF0000"/>
                </a:solidFill>
              </a:rPr>
              <a:t>Successive Mini-batch GD</a:t>
            </a:r>
            <a:r>
              <a:rPr lang="en-US" altLang="zh-CN" dirty="0">
                <a:solidFill>
                  <a:srgbClr val="FF0000"/>
                </a:solidFill>
              </a:rPr>
              <a:t>, </a:t>
            </a:r>
            <a:r>
              <a:rPr lang="en-US" altLang="zh-CN" b="1" dirty="0">
                <a:solidFill>
                  <a:srgbClr val="FF0000"/>
                </a:solidFill>
              </a:rPr>
              <a:t>Field-Wise LR</a:t>
            </a:r>
          </a:p>
          <a:p>
            <a:r>
              <a:rPr lang="zh-CN" altLang="en-US" dirty="0"/>
              <a:t>配置优化策略：特征生成、特征选择（</a:t>
            </a:r>
            <a:r>
              <a:rPr lang="en-US" altLang="zh-CN" dirty="0"/>
              <a:t>Beam Search</a:t>
            </a:r>
            <a:r>
              <a:rPr lang="zh-CN" altLang="en-US" dirty="0"/>
              <a:t>）</a:t>
            </a:r>
            <a:endParaRPr lang="en-US" altLang="zh-CN" dirty="0"/>
          </a:p>
        </p:txBody>
      </p:sp>
      <p:pic>
        <p:nvPicPr>
          <p:cNvPr id="7" name="图片 6">
            <a:extLst>
              <a:ext uri="{FF2B5EF4-FFF2-40B4-BE49-F238E27FC236}">
                <a16:creationId xmlns:a16="http://schemas.microsoft.com/office/drawing/2014/main" id="{07CB6259-7831-4697-8FD6-E9854FC02BAE}"/>
              </a:ext>
            </a:extLst>
          </p:cNvPr>
          <p:cNvPicPr>
            <a:picLocks noChangeAspect="1"/>
          </p:cNvPicPr>
          <p:nvPr/>
        </p:nvPicPr>
        <p:blipFill>
          <a:blip r:embed="rId2"/>
          <a:stretch>
            <a:fillRect/>
          </a:stretch>
        </p:blipFill>
        <p:spPr>
          <a:xfrm>
            <a:off x="479376" y="3068960"/>
            <a:ext cx="3092170" cy="2151384"/>
          </a:xfrm>
          <a:prstGeom prst="rect">
            <a:avLst/>
          </a:prstGeom>
        </p:spPr>
      </p:pic>
      <p:pic>
        <p:nvPicPr>
          <p:cNvPr id="8" name="Picture 3">
            <a:extLst>
              <a:ext uri="{FF2B5EF4-FFF2-40B4-BE49-F238E27FC236}">
                <a16:creationId xmlns:a16="http://schemas.microsoft.com/office/drawing/2014/main" id="{7B053E53-8AEF-41F2-9202-77EF74B2E20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803739" y="2996952"/>
            <a:ext cx="3964033" cy="2520280"/>
          </a:xfrm>
          <a:prstGeom prst="rect">
            <a:avLst/>
          </a:prstGeom>
        </p:spPr>
      </p:pic>
      <p:pic>
        <p:nvPicPr>
          <p:cNvPr id="9" name="Content Placeholder 6">
            <a:extLst>
              <a:ext uri="{FF2B5EF4-FFF2-40B4-BE49-F238E27FC236}">
                <a16:creationId xmlns:a16="http://schemas.microsoft.com/office/drawing/2014/main" id="{1FFE1363-236B-4221-B2D8-3480C3E030A2}"/>
              </a:ext>
            </a:extLst>
          </p:cNvPr>
          <p:cNvPicPr>
            <a:picLocks noChangeAspect="1"/>
          </p:cNvPicPr>
          <p:nvPr/>
        </p:nvPicPr>
        <p:blipFill>
          <a:blip r:embed="rId4"/>
          <a:stretch>
            <a:fillRect/>
          </a:stretch>
        </p:blipFill>
        <p:spPr bwMode="auto">
          <a:xfrm>
            <a:off x="7999966" y="3257718"/>
            <a:ext cx="4104456" cy="1877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4" name="矩形 3">
            <a:extLst>
              <a:ext uri="{FF2B5EF4-FFF2-40B4-BE49-F238E27FC236}">
                <a16:creationId xmlns:a16="http://schemas.microsoft.com/office/drawing/2014/main" id="{C4307E44-33B9-452A-A18C-87F5A05FAB3E}"/>
              </a:ext>
            </a:extLst>
          </p:cNvPr>
          <p:cNvSpPr/>
          <p:nvPr/>
        </p:nvSpPr>
        <p:spPr>
          <a:xfrm>
            <a:off x="1775520" y="5805264"/>
            <a:ext cx="8712968" cy="338554"/>
          </a:xfrm>
          <a:prstGeom prst="rect">
            <a:avLst/>
          </a:prstGeom>
        </p:spPr>
        <p:txBody>
          <a:bodyPr wrap="square">
            <a:spAutoFit/>
          </a:bodyPr>
          <a:lstStyle/>
          <a:p>
            <a:pPr algn="ctr"/>
            <a:r>
              <a:rPr lang="en-US" sz="1600" dirty="0" err="1">
                <a:latin typeface="华文楷体" panose="02010600040101010101" pitchFamily="2" charset="-122"/>
                <a:ea typeface="华文楷体" panose="02010600040101010101" pitchFamily="2" charset="-122"/>
              </a:rPr>
              <a:t>AutoCross</a:t>
            </a:r>
            <a:r>
              <a:rPr lang="en-US" sz="1600" dirty="0">
                <a:latin typeface="华文楷体" panose="02010600040101010101" pitchFamily="2" charset="-122"/>
                <a:ea typeface="华文楷体" panose="02010600040101010101" pitchFamily="2" charset="-122"/>
              </a:rPr>
              <a:t>: Automatic Feature Crossing for Tabular Data in Real-World Applications. 2019</a:t>
            </a:r>
          </a:p>
        </p:txBody>
      </p:sp>
      <p:pic>
        <p:nvPicPr>
          <p:cNvPr id="10" name="Picture 4" descr="image1.png">
            <a:extLst>
              <a:ext uri="{FF2B5EF4-FFF2-40B4-BE49-F238E27FC236}">
                <a16:creationId xmlns:a16="http://schemas.microsoft.com/office/drawing/2014/main" id="{ED66F15D-6285-DE4B-8BAF-DA613D652702}"/>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488488" y="46010"/>
            <a:ext cx="1615934" cy="777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726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A091A21-4D93-462F-A600-BBEF2DDE8EE7}"/>
              </a:ext>
            </a:extLst>
          </p:cNvPr>
          <p:cNvSpPr>
            <a:spLocks noGrp="1"/>
          </p:cNvSpPr>
          <p:nvPr>
            <p:ph type="title"/>
          </p:nvPr>
        </p:nvSpPr>
        <p:spPr/>
        <p:txBody>
          <a:bodyPr/>
          <a:lstStyle/>
          <a:p>
            <a:r>
              <a:rPr lang="en-US" altLang="zh-CN" dirty="0"/>
              <a:t>AutoML</a:t>
            </a:r>
            <a:r>
              <a:rPr lang="zh-CN" altLang="en-US" dirty="0"/>
              <a:t>技术举例</a:t>
            </a:r>
            <a:r>
              <a:rPr lang="en-US" altLang="zh-CN" dirty="0"/>
              <a:t>—— NAS</a:t>
            </a:r>
            <a:r>
              <a:rPr lang="zh-CN" altLang="en-US" dirty="0"/>
              <a:t>：起点</a:t>
            </a:r>
            <a:endParaRPr lang="en-US" dirty="0"/>
          </a:p>
        </p:txBody>
      </p:sp>
      <p:sp>
        <p:nvSpPr>
          <p:cNvPr id="5" name="TextBox 4">
            <a:extLst>
              <a:ext uri="{FF2B5EF4-FFF2-40B4-BE49-F238E27FC236}">
                <a16:creationId xmlns:a16="http://schemas.microsoft.com/office/drawing/2014/main" id="{8D48A29C-B0C8-406E-AA23-F7145236525F}"/>
              </a:ext>
            </a:extLst>
          </p:cNvPr>
          <p:cNvSpPr txBox="1"/>
          <p:nvPr/>
        </p:nvSpPr>
        <p:spPr>
          <a:xfrm>
            <a:off x="335360" y="5083409"/>
            <a:ext cx="6997528" cy="1200329"/>
          </a:xfrm>
          <a:prstGeom prst="rect">
            <a:avLst/>
          </a:prstGeom>
          <a:noFill/>
        </p:spPr>
        <p:txBody>
          <a:bodyPr wrap="square" rtlCol="0">
            <a:spAutoFit/>
          </a:bodyPr>
          <a:lstStyle/>
          <a:p>
            <a:r>
              <a:rPr lang="en-US" dirty="0">
                <a:latin typeface="华文楷体" panose="02010600040101010101" pitchFamily="2" charset="-122"/>
                <a:ea typeface="华文楷体" panose="02010600040101010101" pitchFamily="2" charset="-122"/>
              </a:rPr>
              <a:t>Designing Neural Network Architectures using Reinforcement Learning. ICLR 2017</a:t>
            </a:r>
          </a:p>
          <a:p>
            <a:r>
              <a:rPr lang="en-US" dirty="0">
                <a:latin typeface="华文楷体" panose="02010600040101010101" pitchFamily="2" charset="-122"/>
                <a:ea typeface="华文楷体" panose="02010600040101010101" pitchFamily="2" charset="-122"/>
              </a:rPr>
              <a:t>Neural architecture search with reinforcement learning. ICLR 2017</a:t>
            </a:r>
          </a:p>
          <a:p>
            <a:r>
              <a:rPr lang="en-US" dirty="0">
                <a:latin typeface="华文楷体" panose="02010600040101010101" pitchFamily="2" charset="-122"/>
                <a:ea typeface="华文楷体" panose="02010600040101010101" pitchFamily="2" charset="-122"/>
              </a:rPr>
              <a:t>Densely Connected Convolutional Networks. CVPR 2017</a:t>
            </a:r>
          </a:p>
        </p:txBody>
      </p:sp>
      <p:sp>
        <p:nvSpPr>
          <p:cNvPr id="6" name="TextBox 5">
            <a:extLst>
              <a:ext uri="{FF2B5EF4-FFF2-40B4-BE49-F238E27FC236}">
                <a16:creationId xmlns:a16="http://schemas.microsoft.com/office/drawing/2014/main" id="{6B2E4A83-B8E9-468A-96D4-65569B928408}"/>
              </a:ext>
            </a:extLst>
          </p:cNvPr>
          <p:cNvSpPr txBox="1"/>
          <p:nvPr/>
        </p:nvSpPr>
        <p:spPr>
          <a:xfrm>
            <a:off x="787780" y="1200157"/>
            <a:ext cx="10879354" cy="1515287"/>
          </a:xfrm>
          <a:prstGeom prst="rect">
            <a:avLst/>
          </a:prstGeom>
          <a:noFill/>
        </p:spPr>
        <p:txBody>
          <a:bodyPr wrap="square" rtlCol="0">
            <a:spAutoFit/>
          </a:bodyPr>
          <a:lstStyle/>
          <a:p>
            <a:pPr marL="228600" indent="-228600" eaLnBrk="0" hangingPunct="0">
              <a:lnSpc>
                <a:spcPct val="90000"/>
              </a:lnSpc>
              <a:spcBef>
                <a:spcPts val="1000"/>
              </a:spcBef>
              <a:buSzPct val="100000"/>
              <a:buFont typeface="Arial" charset="0"/>
              <a:buChar char="•"/>
            </a:pPr>
            <a:r>
              <a:rPr lang="zh-CN" altLang="en-US" sz="2800" dirty="0">
                <a:solidFill>
                  <a:srgbClr val="113550"/>
                </a:solidFill>
                <a:latin typeface="华文楷体"/>
                <a:ea typeface="华文楷体"/>
              </a:rPr>
              <a:t>配置空间：整个</a:t>
            </a:r>
            <a:r>
              <a:rPr lang="en-US" altLang="zh-CN" sz="2800" dirty="0">
                <a:solidFill>
                  <a:srgbClr val="113550"/>
                </a:solidFill>
                <a:latin typeface="华文楷体"/>
                <a:ea typeface="华文楷体"/>
              </a:rPr>
              <a:t>CNN</a:t>
            </a:r>
            <a:r>
              <a:rPr lang="zh-CN" altLang="en-US" sz="2800" dirty="0">
                <a:solidFill>
                  <a:srgbClr val="113550"/>
                </a:solidFill>
                <a:latin typeface="华文楷体"/>
                <a:ea typeface="华文楷体"/>
              </a:rPr>
              <a:t>结构</a:t>
            </a:r>
            <a:endParaRPr lang="en-US" altLang="zh-CN" sz="2800" dirty="0">
              <a:solidFill>
                <a:srgbClr val="113550"/>
              </a:solidFill>
              <a:latin typeface="华文楷体"/>
              <a:ea typeface="华文楷体"/>
            </a:endParaRPr>
          </a:p>
          <a:p>
            <a:pPr marL="228600" indent="-228600" eaLnBrk="0" hangingPunct="0">
              <a:lnSpc>
                <a:spcPct val="90000"/>
              </a:lnSpc>
              <a:spcBef>
                <a:spcPts val="1000"/>
              </a:spcBef>
              <a:buSzPct val="100000"/>
              <a:buFont typeface="Arial" charset="0"/>
              <a:buChar char="•"/>
            </a:pPr>
            <a:r>
              <a:rPr lang="zh-CN" altLang="en-US" sz="2800" dirty="0">
                <a:solidFill>
                  <a:srgbClr val="113550"/>
                </a:solidFill>
                <a:latin typeface="华文楷体"/>
                <a:ea typeface="华文楷体"/>
              </a:rPr>
              <a:t>配置性能评估：完整训练</a:t>
            </a:r>
            <a:endParaRPr lang="en-US" altLang="zh-CN" sz="2800" dirty="0">
              <a:solidFill>
                <a:srgbClr val="113550"/>
              </a:solidFill>
              <a:latin typeface="华文楷体"/>
              <a:ea typeface="华文楷体"/>
            </a:endParaRPr>
          </a:p>
          <a:p>
            <a:pPr marL="228600" indent="-228600" eaLnBrk="0" hangingPunct="0">
              <a:lnSpc>
                <a:spcPct val="90000"/>
              </a:lnSpc>
              <a:spcBef>
                <a:spcPts val="1000"/>
              </a:spcBef>
              <a:buSzPct val="100000"/>
              <a:buFont typeface="Arial" charset="0"/>
              <a:buChar char="•"/>
            </a:pPr>
            <a:r>
              <a:rPr lang="zh-CN" altLang="en-US" sz="2800" dirty="0">
                <a:solidFill>
                  <a:srgbClr val="113550"/>
                </a:solidFill>
                <a:latin typeface="华文楷体"/>
                <a:ea typeface="华文楷体"/>
              </a:rPr>
              <a:t>配置优化算法：强化学习</a:t>
            </a:r>
            <a:endParaRPr lang="en-US" altLang="zh-CN" sz="2800" dirty="0">
              <a:solidFill>
                <a:srgbClr val="113550"/>
              </a:solidFill>
              <a:latin typeface="华文楷体"/>
              <a:ea typeface="华文楷体"/>
            </a:endParaRPr>
          </a:p>
        </p:txBody>
      </p:sp>
      <p:graphicFrame>
        <p:nvGraphicFramePr>
          <p:cNvPr id="7" name="Table 6">
            <a:extLst>
              <a:ext uri="{FF2B5EF4-FFF2-40B4-BE49-F238E27FC236}">
                <a16:creationId xmlns:a16="http://schemas.microsoft.com/office/drawing/2014/main" id="{0CD8BB8A-2D45-4083-BA0F-AF7AA9DA0B58}"/>
              </a:ext>
            </a:extLst>
          </p:cNvPr>
          <p:cNvGraphicFramePr>
            <a:graphicFrameLocks noGrp="1"/>
          </p:cNvGraphicFramePr>
          <p:nvPr/>
        </p:nvGraphicFramePr>
        <p:xfrm>
          <a:off x="7332888" y="4542374"/>
          <a:ext cx="4137456" cy="1082070"/>
        </p:xfrm>
        <a:graphic>
          <a:graphicData uri="http://schemas.openxmlformats.org/drawingml/2006/table">
            <a:tbl>
              <a:tblPr firstRow="1" bandRow="1">
                <a:tableStyleId>{073A0DAA-6AF3-43AB-8588-CEC1D06C72B9}</a:tableStyleId>
              </a:tblPr>
              <a:tblGrid>
                <a:gridCol w="1087395">
                  <a:extLst>
                    <a:ext uri="{9D8B030D-6E8A-4147-A177-3AD203B41FA5}">
                      <a16:colId xmlns:a16="http://schemas.microsoft.com/office/drawing/2014/main" val="3979072170"/>
                    </a:ext>
                  </a:extLst>
                </a:gridCol>
                <a:gridCol w="1037967">
                  <a:extLst>
                    <a:ext uri="{9D8B030D-6E8A-4147-A177-3AD203B41FA5}">
                      <a16:colId xmlns:a16="http://schemas.microsoft.com/office/drawing/2014/main" val="1544585531"/>
                    </a:ext>
                  </a:extLst>
                </a:gridCol>
                <a:gridCol w="977730">
                  <a:extLst>
                    <a:ext uri="{9D8B030D-6E8A-4147-A177-3AD203B41FA5}">
                      <a16:colId xmlns:a16="http://schemas.microsoft.com/office/drawing/2014/main" val="1347755491"/>
                    </a:ext>
                  </a:extLst>
                </a:gridCol>
                <a:gridCol w="1034364">
                  <a:extLst>
                    <a:ext uri="{9D8B030D-6E8A-4147-A177-3AD203B41FA5}">
                      <a16:colId xmlns:a16="http://schemas.microsoft.com/office/drawing/2014/main" val="2801075505"/>
                    </a:ext>
                  </a:extLst>
                </a:gridCol>
              </a:tblGrid>
              <a:tr h="435507">
                <a:tc>
                  <a:txBody>
                    <a:bodyPr/>
                    <a:lstStyle/>
                    <a:p>
                      <a:pPr algn="ctr"/>
                      <a:r>
                        <a:rPr lang="zh-CN" altLang="en-US" sz="1200" dirty="0">
                          <a:latin typeface="华文楷体" panose="02010600040101010101" pitchFamily="2" charset="-122"/>
                          <a:ea typeface="华文楷体" panose="02010600040101010101" pitchFamily="2" charset="-122"/>
                        </a:rPr>
                        <a:t>方法</a:t>
                      </a:r>
                      <a:endParaRPr lang="en-US" sz="1200" dirty="0">
                        <a:latin typeface="华文楷体" panose="02010600040101010101" pitchFamily="2" charset="-122"/>
                        <a:ea typeface="华文楷体" panose="02010600040101010101" pitchFamily="2" charset="-122"/>
                      </a:endParaRPr>
                    </a:p>
                  </a:txBody>
                  <a:tcPr/>
                </a:tc>
                <a:tc>
                  <a:txBody>
                    <a:bodyPr/>
                    <a:lstStyle/>
                    <a:p>
                      <a:pPr algn="ctr"/>
                      <a:r>
                        <a:rPr lang="zh-CN" altLang="en-US" sz="1200" dirty="0">
                          <a:latin typeface="华文楷体" panose="02010600040101010101" pitchFamily="2" charset="-122"/>
                          <a:ea typeface="华文楷体" panose="02010600040101010101" pitchFamily="2" charset="-122"/>
                        </a:rPr>
                        <a:t>参数</a:t>
                      </a:r>
                      <a:endParaRPr lang="en-US" altLang="zh-CN" sz="1200" dirty="0">
                        <a:latin typeface="华文楷体" panose="02010600040101010101" pitchFamily="2" charset="-122"/>
                        <a:ea typeface="华文楷体" panose="02010600040101010101" pitchFamily="2" charset="-122"/>
                      </a:endParaRPr>
                    </a:p>
                    <a:p>
                      <a:pPr algn="ctr"/>
                      <a:r>
                        <a:rPr lang="en-US" sz="1200" dirty="0">
                          <a:latin typeface="华文楷体" panose="02010600040101010101" pitchFamily="2" charset="-122"/>
                          <a:ea typeface="华文楷体" panose="02010600040101010101" pitchFamily="2" charset="-122"/>
                        </a:rPr>
                        <a:t>(</a:t>
                      </a:r>
                      <a:r>
                        <a:rPr lang="zh-CN" altLang="en-US" sz="1200" dirty="0">
                          <a:latin typeface="华文楷体" panose="02010600040101010101" pitchFamily="2" charset="-122"/>
                          <a:ea typeface="华文楷体" panose="02010600040101010101" pitchFamily="2" charset="-122"/>
                        </a:rPr>
                        <a:t>兆字节</a:t>
                      </a:r>
                      <a:r>
                        <a:rPr lang="en-US" altLang="zh-CN" sz="1200" dirty="0">
                          <a:latin typeface="华文楷体" panose="02010600040101010101" pitchFamily="2" charset="-122"/>
                          <a:ea typeface="华文楷体" panose="02010600040101010101" pitchFamily="2" charset="-122"/>
                        </a:rPr>
                        <a:t>M</a:t>
                      </a:r>
                      <a:r>
                        <a:rPr lang="en-US" sz="1200" dirty="0">
                          <a:latin typeface="华文楷体" panose="02010600040101010101" pitchFamily="2" charset="-122"/>
                          <a:ea typeface="华文楷体" panose="02010600040101010101" pitchFamily="2" charset="-122"/>
                        </a:rPr>
                        <a:t>)</a:t>
                      </a:r>
                    </a:p>
                  </a:txBody>
                  <a:tcPr/>
                </a:tc>
                <a:tc>
                  <a:txBody>
                    <a:bodyPr/>
                    <a:lstStyle/>
                    <a:p>
                      <a:pPr algn="ctr"/>
                      <a:r>
                        <a:rPr lang="zh-CN" altLang="en-US" sz="1200" dirty="0">
                          <a:latin typeface="华文楷体" panose="02010600040101010101" pitchFamily="2" charset="-122"/>
                          <a:ea typeface="华文楷体" panose="02010600040101010101" pitchFamily="2" charset="-122"/>
                        </a:rPr>
                        <a:t>错误率</a:t>
                      </a:r>
                      <a:endParaRPr lang="en-US" altLang="zh-CN" sz="1200" dirty="0">
                        <a:latin typeface="华文楷体" panose="02010600040101010101" pitchFamily="2" charset="-122"/>
                        <a:ea typeface="华文楷体" panose="02010600040101010101" pitchFamily="2" charset="-122"/>
                      </a:endParaRPr>
                    </a:p>
                    <a:p>
                      <a:pPr algn="ctr"/>
                      <a:r>
                        <a:rPr lang="en-US" sz="1200" dirty="0">
                          <a:latin typeface="华文楷体" panose="02010600040101010101" pitchFamily="2" charset="-122"/>
                          <a:ea typeface="华文楷体" panose="02010600040101010101" pitchFamily="2" charset="-122"/>
                        </a:rPr>
                        <a:t>(</a:t>
                      </a:r>
                      <a:r>
                        <a:rPr lang="zh-CN" altLang="en-US" sz="1200" dirty="0">
                          <a:latin typeface="华文楷体" panose="02010600040101010101" pitchFamily="2" charset="-122"/>
                          <a:ea typeface="华文楷体" panose="02010600040101010101" pitchFamily="2" charset="-122"/>
                        </a:rPr>
                        <a:t>百分比</a:t>
                      </a:r>
                      <a:r>
                        <a:rPr lang="en-US" sz="1200" dirty="0">
                          <a:latin typeface="华文楷体" panose="02010600040101010101" pitchFamily="2" charset="-122"/>
                          <a:ea typeface="华文楷体" panose="02010600040101010101" pitchFamily="2" charset="-122"/>
                        </a:rPr>
                        <a:t>%)</a:t>
                      </a:r>
                    </a:p>
                  </a:txBody>
                  <a:tcPr/>
                </a:tc>
                <a:tc>
                  <a:txBody>
                    <a:bodyPr/>
                    <a:lstStyle/>
                    <a:p>
                      <a:pPr algn="ctr"/>
                      <a:r>
                        <a:rPr lang="zh-CN" altLang="en-US" sz="1200" dirty="0">
                          <a:latin typeface="华文楷体" panose="02010600040101010101" pitchFamily="2" charset="-122"/>
                          <a:ea typeface="华文楷体" panose="02010600040101010101" pitchFamily="2" charset="-122"/>
                        </a:rPr>
                        <a:t>时间</a:t>
                      </a:r>
                      <a:endParaRPr lang="en-US" altLang="zh-CN" sz="1200" dirty="0">
                        <a:latin typeface="华文楷体" panose="02010600040101010101" pitchFamily="2" charset="-122"/>
                        <a:ea typeface="华文楷体" panose="02010600040101010101" pitchFamily="2" charset="-122"/>
                      </a:endParaRPr>
                    </a:p>
                    <a:p>
                      <a:pPr algn="ctr"/>
                      <a:r>
                        <a:rPr lang="en-US" altLang="zh-CN" sz="1200" dirty="0">
                          <a:latin typeface="华文楷体" panose="02010600040101010101" pitchFamily="2" charset="-122"/>
                          <a:ea typeface="华文楷体" panose="02010600040101010101" pitchFamily="2" charset="-122"/>
                        </a:rPr>
                        <a:t>(GPU</a:t>
                      </a:r>
                      <a:r>
                        <a:rPr lang="zh-CN" altLang="en-US" sz="1200" dirty="0">
                          <a:latin typeface="华文楷体" panose="02010600040101010101" pitchFamily="2" charset="-122"/>
                          <a:ea typeface="华文楷体" panose="02010600040101010101" pitchFamily="2" charset="-122"/>
                        </a:rPr>
                        <a:t>天</a:t>
                      </a:r>
                      <a:r>
                        <a:rPr lang="en-US" altLang="zh-CN" sz="1200" dirty="0">
                          <a:latin typeface="华文楷体" panose="02010600040101010101" pitchFamily="2" charset="-122"/>
                          <a:ea typeface="华文楷体" panose="02010600040101010101" pitchFamily="2" charset="-122"/>
                        </a:rPr>
                        <a:t>)</a:t>
                      </a:r>
                      <a:endParaRPr lang="en-US" sz="1200" dirty="0">
                        <a:latin typeface="华文楷体" panose="02010600040101010101" pitchFamily="2" charset="-122"/>
                        <a:ea typeface="华文楷体" panose="02010600040101010101" pitchFamily="2" charset="-122"/>
                      </a:endParaRPr>
                    </a:p>
                  </a:txBody>
                  <a:tcPr/>
                </a:tc>
                <a:extLst>
                  <a:ext uri="{0D108BD9-81ED-4DB2-BD59-A6C34878D82A}">
                    <a16:rowId xmlns:a16="http://schemas.microsoft.com/office/drawing/2014/main" val="4037127824"/>
                  </a:ext>
                </a:extLst>
              </a:tr>
              <a:tr h="312435">
                <a:tc>
                  <a:txBody>
                    <a:bodyPr/>
                    <a:lstStyle/>
                    <a:p>
                      <a:pPr algn="ctr"/>
                      <a:r>
                        <a:rPr lang="en-US" sz="1200" dirty="0" err="1">
                          <a:latin typeface="华文楷体" panose="02010600040101010101" pitchFamily="2" charset="-122"/>
                          <a:ea typeface="华文楷体" panose="02010600040101010101" pitchFamily="2" charset="-122"/>
                        </a:rPr>
                        <a:t>DensetNet</a:t>
                      </a:r>
                      <a:r>
                        <a:rPr lang="en-US" sz="1200" dirty="0">
                          <a:latin typeface="华文楷体" panose="02010600040101010101" pitchFamily="2" charset="-122"/>
                          <a:ea typeface="华文楷体" panose="02010600040101010101" pitchFamily="2" charset="-122"/>
                        </a:rPr>
                        <a:t> [3]</a:t>
                      </a:r>
                    </a:p>
                  </a:txBody>
                  <a:tcPr anchor="ctr"/>
                </a:tc>
                <a:tc>
                  <a:txBody>
                    <a:bodyPr/>
                    <a:lstStyle/>
                    <a:p>
                      <a:pPr algn="ctr"/>
                      <a:r>
                        <a:rPr lang="en-US" sz="1200" dirty="0">
                          <a:solidFill>
                            <a:srgbClr val="FF0000"/>
                          </a:solidFill>
                          <a:latin typeface="华文楷体" panose="02010600040101010101" pitchFamily="2" charset="-122"/>
                          <a:ea typeface="华文楷体" panose="02010600040101010101" pitchFamily="2" charset="-122"/>
                        </a:rPr>
                        <a:t>25.6</a:t>
                      </a:r>
                    </a:p>
                  </a:txBody>
                  <a:tcPr anchor="ctr"/>
                </a:tc>
                <a:tc>
                  <a:txBody>
                    <a:bodyPr/>
                    <a:lstStyle/>
                    <a:p>
                      <a:pPr algn="ctr"/>
                      <a:r>
                        <a:rPr lang="en-US" sz="1200" dirty="0">
                          <a:solidFill>
                            <a:srgbClr val="FF0000"/>
                          </a:solidFill>
                          <a:latin typeface="华文楷体" panose="02010600040101010101" pitchFamily="2" charset="-122"/>
                          <a:ea typeface="华文楷体" panose="02010600040101010101" pitchFamily="2" charset="-122"/>
                        </a:rPr>
                        <a:t>3.46</a:t>
                      </a:r>
                    </a:p>
                  </a:txBody>
                  <a:tcPr anchor="ctr"/>
                </a:tc>
                <a:tc>
                  <a:txBody>
                    <a:bodyPr/>
                    <a:lstStyle/>
                    <a:p>
                      <a:pPr algn="ctr"/>
                      <a:r>
                        <a:rPr lang="en-US" sz="1200" dirty="0">
                          <a:latin typeface="华文楷体" panose="02010600040101010101" pitchFamily="2" charset="-122"/>
                          <a:ea typeface="华文楷体" panose="02010600040101010101" pitchFamily="2" charset="-122"/>
                        </a:rPr>
                        <a:t>------</a:t>
                      </a:r>
                    </a:p>
                  </a:txBody>
                  <a:tcPr anchor="ctr"/>
                </a:tc>
                <a:extLst>
                  <a:ext uri="{0D108BD9-81ED-4DB2-BD59-A6C34878D82A}">
                    <a16:rowId xmlns:a16="http://schemas.microsoft.com/office/drawing/2014/main" val="976362506"/>
                  </a:ext>
                </a:extLst>
              </a:tr>
              <a:tr h="312435">
                <a:tc>
                  <a:txBody>
                    <a:bodyPr/>
                    <a:lstStyle/>
                    <a:p>
                      <a:pPr algn="ctr"/>
                      <a:r>
                        <a:rPr lang="en-US" sz="1200" dirty="0" err="1">
                          <a:latin typeface="华文楷体" panose="02010600040101010101" pitchFamily="2" charset="-122"/>
                          <a:ea typeface="华文楷体" panose="02010600040101010101" pitchFamily="2" charset="-122"/>
                        </a:rPr>
                        <a:t>NASNet</a:t>
                      </a:r>
                      <a:r>
                        <a:rPr lang="en-US" sz="1200" dirty="0">
                          <a:latin typeface="华文楷体" panose="02010600040101010101" pitchFamily="2" charset="-122"/>
                          <a:ea typeface="华文楷体" panose="02010600040101010101" pitchFamily="2" charset="-122"/>
                        </a:rPr>
                        <a:t> [2]</a:t>
                      </a:r>
                    </a:p>
                  </a:txBody>
                  <a:tcPr anchor="ctr"/>
                </a:tc>
                <a:tc>
                  <a:txBody>
                    <a:bodyPr/>
                    <a:lstStyle/>
                    <a:p>
                      <a:pPr algn="ctr"/>
                      <a:r>
                        <a:rPr lang="en-US" sz="1200" dirty="0">
                          <a:latin typeface="华文楷体" panose="02010600040101010101" pitchFamily="2" charset="-122"/>
                          <a:ea typeface="华文楷体" panose="02010600040101010101" pitchFamily="2" charset="-122"/>
                        </a:rPr>
                        <a:t>37.4</a:t>
                      </a:r>
                    </a:p>
                  </a:txBody>
                  <a:tcPr anchor="ctr"/>
                </a:tc>
                <a:tc>
                  <a:txBody>
                    <a:bodyPr/>
                    <a:lstStyle/>
                    <a:p>
                      <a:pPr algn="ctr"/>
                      <a:r>
                        <a:rPr lang="en-US" sz="1200" dirty="0">
                          <a:latin typeface="华文楷体" panose="02010600040101010101" pitchFamily="2" charset="-122"/>
                          <a:ea typeface="华文楷体" panose="02010600040101010101" pitchFamily="2" charset="-122"/>
                        </a:rPr>
                        <a:t>3.65</a:t>
                      </a:r>
                    </a:p>
                  </a:txBody>
                  <a:tcPr anchor="ctr"/>
                </a:tc>
                <a:tc>
                  <a:txBody>
                    <a:bodyPr/>
                    <a:lstStyle/>
                    <a:p>
                      <a:pPr algn="ctr"/>
                      <a:r>
                        <a:rPr lang="en-US" sz="1200" dirty="0">
                          <a:latin typeface="华文楷体" panose="02010600040101010101" pitchFamily="2" charset="-122"/>
                          <a:ea typeface="华文楷体" panose="02010600040101010101" pitchFamily="2" charset="-122"/>
                        </a:rPr>
                        <a:t>~24000</a:t>
                      </a:r>
                    </a:p>
                  </a:txBody>
                  <a:tcPr anchor="ctr"/>
                </a:tc>
                <a:extLst>
                  <a:ext uri="{0D108BD9-81ED-4DB2-BD59-A6C34878D82A}">
                    <a16:rowId xmlns:a16="http://schemas.microsoft.com/office/drawing/2014/main" val="306273432"/>
                  </a:ext>
                </a:extLst>
              </a:tr>
            </a:tbl>
          </a:graphicData>
        </a:graphic>
      </p:graphicFrame>
      <p:sp>
        <p:nvSpPr>
          <p:cNvPr id="8" name="TextBox 7">
            <a:extLst>
              <a:ext uri="{FF2B5EF4-FFF2-40B4-BE49-F238E27FC236}">
                <a16:creationId xmlns:a16="http://schemas.microsoft.com/office/drawing/2014/main" id="{8D05CCCB-68AD-4350-838F-19751D84763B}"/>
              </a:ext>
            </a:extLst>
          </p:cNvPr>
          <p:cNvSpPr txBox="1"/>
          <p:nvPr/>
        </p:nvSpPr>
        <p:spPr>
          <a:xfrm>
            <a:off x="7407028" y="4173042"/>
            <a:ext cx="4063316" cy="369332"/>
          </a:xfrm>
          <a:prstGeom prst="rect">
            <a:avLst/>
          </a:prstGeom>
          <a:noFill/>
        </p:spPr>
        <p:txBody>
          <a:bodyPr wrap="square" rtlCol="0">
            <a:spAutoFit/>
          </a:bodyPr>
          <a:lstStyle/>
          <a:p>
            <a:pPr algn="ctr"/>
            <a:r>
              <a:rPr lang="en-US" altLang="zh-CN" sz="1800" dirty="0">
                <a:solidFill>
                  <a:srgbClr val="113550"/>
                </a:solidFill>
                <a:latin typeface="华文楷体"/>
                <a:ea typeface="华文楷体"/>
              </a:rPr>
              <a:t>CIFAR-10</a:t>
            </a:r>
            <a:r>
              <a:rPr lang="zh-CN" altLang="en-US" sz="1800" dirty="0">
                <a:solidFill>
                  <a:srgbClr val="113550"/>
                </a:solidFill>
                <a:latin typeface="华文楷体"/>
                <a:ea typeface="华文楷体"/>
              </a:rPr>
              <a:t>上效果</a:t>
            </a:r>
            <a:endParaRPr lang="en-US" sz="1800" dirty="0">
              <a:solidFill>
                <a:srgbClr val="113550"/>
              </a:solidFill>
              <a:latin typeface="华文楷体"/>
              <a:ea typeface="华文楷体"/>
            </a:endParaRPr>
          </a:p>
        </p:txBody>
      </p:sp>
      <p:pic>
        <p:nvPicPr>
          <p:cNvPr id="9" name="图片 8">
            <a:extLst>
              <a:ext uri="{FF2B5EF4-FFF2-40B4-BE49-F238E27FC236}">
                <a16:creationId xmlns:a16="http://schemas.microsoft.com/office/drawing/2014/main" id="{AE1DF484-1924-4BAD-B097-B798453684D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5360" y="2749468"/>
            <a:ext cx="5183290" cy="2073345"/>
          </a:xfrm>
          <a:prstGeom prst="rect">
            <a:avLst/>
          </a:prstGeom>
        </p:spPr>
      </p:pic>
      <p:pic>
        <p:nvPicPr>
          <p:cNvPr id="10" name="图片 9">
            <a:extLst>
              <a:ext uri="{FF2B5EF4-FFF2-40B4-BE49-F238E27FC236}">
                <a16:creationId xmlns:a16="http://schemas.microsoft.com/office/drawing/2014/main" id="{B71F9AFC-6A3D-4E2B-8DE3-7DD7419B1F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19936" y="959333"/>
            <a:ext cx="6145912" cy="2293897"/>
          </a:xfrm>
          <a:prstGeom prst="rect">
            <a:avLst/>
          </a:prstGeom>
        </p:spPr>
      </p:pic>
      <p:pic>
        <p:nvPicPr>
          <p:cNvPr id="11" name="图片 10">
            <a:extLst>
              <a:ext uri="{FF2B5EF4-FFF2-40B4-BE49-F238E27FC236}">
                <a16:creationId xmlns:a16="http://schemas.microsoft.com/office/drawing/2014/main" id="{74AA0E56-9803-409E-B8E2-EEBF6A49314A}"/>
              </a:ext>
            </a:extLst>
          </p:cNvPr>
          <p:cNvPicPr>
            <a:picLocks noChangeAspect="1"/>
          </p:cNvPicPr>
          <p:nvPr/>
        </p:nvPicPr>
        <p:blipFill>
          <a:blip r:embed="rId4"/>
          <a:stretch>
            <a:fillRect/>
          </a:stretch>
        </p:blipFill>
        <p:spPr>
          <a:xfrm>
            <a:off x="5928596" y="3253230"/>
            <a:ext cx="5328592" cy="718937"/>
          </a:xfrm>
          <a:prstGeom prst="rect">
            <a:avLst/>
          </a:prstGeom>
        </p:spPr>
      </p:pic>
    </p:spTree>
    <p:extLst>
      <p:ext uri="{BB962C8B-B14F-4D97-AF65-F5344CB8AC3E}">
        <p14:creationId xmlns:p14="http://schemas.microsoft.com/office/powerpoint/2010/main" val="302464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B7DD2C-E313-4419-8386-BA52CB4E4A99}"/>
              </a:ext>
            </a:extLst>
          </p:cNvPr>
          <p:cNvSpPr>
            <a:spLocks noGrp="1"/>
          </p:cNvSpPr>
          <p:nvPr>
            <p:ph type="title"/>
          </p:nvPr>
        </p:nvSpPr>
        <p:spPr/>
        <p:txBody>
          <a:bodyPr/>
          <a:lstStyle/>
          <a:p>
            <a:r>
              <a:rPr lang="zh-CN" altLang="en-US" dirty="0"/>
              <a:t>保护隐私的自动迁移学习</a:t>
            </a:r>
            <a:r>
              <a:rPr lang="en-US" altLang="zh-CN" dirty="0"/>
              <a:t>——</a:t>
            </a:r>
            <a:r>
              <a:rPr lang="en-US" altLang="zh-CN" dirty="0" err="1"/>
              <a:t>AutoPTL</a:t>
            </a:r>
            <a:endParaRPr lang="en-US" dirty="0"/>
          </a:p>
        </p:txBody>
      </p:sp>
      <p:pic>
        <p:nvPicPr>
          <p:cNvPr id="4" name="图片 3">
            <a:extLst>
              <a:ext uri="{FF2B5EF4-FFF2-40B4-BE49-F238E27FC236}">
                <a16:creationId xmlns:a16="http://schemas.microsoft.com/office/drawing/2014/main" id="{E0C3FC93-F735-4727-954D-D58066B5C40E}"/>
              </a:ext>
            </a:extLst>
          </p:cNvPr>
          <p:cNvPicPr>
            <a:picLocks noChangeAspect="1"/>
          </p:cNvPicPr>
          <p:nvPr/>
        </p:nvPicPr>
        <p:blipFill>
          <a:blip r:embed="rId2"/>
          <a:stretch>
            <a:fillRect/>
          </a:stretch>
        </p:blipFill>
        <p:spPr>
          <a:xfrm>
            <a:off x="8296309" y="1044230"/>
            <a:ext cx="3525612" cy="2756729"/>
          </a:xfrm>
          <a:prstGeom prst="rect">
            <a:avLst/>
          </a:prstGeom>
        </p:spPr>
      </p:pic>
      <p:pic>
        <p:nvPicPr>
          <p:cNvPr id="5" name="图片 4">
            <a:extLst>
              <a:ext uri="{FF2B5EF4-FFF2-40B4-BE49-F238E27FC236}">
                <a16:creationId xmlns:a16="http://schemas.microsoft.com/office/drawing/2014/main" id="{35B1EB67-6C44-41A6-95AF-2EE0AB7A831D}"/>
              </a:ext>
            </a:extLst>
          </p:cNvPr>
          <p:cNvPicPr>
            <a:picLocks noChangeAspect="1"/>
          </p:cNvPicPr>
          <p:nvPr/>
        </p:nvPicPr>
        <p:blipFill>
          <a:blip r:embed="rId3"/>
          <a:stretch>
            <a:fillRect/>
          </a:stretch>
        </p:blipFill>
        <p:spPr>
          <a:xfrm>
            <a:off x="4745496" y="1042988"/>
            <a:ext cx="3478729" cy="2756729"/>
          </a:xfrm>
          <a:prstGeom prst="rect">
            <a:avLst/>
          </a:prstGeom>
        </p:spPr>
      </p:pic>
      <p:pic>
        <p:nvPicPr>
          <p:cNvPr id="6" name="图片 5">
            <a:extLst>
              <a:ext uri="{FF2B5EF4-FFF2-40B4-BE49-F238E27FC236}">
                <a16:creationId xmlns:a16="http://schemas.microsoft.com/office/drawing/2014/main" id="{27E8E292-91D6-4FBF-93C2-F0EEE37BE666}"/>
              </a:ext>
            </a:extLst>
          </p:cNvPr>
          <p:cNvPicPr>
            <a:picLocks noChangeAspect="1"/>
          </p:cNvPicPr>
          <p:nvPr/>
        </p:nvPicPr>
        <p:blipFill>
          <a:blip r:embed="rId4"/>
          <a:stretch>
            <a:fillRect/>
          </a:stretch>
        </p:blipFill>
        <p:spPr>
          <a:xfrm>
            <a:off x="8296310" y="3682135"/>
            <a:ext cx="3478729" cy="2756729"/>
          </a:xfrm>
          <a:prstGeom prst="rect">
            <a:avLst/>
          </a:prstGeom>
        </p:spPr>
      </p:pic>
      <p:pic>
        <p:nvPicPr>
          <p:cNvPr id="7" name="图片 6">
            <a:extLst>
              <a:ext uri="{FF2B5EF4-FFF2-40B4-BE49-F238E27FC236}">
                <a16:creationId xmlns:a16="http://schemas.microsoft.com/office/drawing/2014/main" id="{B98AC5F7-F9B4-43F9-A97D-E1F079DCD8F2}"/>
              </a:ext>
            </a:extLst>
          </p:cNvPr>
          <p:cNvPicPr>
            <a:picLocks noChangeAspect="1"/>
          </p:cNvPicPr>
          <p:nvPr/>
        </p:nvPicPr>
        <p:blipFill>
          <a:blip r:embed="rId5"/>
          <a:stretch>
            <a:fillRect/>
          </a:stretch>
        </p:blipFill>
        <p:spPr>
          <a:xfrm>
            <a:off x="4746709" y="3683030"/>
            <a:ext cx="3525612" cy="2756729"/>
          </a:xfrm>
          <a:prstGeom prst="rect">
            <a:avLst/>
          </a:prstGeom>
        </p:spPr>
      </p:pic>
      <p:sp>
        <p:nvSpPr>
          <p:cNvPr id="8" name="文本框 7">
            <a:extLst>
              <a:ext uri="{FF2B5EF4-FFF2-40B4-BE49-F238E27FC236}">
                <a16:creationId xmlns:a16="http://schemas.microsoft.com/office/drawing/2014/main" id="{2CA2947B-335C-4A9F-9F6C-3E0F2A7ACDE8}"/>
              </a:ext>
            </a:extLst>
          </p:cNvPr>
          <p:cNvSpPr txBox="1"/>
          <p:nvPr/>
        </p:nvSpPr>
        <p:spPr>
          <a:xfrm>
            <a:off x="370081" y="1042987"/>
            <a:ext cx="3918216" cy="1631216"/>
          </a:xfrm>
          <a:prstGeom prst="rect">
            <a:avLst/>
          </a:prstGeom>
          <a:noFill/>
        </p:spPr>
        <p:txBody>
          <a:bodyPr wrap="square" rtlCol="0">
            <a:spAutoFit/>
          </a:bodyPr>
          <a:lstStyle/>
          <a:p>
            <a:r>
              <a:rPr kumimoji="1" lang="zh-CN" altLang="en-US" sz="2000" dirty="0">
                <a:latin typeface="华文楷体" panose="02010600040101010101" pitchFamily="2" charset="-122"/>
                <a:ea typeface="华文楷体" panose="02010600040101010101" pitchFamily="2" charset="-122"/>
              </a:rPr>
              <a:t>问题： 在保护隐私的要求下</a:t>
            </a:r>
            <a:endParaRPr kumimoji="1" lang="en-US" altLang="zh-CN" sz="2000" dirty="0">
              <a:latin typeface="华文楷体" panose="02010600040101010101" pitchFamily="2" charset="-122"/>
              <a:ea typeface="华文楷体" panose="02010600040101010101" pitchFamily="2" charset="-122"/>
            </a:endParaRPr>
          </a:p>
          <a:p>
            <a:pPr marL="285750" indent="-285750">
              <a:buFontTx/>
              <a:buChar char="-"/>
            </a:pPr>
            <a:r>
              <a:rPr kumimoji="1" lang="zh-CN" altLang="en-US" sz="2000" dirty="0">
                <a:latin typeface="华文楷体" panose="02010600040101010101" pitchFamily="2" charset="-122"/>
                <a:ea typeface="华文楷体" panose="02010600040101010101" pitchFamily="2" charset="-122"/>
              </a:rPr>
              <a:t>机器学习算法效果下降严重（图中为</a:t>
            </a:r>
            <a:r>
              <a:rPr kumimoji="1" lang="en-US" altLang="zh-CN" sz="2000" dirty="0">
                <a:latin typeface="华文楷体" panose="02010600040101010101" pitchFamily="2" charset="-122"/>
                <a:ea typeface="华文楷体" panose="02010600040101010101" pitchFamily="2" charset="-122"/>
              </a:rPr>
              <a:t>TAR)</a:t>
            </a:r>
          </a:p>
          <a:p>
            <a:pPr marL="285750" indent="-285750">
              <a:buFontTx/>
              <a:buChar char="-"/>
            </a:pPr>
            <a:r>
              <a:rPr kumimoji="1" lang="zh-CN" altLang="en-US" sz="2000" dirty="0">
                <a:latin typeface="华文楷体" panose="02010600040101010101" pitchFamily="2" charset="-122"/>
                <a:ea typeface="华文楷体" panose="02010600040101010101" pitchFamily="2" charset="-122"/>
              </a:rPr>
              <a:t>不同机构之间的数据无法直接共享</a:t>
            </a:r>
            <a:endParaRPr kumimoji="1" lang="en-US" altLang="zh-CN" sz="2000" dirty="0">
              <a:latin typeface="华文楷体" panose="02010600040101010101" pitchFamily="2" charset="-122"/>
              <a:ea typeface="华文楷体" panose="02010600040101010101" pitchFamily="2" charset="-122"/>
            </a:endParaRPr>
          </a:p>
        </p:txBody>
      </p:sp>
      <p:sp>
        <p:nvSpPr>
          <p:cNvPr id="9" name="文本框 8">
            <a:extLst>
              <a:ext uri="{FF2B5EF4-FFF2-40B4-BE49-F238E27FC236}">
                <a16:creationId xmlns:a16="http://schemas.microsoft.com/office/drawing/2014/main" id="{35C71E9C-A122-4764-83DF-E4174EA93279}"/>
              </a:ext>
            </a:extLst>
          </p:cNvPr>
          <p:cNvSpPr txBox="1"/>
          <p:nvPr/>
        </p:nvSpPr>
        <p:spPr>
          <a:xfrm>
            <a:off x="457201" y="3259992"/>
            <a:ext cx="3898668" cy="2246769"/>
          </a:xfrm>
          <a:prstGeom prst="rect">
            <a:avLst/>
          </a:prstGeom>
          <a:noFill/>
        </p:spPr>
        <p:txBody>
          <a:bodyPr wrap="square" rtlCol="0">
            <a:spAutoFit/>
          </a:bodyPr>
          <a:lstStyle/>
          <a:p>
            <a:r>
              <a:rPr kumimoji="1" lang="zh-CN" altLang="en-US" sz="2000" dirty="0">
                <a:latin typeface="华文楷体" panose="02010600040101010101" pitchFamily="2" charset="-122"/>
                <a:ea typeface="华文楷体" panose="02010600040101010101" pitchFamily="2" charset="-122"/>
              </a:rPr>
              <a:t>自动隐私保护迁移学习（</a:t>
            </a:r>
            <a:r>
              <a:rPr kumimoji="1" lang="en-US" altLang="zh-CN" sz="2000" dirty="0" err="1">
                <a:latin typeface="华文楷体" panose="02010600040101010101" pitchFamily="2" charset="-122"/>
                <a:ea typeface="华文楷体" panose="02010600040101010101" pitchFamily="2" charset="-122"/>
              </a:rPr>
              <a:t>AutoPTL</a:t>
            </a:r>
            <a:r>
              <a:rPr kumimoji="1" lang="en-US" altLang="zh-CN" sz="2000" dirty="0">
                <a:latin typeface="华文楷体" panose="02010600040101010101" pitchFamily="2" charset="-122"/>
                <a:ea typeface="华文楷体" panose="02010600040101010101" pitchFamily="2" charset="-122"/>
              </a:rPr>
              <a:t>)</a:t>
            </a:r>
          </a:p>
          <a:p>
            <a:r>
              <a:rPr kumimoji="1" lang="en-US" altLang="zh-CN" sz="2000" dirty="0">
                <a:latin typeface="华文楷体" panose="02010600040101010101" pitchFamily="2" charset="-122"/>
                <a:ea typeface="华文楷体" panose="02010600040101010101" pitchFamily="2" charset="-122"/>
              </a:rPr>
              <a:t>-</a:t>
            </a:r>
            <a:r>
              <a:rPr kumimoji="1" lang="zh-CN" altLang="en-US" sz="2000" dirty="0">
                <a:latin typeface="华文楷体" panose="02010600040101010101" pitchFamily="2" charset="-122"/>
                <a:ea typeface="华文楷体" panose="02010600040101010101" pitchFamily="2" charset="-122"/>
              </a:rPr>
              <a:t>   基于特征切分和集成学习提升学习效果</a:t>
            </a:r>
            <a:endParaRPr kumimoji="1" lang="en-US" altLang="zh-CN" sz="2000" dirty="0">
              <a:latin typeface="华文楷体" panose="02010600040101010101" pitchFamily="2" charset="-122"/>
              <a:ea typeface="华文楷体" panose="02010600040101010101" pitchFamily="2" charset="-122"/>
            </a:endParaRPr>
          </a:p>
          <a:p>
            <a:pPr marL="285750" indent="-285750">
              <a:buFontTx/>
              <a:buChar char="-"/>
            </a:pPr>
            <a:r>
              <a:rPr kumimoji="1" lang="zh-CN" altLang="en-US" sz="2000" dirty="0">
                <a:latin typeface="华文楷体" panose="02010600040101010101" pitchFamily="2" charset="-122"/>
                <a:ea typeface="华文楷体" panose="02010600040101010101" pitchFamily="2" charset="-122"/>
              </a:rPr>
              <a:t>满足差分隐私保障</a:t>
            </a:r>
            <a:endParaRPr kumimoji="1" lang="en-US" altLang="zh-CN" sz="2000" dirty="0">
              <a:latin typeface="华文楷体" panose="02010600040101010101" pitchFamily="2" charset="-122"/>
              <a:ea typeface="华文楷体" panose="02010600040101010101" pitchFamily="2" charset="-122"/>
            </a:endParaRPr>
          </a:p>
          <a:p>
            <a:pPr marL="285750" indent="-285750">
              <a:buFontTx/>
              <a:buChar char="-"/>
            </a:pPr>
            <a:r>
              <a:rPr kumimoji="1" lang="zh-CN" altLang="en-US" sz="2000" dirty="0">
                <a:latin typeface="华文楷体" panose="02010600040101010101" pitchFamily="2" charset="-122"/>
                <a:ea typeface="华文楷体" panose="02010600040101010101" pitchFamily="2" charset="-122"/>
              </a:rPr>
              <a:t>支持数据迁移学习</a:t>
            </a:r>
            <a:endParaRPr kumimoji="1" lang="en-US" altLang="zh-CN" sz="2000" dirty="0">
              <a:latin typeface="华文楷体" panose="02010600040101010101" pitchFamily="2" charset="-122"/>
              <a:ea typeface="华文楷体" panose="02010600040101010101" pitchFamily="2" charset="-122"/>
            </a:endParaRPr>
          </a:p>
          <a:p>
            <a:pPr marL="285750" indent="-285750">
              <a:buFontTx/>
              <a:buChar char="-"/>
            </a:pPr>
            <a:r>
              <a:rPr kumimoji="1" lang="zh-CN" altLang="en-US" sz="2000" dirty="0">
                <a:latin typeface="华文楷体" panose="02010600040101010101" pitchFamily="2" charset="-122"/>
                <a:ea typeface="华文楷体" panose="02010600040101010101" pitchFamily="2" charset="-122"/>
              </a:rPr>
              <a:t>自动化参数调整</a:t>
            </a:r>
            <a:endParaRPr kumimoji="1" lang="en-US" altLang="zh-CN" sz="2000" dirty="0">
              <a:latin typeface="华文楷体" panose="02010600040101010101" pitchFamily="2" charset="-122"/>
              <a:ea typeface="华文楷体" panose="02010600040101010101" pitchFamily="2" charset="-122"/>
            </a:endParaRPr>
          </a:p>
        </p:txBody>
      </p:sp>
      <p:pic>
        <p:nvPicPr>
          <p:cNvPr id="10" name="Picture 4" descr="image1.png">
            <a:extLst>
              <a:ext uri="{FF2B5EF4-FFF2-40B4-BE49-F238E27FC236}">
                <a16:creationId xmlns:a16="http://schemas.microsoft.com/office/drawing/2014/main" id="{D6AC0CA0-6400-8946-9D60-1D7890B803E2}"/>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424160" y="-42537"/>
            <a:ext cx="1767840" cy="850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2106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11286" y="-1502229"/>
            <a:ext cx="184731" cy="369332"/>
          </a:xfrm>
          <a:prstGeom prst="rect">
            <a:avLst/>
          </a:prstGeom>
          <a:noFill/>
        </p:spPr>
        <p:txBody>
          <a:bodyPr wrap="none" rtlCol="0">
            <a:spAutoFit/>
          </a:bodyPr>
          <a:lstStyle/>
          <a:p>
            <a:endParaRPr lang="en-US"/>
          </a:p>
        </p:txBody>
      </p:sp>
      <p:sp>
        <p:nvSpPr>
          <p:cNvPr id="4" name="Title 3"/>
          <p:cNvSpPr>
            <a:spLocks noGrp="1"/>
          </p:cNvSpPr>
          <p:nvPr>
            <p:ph type="title"/>
          </p:nvPr>
        </p:nvSpPr>
        <p:spPr>
          <a:xfrm>
            <a:off x="660490" y="1019417"/>
            <a:ext cx="11123432" cy="2721309"/>
          </a:xfrm>
        </p:spPr>
        <p:txBody>
          <a:bodyPr>
            <a:noAutofit/>
          </a:bodyPr>
          <a:lstStyle/>
          <a:p>
            <a:pPr marL="9525">
              <a:lnSpc>
                <a:spcPct val="120000"/>
              </a:lnSpc>
            </a:pPr>
            <a:r>
              <a:rPr lang="en-US" altLang="zh-CN" sz="7200" dirty="0">
                <a:latin typeface="微软雅黑" panose="020B0503020204020204" pitchFamily="34" charset="-122"/>
                <a:ea typeface="微软雅黑" panose="020B0503020204020204" pitchFamily="34" charset="-122"/>
              </a:rPr>
              <a:t>AI</a:t>
            </a:r>
            <a:r>
              <a:rPr lang="zh-CN" altLang="en-US" sz="7200" dirty="0">
                <a:latin typeface="微软雅黑" panose="020B0503020204020204" pitchFamily="34" charset="-122"/>
                <a:ea typeface="微软雅黑" panose="020B0503020204020204" pitchFamily="34" charset="-122"/>
              </a:rPr>
              <a:t>的数据不够怎么办？</a:t>
            </a:r>
            <a:br>
              <a:rPr lang="en-US" altLang="zh-CN" sz="7200" dirty="0">
                <a:latin typeface="微软雅黑" panose="020B0503020204020204" pitchFamily="34" charset="-122"/>
                <a:ea typeface="微软雅黑" panose="020B0503020204020204" pitchFamily="34" charset="-122"/>
              </a:rPr>
            </a:br>
            <a:r>
              <a:rPr lang="en-US" altLang="zh-CN" sz="7200" dirty="0">
                <a:latin typeface="微软雅黑" panose="020B0503020204020204" pitchFamily="34" charset="-122"/>
                <a:ea typeface="微软雅黑" panose="020B0503020204020204" pitchFamily="34" charset="-122"/>
              </a:rPr>
              <a:t>							</a:t>
            </a:r>
            <a:endParaRPr lang="en-US" dirty="0"/>
          </a:p>
        </p:txBody>
      </p:sp>
      <p:sp>
        <p:nvSpPr>
          <p:cNvPr id="5" name="文本占位符 4">
            <a:extLst>
              <a:ext uri="{FF2B5EF4-FFF2-40B4-BE49-F238E27FC236}">
                <a16:creationId xmlns:a16="http://schemas.microsoft.com/office/drawing/2014/main" id="{F4F8CE9C-B9C2-4D42-A69E-FB92A6CDA2E2}"/>
              </a:ext>
            </a:extLst>
          </p:cNvPr>
          <p:cNvSpPr>
            <a:spLocks noGrp="1"/>
          </p:cNvSpPr>
          <p:nvPr>
            <p:ph type="body" sz="quarter" idx="11"/>
          </p:nvPr>
        </p:nvSpPr>
        <p:spPr/>
        <p:txBody>
          <a:bodyPr/>
          <a:lstStyle/>
          <a:p>
            <a:endParaRPr lang="zh-CN" altLang="en-US"/>
          </a:p>
        </p:txBody>
      </p:sp>
    </p:spTree>
    <p:extLst>
      <p:ext uri="{BB962C8B-B14F-4D97-AF65-F5344CB8AC3E}">
        <p14:creationId xmlns:p14="http://schemas.microsoft.com/office/powerpoint/2010/main" val="2721458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3">
            <a:extLst>
              <a:ext uri="{FF2B5EF4-FFF2-40B4-BE49-F238E27FC236}">
                <a16:creationId xmlns:a16="http://schemas.microsoft.com/office/drawing/2014/main" id="{0A5136AE-14A6-48E2-BCFF-BE3372AA278B}"/>
              </a:ext>
            </a:extLst>
          </p:cNvPr>
          <p:cNvSpPr/>
          <p:nvPr/>
        </p:nvSpPr>
        <p:spPr>
          <a:xfrm>
            <a:off x="248440" y="295275"/>
            <a:ext cx="11695120" cy="6328951"/>
          </a:xfrm>
          <a:prstGeom prst="roundRect">
            <a:avLst>
              <a:gd name="adj" fmla="val 2001"/>
            </a:avLst>
          </a:prstGeom>
          <a:solidFill>
            <a:schemeClr val="bg1"/>
          </a:soli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 name="Title 4">
            <a:extLst>
              <a:ext uri="{FF2B5EF4-FFF2-40B4-BE49-F238E27FC236}">
                <a16:creationId xmlns:a16="http://schemas.microsoft.com/office/drawing/2014/main" id="{62286D59-3119-4A63-8B26-F03C9DE15F41}"/>
              </a:ext>
            </a:extLst>
          </p:cNvPr>
          <p:cNvSpPr txBox="1">
            <a:spLocks/>
          </p:cNvSpPr>
          <p:nvPr/>
        </p:nvSpPr>
        <p:spPr>
          <a:xfrm>
            <a:off x="595255" y="557017"/>
            <a:ext cx="11007860" cy="6214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kumimoji="1" lang="zh-CN" altLang="en-US" sz="2800" b="1" dirty="0">
                <a:solidFill>
                  <a:srgbClr val="290060"/>
                </a:solidFill>
                <a:latin typeface="微软雅黑" panose="020B0503020204020204" pitchFamily="34" charset="-122"/>
                <a:ea typeface="微软雅黑" panose="020B0503020204020204" pitchFamily="34" charset="-122"/>
              </a:rPr>
              <a:t>迁移学习</a:t>
            </a:r>
          </a:p>
        </p:txBody>
      </p:sp>
      <p:grpSp>
        <p:nvGrpSpPr>
          <p:cNvPr id="3" name="组合 2">
            <a:extLst>
              <a:ext uri="{FF2B5EF4-FFF2-40B4-BE49-F238E27FC236}">
                <a16:creationId xmlns:a16="http://schemas.microsoft.com/office/drawing/2014/main" id="{A665B289-EE4E-4F38-B0DE-DD3DEC983B13}"/>
              </a:ext>
            </a:extLst>
          </p:cNvPr>
          <p:cNvGrpSpPr/>
          <p:nvPr/>
        </p:nvGrpSpPr>
        <p:grpSpPr>
          <a:xfrm>
            <a:off x="3123027" y="445762"/>
            <a:ext cx="7709208" cy="2353708"/>
            <a:chOff x="522518" y="1880667"/>
            <a:chExt cx="11153779" cy="3096664"/>
          </a:xfrm>
        </p:grpSpPr>
        <p:pic>
          <p:nvPicPr>
            <p:cNvPr id="16" name="图片 5">
              <a:extLst>
                <a:ext uri="{FF2B5EF4-FFF2-40B4-BE49-F238E27FC236}">
                  <a16:creationId xmlns:a16="http://schemas.microsoft.com/office/drawing/2014/main" id="{481C6F23-8924-4F33-A36C-4035A9173821}"/>
                </a:ext>
              </a:extLst>
            </p:cNvPr>
            <p:cNvPicPr>
              <a:picLocks noChangeAspect="1"/>
            </p:cNvPicPr>
            <p:nvPr/>
          </p:nvPicPr>
          <p:blipFill>
            <a:blip r:embed="rId3"/>
            <a:stretch>
              <a:fillRect/>
            </a:stretch>
          </p:blipFill>
          <p:spPr>
            <a:xfrm>
              <a:off x="522518" y="1880667"/>
              <a:ext cx="4817159" cy="3096664"/>
            </a:xfrm>
            <a:prstGeom prst="rect">
              <a:avLst/>
            </a:prstGeom>
          </p:spPr>
        </p:pic>
        <p:pic>
          <p:nvPicPr>
            <p:cNvPr id="17" name="图片 7">
              <a:extLst>
                <a:ext uri="{FF2B5EF4-FFF2-40B4-BE49-F238E27FC236}">
                  <a16:creationId xmlns:a16="http://schemas.microsoft.com/office/drawing/2014/main" id="{0845E2AF-733E-4ABB-B851-9539CAFF20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6151" y="1880667"/>
              <a:ext cx="5410146" cy="3096664"/>
            </a:xfrm>
            <a:prstGeom prst="rect">
              <a:avLst/>
            </a:prstGeom>
          </p:spPr>
        </p:pic>
        <p:sp>
          <p:nvSpPr>
            <p:cNvPr id="18" name="Right Arrow 9">
              <a:extLst>
                <a:ext uri="{FF2B5EF4-FFF2-40B4-BE49-F238E27FC236}">
                  <a16:creationId xmlns:a16="http://schemas.microsoft.com/office/drawing/2014/main" id="{258118AB-BC9F-4EEA-AB25-F453C146AC0F}"/>
                </a:ext>
              </a:extLst>
            </p:cNvPr>
            <p:cNvSpPr/>
            <p:nvPr/>
          </p:nvSpPr>
          <p:spPr>
            <a:xfrm>
              <a:off x="5424752" y="3039430"/>
              <a:ext cx="756323" cy="840639"/>
            </a:xfrm>
            <a:prstGeom prst="rightArrow">
              <a:avLst/>
            </a:prstGeom>
            <a:solidFill>
              <a:srgbClr val="29006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2916" tIns="52916" rIns="52916" bIns="52916" numCol="1" spcCol="38100" rtlCol="0" anchor="ctr">
              <a:spAutoFit/>
            </a:bodyPr>
            <a:lstStyle/>
            <a:p>
              <a:pPr algn="ctr" defTabSz="859873"/>
              <a:endParaRPr lang="en-US" sz="3600">
                <a:solidFill>
                  <a:srgbClr val="FFFFFF"/>
                </a:solidFill>
                <a:sym typeface="Helvetica Light"/>
              </a:endParaRPr>
            </a:p>
          </p:txBody>
        </p:sp>
      </p:grpSp>
      <p:sp>
        <p:nvSpPr>
          <p:cNvPr id="8" name="灯片编号占位符 1">
            <a:extLst>
              <a:ext uri="{FF2B5EF4-FFF2-40B4-BE49-F238E27FC236}">
                <a16:creationId xmlns:a16="http://schemas.microsoft.com/office/drawing/2014/main" id="{33E5269A-60FE-4AC9-B306-259D2625EADF}"/>
              </a:ext>
            </a:extLst>
          </p:cNvPr>
          <p:cNvSpPr>
            <a:spLocks noGrp="1"/>
          </p:cNvSpPr>
          <p:nvPr>
            <p:ph type="sldNum" sz="quarter" idx="12"/>
          </p:nvPr>
        </p:nvSpPr>
        <p:spPr>
          <a:xfrm>
            <a:off x="8712200" y="6197598"/>
            <a:ext cx="2743200" cy="365125"/>
          </a:xfrm>
        </p:spPr>
        <p:txBody>
          <a:bodyPr/>
          <a:lstStyle/>
          <a:p>
            <a:fld id="{A647AB03-3B6F-44E5-A9E7-92653C2C4F60}" type="slidenum">
              <a:rPr lang="en-US" smtClean="0">
                <a:solidFill>
                  <a:srgbClr val="290060"/>
                </a:solidFill>
              </a:rPr>
              <a:t>13</a:t>
            </a:fld>
            <a:endParaRPr lang="en-US" dirty="0">
              <a:solidFill>
                <a:srgbClr val="290060"/>
              </a:solidFill>
            </a:endParaRPr>
          </a:p>
        </p:txBody>
      </p:sp>
      <p:pic>
        <p:nvPicPr>
          <p:cNvPr id="9" name="内容占位符 10">
            <a:extLst>
              <a:ext uri="{FF2B5EF4-FFF2-40B4-BE49-F238E27FC236}">
                <a16:creationId xmlns:a16="http://schemas.microsoft.com/office/drawing/2014/main" id="{A2A45ED5-9280-8D4C-B414-819602B2C7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9939" y="3190123"/>
            <a:ext cx="5226660" cy="3190037"/>
          </a:xfrm>
          <a:prstGeom prst="rect">
            <a:avLst/>
          </a:prstGeom>
        </p:spPr>
      </p:pic>
      <p:grpSp>
        <p:nvGrpSpPr>
          <p:cNvPr id="10" name="组合 9">
            <a:extLst>
              <a:ext uri="{FF2B5EF4-FFF2-40B4-BE49-F238E27FC236}">
                <a16:creationId xmlns:a16="http://schemas.microsoft.com/office/drawing/2014/main" id="{25593FF4-CA23-6F40-9C5C-0067BE7DB20E}"/>
              </a:ext>
            </a:extLst>
          </p:cNvPr>
          <p:cNvGrpSpPr/>
          <p:nvPr/>
        </p:nvGrpSpPr>
        <p:grpSpPr>
          <a:xfrm>
            <a:off x="6511326" y="3149621"/>
            <a:ext cx="4772026" cy="3449113"/>
            <a:chOff x="1844709" y="1800673"/>
            <a:chExt cx="5089282" cy="4521551"/>
          </a:xfrm>
        </p:grpSpPr>
        <p:grpSp>
          <p:nvGrpSpPr>
            <p:cNvPr id="11" name="Group 1">
              <a:extLst>
                <a:ext uri="{FF2B5EF4-FFF2-40B4-BE49-F238E27FC236}">
                  <a16:creationId xmlns:a16="http://schemas.microsoft.com/office/drawing/2014/main" id="{B3E11245-8D15-5749-9757-662B19326941}"/>
                </a:ext>
              </a:extLst>
            </p:cNvPr>
            <p:cNvGrpSpPr/>
            <p:nvPr/>
          </p:nvGrpSpPr>
          <p:grpSpPr>
            <a:xfrm>
              <a:off x="1844709" y="1800673"/>
              <a:ext cx="4889560" cy="4454046"/>
              <a:chOff x="1844709" y="1585517"/>
              <a:chExt cx="4889560" cy="4454046"/>
            </a:xfrm>
          </p:grpSpPr>
          <p:grpSp>
            <p:nvGrpSpPr>
              <p:cNvPr id="19" name="Google Shape;686;p42">
                <a:extLst>
                  <a:ext uri="{FF2B5EF4-FFF2-40B4-BE49-F238E27FC236}">
                    <a16:creationId xmlns:a16="http://schemas.microsoft.com/office/drawing/2014/main" id="{B648EC03-EAD8-9848-9A1E-BC67CF7C144D}"/>
                  </a:ext>
                </a:extLst>
              </p:cNvPr>
              <p:cNvGrpSpPr/>
              <p:nvPr/>
            </p:nvGrpSpPr>
            <p:grpSpPr>
              <a:xfrm>
                <a:off x="1844709" y="2534724"/>
                <a:ext cx="2555631" cy="2555631"/>
                <a:chOff x="1844709" y="2189284"/>
                <a:chExt cx="2555631" cy="2555631"/>
              </a:xfrm>
            </p:grpSpPr>
            <p:sp>
              <p:nvSpPr>
                <p:cNvPr id="41" name="Google Shape;687;p42">
                  <a:extLst>
                    <a:ext uri="{FF2B5EF4-FFF2-40B4-BE49-F238E27FC236}">
                      <a16:creationId xmlns:a16="http://schemas.microsoft.com/office/drawing/2014/main" id="{14DCBCBE-DE4F-7740-9B79-6F13DE6A7A46}"/>
                    </a:ext>
                  </a:extLst>
                </p:cNvPr>
                <p:cNvSpPr/>
                <p:nvPr/>
              </p:nvSpPr>
              <p:spPr>
                <a:xfrm>
                  <a:off x="2104960" y="2450708"/>
                  <a:ext cx="2032783" cy="2032783"/>
                </a:xfrm>
                <a:prstGeom prst="ellipse">
                  <a:avLst/>
                </a:prstGeom>
                <a:solidFill>
                  <a:srgbClr val="594BFF"/>
                </a:solidFill>
                <a:ln>
                  <a:solidFill>
                    <a:srgbClr val="594BFF"/>
                  </a:solid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mn-lt"/>
                    <a:ea typeface="+mn-ea"/>
                    <a:cs typeface="+mn-ea"/>
                    <a:sym typeface="+mn-lt"/>
                  </a:endParaRPr>
                </a:p>
              </p:txBody>
            </p:sp>
            <p:sp>
              <p:nvSpPr>
                <p:cNvPr id="42" name="Google Shape;688;p42">
                  <a:extLst>
                    <a:ext uri="{FF2B5EF4-FFF2-40B4-BE49-F238E27FC236}">
                      <a16:creationId xmlns:a16="http://schemas.microsoft.com/office/drawing/2014/main" id="{8082763C-9AB1-554F-AC64-BE6B1168EE16}"/>
                    </a:ext>
                  </a:extLst>
                </p:cNvPr>
                <p:cNvSpPr/>
                <p:nvPr/>
              </p:nvSpPr>
              <p:spPr>
                <a:xfrm>
                  <a:off x="1844709" y="2189284"/>
                  <a:ext cx="2555631" cy="2555631"/>
                </a:xfrm>
                <a:prstGeom prst="ellipse">
                  <a:avLst/>
                </a:prstGeom>
                <a:noFill/>
                <a:ln w="25400" cap="flat" cmpd="sng">
                  <a:solidFill>
                    <a:srgbClr val="594BF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mn-lt"/>
                    <a:ea typeface="+mn-ea"/>
                    <a:cs typeface="+mn-ea"/>
                    <a:sym typeface="+mn-lt"/>
                  </a:endParaRPr>
                </a:p>
              </p:txBody>
            </p:sp>
            <p:sp>
              <p:nvSpPr>
                <p:cNvPr id="43" name="Google Shape;689;p42">
                  <a:extLst>
                    <a:ext uri="{FF2B5EF4-FFF2-40B4-BE49-F238E27FC236}">
                      <a16:creationId xmlns:a16="http://schemas.microsoft.com/office/drawing/2014/main" id="{18850C5F-496E-7D44-B8E7-54E49313B1F5}"/>
                    </a:ext>
                  </a:extLst>
                </p:cNvPr>
                <p:cNvSpPr/>
                <p:nvPr/>
              </p:nvSpPr>
              <p:spPr>
                <a:xfrm>
                  <a:off x="2221730" y="2566437"/>
                  <a:ext cx="1801325" cy="1801325"/>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mn-lt"/>
                    <a:ea typeface="+mn-ea"/>
                    <a:cs typeface="+mn-ea"/>
                    <a:sym typeface="+mn-lt"/>
                  </a:endParaRPr>
                </a:p>
              </p:txBody>
            </p:sp>
          </p:grpSp>
          <p:grpSp>
            <p:nvGrpSpPr>
              <p:cNvPr id="20" name="Google Shape;691;p42">
                <a:extLst>
                  <a:ext uri="{FF2B5EF4-FFF2-40B4-BE49-F238E27FC236}">
                    <a16:creationId xmlns:a16="http://schemas.microsoft.com/office/drawing/2014/main" id="{17EFF0E8-BA83-AF40-9EB8-3C87FC367744}"/>
                  </a:ext>
                </a:extLst>
              </p:cNvPr>
              <p:cNvGrpSpPr/>
              <p:nvPr/>
            </p:nvGrpSpPr>
            <p:grpSpPr>
              <a:xfrm>
                <a:off x="3680543" y="2103902"/>
                <a:ext cx="2016956" cy="692246"/>
                <a:chOff x="3680543" y="1758462"/>
                <a:chExt cx="2016956" cy="692246"/>
              </a:xfrm>
            </p:grpSpPr>
            <p:sp>
              <p:nvSpPr>
                <p:cNvPr id="38" name="Google Shape;692;p42">
                  <a:extLst>
                    <a:ext uri="{FF2B5EF4-FFF2-40B4-BE49-F238E27FC236}">
                      <a16:creationId xmlns:a16="http://schemas.microsoft.com/office/drawing/2014/main" id="{DDA1CC50-F6A0-1A45-9C0B-94C393CB0EE9}"/>
                    </a:ext>
                  </a:extLst>
                </p:cNvPr>
                <p:cNvSpPr/>
                <p:nvPr/>
              </p:nvSpPr>
              <p:spPr>
                <a:xfrm>
                  <a:off x="3680543" y="2269586"/>
                  <a:ext cx="181122" cy="181122"/>
                </a:xfrm>
                <a:prstGeom prst="ellipse">
                  <a:avLst/>
                </a:prstGeom>
                <a:solidFill>
                  <a:srgbClr val="594BFF"/>
                </a:solidFill>
                <a:ln>
                  <a:solidFill>
                    <a:srgbClr val="594BFF"/>
                  </a:solid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mn-lt"/>
                    <a:ea typeface="+mn-ea"/>
                    <a:cs typeface="+mn-ea"/>
                    <a:sym typeface="+mn-lt"/>
                  </a:endParaRPr>
                </a:p>
              </p:txBody>
            </p:sp>
            <p:cxnSp>
              <p:nvCxnSpPr>
                <p:cNvPr id="39" name="Google Shape;693;p42">
                  <a:extLst>
                    <a:ext uri="{FF2B5EF4-FFF2-40B4-BE49-F238E27FC236}">
                      <a16:creationId xmlns:a16="http://schemas.microsoft.com/office/drawing/2014/main" id="{F8BC5D2D-1CB5-7F4D-BB7A-69661B615126}"/>
                    </a:ext>
                  </a:extLst>
                </p:cNvPr>
                <p:cNvCxnSpPr>
                  <a:stCxn id="38" idx="7"/>
                </p:cNvCxnSpPr>
                <p:nvPr/>
              </p:nvCxnSpPr>
              <p:spPr>
                <a:xfrm rot="10800000" flipH="1">
                  <a:off x="3835140" y="1758511"/>
                  <a:ext cx="302700" cy="537600"/>
                </a:xfrm>
                <a:prstGeom prst="straightConnector1">
                  <a:avLst/>
                </a:prstGeom>
                <a:solidFill>
                  <a:srgbClr val="594BFF"/>
                </a:solidFill>
                <a:ln w="25400" cap="flat" cmpd="sng">
                  <a:solidFill>
                    <a:srgbClr val="594BFF"/>
                  </a:solidFill>
                  <a:prstDash val="solid"/>
                  <a:miter lim="800000"/>
                  <a:headEnd type="none" w="sm" len="sm"/>
                  <a:tailEnd type="none" w="sm" len="sm"/>
                </a:ln>
              </p:spPr>
            </p:cxnSp>
            <p:cxnSp>
              <p:nvCxnSpPr>
                <p:cNvPr id="40" name="Google Shape;694;p42">
                  <a:extLst>
                    <a:ext uri="{FF2B5EF4-FFF2-40B4-BE49-F238E27FC236}">
                      <a16:creationId xmlns:a16="http://schemas.microsoft.com/office/drawing/2014/main" id="{CA9E8F03-7084-9C41-B310-C6C3F8A8D424}"/>
                    </a:ext>
                  </a:extLst>
                </p:cNvPr>
                <p:cNvCxnSpPr/>
                <p:nvPr/>
              </p:nvCxnSpPr>
              <p:spPr>
                <a:xfrm>
                  <a:off x="4137743" y="1758462"/>
                  <a:ext cx="1559756" cy="0"/>
                </a:xfrm>
                <a:prstGeom prst="straightConnector1">
                  <a:avLst/>
                </a:prstGeom>
                <a:solidFill>
                  <a:srgbClr val="594BFF"/>
                </a:solidFill>
                <a:ln w="25400" cap="flat" cmpd="sng">
                  <a:solidFill>
                    <a:srgbClr val="594BFF"/>
                  </a:solidFill>
                  <a:prstDash val="solid"/>
                  <a:miter lim="800000"/>
                  <a:headEnd type="none" w="sm" len="sm"/>
                  <a:tailEnd type="none" w="sm" len="sm"/>
                </a:ln>
              </p:spPr>
            </p:cxnSp>
          </p:grpSp>
          <p:grpSp>
            <p:nvGrpSpPr>
              <p:cNvPr id="21" name="Google Shape;695;p42">
                <a:extLst>
                  <a:ext uri="{FF2B5EF4-FFF2-40B4-BE49-F238E27FC236}">
                    <a16:creationId xmlns:a16="http://schemas.microsoft.com/office/drawing/2014/main" id="{F14F4561-3A91-0E4D-B55F-501D6D8FDB41}"/>
                  </a:ext>
                </a:extLst>
              </p:cNvPr>
              <p:cNvGrpSpPr/>
              <p:nvPr/>
            </p:nvGrpSpPr>
            <p:grpSpPr>
              <a:xfrm>
                <a:off x="4307433" y="3721979"/>
                <a:ext cx="1390066" cy="181122"/>
                <a:chOff x="4307433" y="3376539"/>
                <a:chExt cx="1390066" cy="181122"/>
              </a:xfrm>
            </p:grpSpPr>
            <p:sp>
              <p:nvSpPr>
                <p:cNvPr id="36" name="Google Shape;696;p42">
                  <a:extLst>
                    <a:ext uri="{FF2B5EF4-FFF2-40B4-BE49-F238E27FC236}">
                      <a16:creationId xmlns:a16="http://schemas.microsoft.com/office/drawing/2014/main" id="{0DEE5E92-5B3F-954C-857F-6730DA019D66}"/>
                    </a:ext>
                  </a:extLst>
                </p:cNvPr>
                <p:cNvSpPr/>
                <p:nvPr/>
              </p:nvSpPr>
              <p:spPr>
                <a:xfrm>
                  <a:off x="4307433" y="3376539"/>
                  <a:ext cx="181122" cy="181122"/>
                </a:xfrm>
                <a:prstGeom prst="ellipse">
                  <a:avLst/>
                </a:prstGeom>
                <a:solidFill>
                  <a:schemeClr val="accent1"/>
                </a:solidFill>
                <a:ln>
                  <a:solidFill>
                    <a:schemeClr val="accent1"/>
                  </a:solid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mn-lt"/>
                    <a:ea typeface="+mn-ea"/>
                    <a:cs typeface="+mn-ea"/>
                    <a:sym typeface="+mn-lt"/>
                  </a:endParaRPr>
                </a:p>
              </p:txBody>
            </p:sp>
            <p:cxnSp>
              <p:nvCxnSpPr>
                <p:cNvPr id="37" name="Google Shape;697;p42">
                  <a:extLst>
                    <a:ext uri="{FF2B5EF4-FFF2-40B4-BE49-F238E27FC236}">
                      <a16:creationId xmlns:a16="http://schemas.microsoft.com/office/drawing/2014/main" id="{59F79EBB-F63D-5B44-B953-044F3F32E92C}"/>
                    </a:ext>
                  </a:extLst>
                </p:cNvPr>
                <p:cNvCxnSpPr>
                  <a:stCxn id="36" idx="6"/>
                  <a:endCxn id="27" idx="2"/>
                </p:cNvCxnSpPr>
                <p:nvPr/>
              </p:nvCxnSpPr>
              <p:spPr>
                <a:xfrm>
                  <a:off x="4488555" y="3467100"/>
                  <a:ext cx="1208944" cy="0"/>
                </a:xfrm>
                <a:prstGeom prst="straightConnector1">
                  <a:avLst/>
                </a:prstGeom>
                <a:solidFill>
                  <a:schemeClr val="accent1"/>
                </a:solidFill>
                <a:ln w="25400" cap="flat" cmpd="sng">
                  <a:solidFill>
                    <a:schemeClr val="accent1"/>
                  </a:solidFill>
                  <a:prstDash val="solid"/>
                  <a:miter lim="800000"/>
                  <a:headEnd type="none" w="sm" len="sm"/>
                  <a:tailEnd type="none" w="sm" len="sm"/>
                </a:ln>
              </p:spPr>
            </p:cxnSp>
          </p:grpSp>
          <p:grpSp>
            <p:nvGrpSpPr>
              <p:cNvPr id="22" name="Google Shape;699;p42">
                <a:extLst>
                  <a:ext uri="{FF2B5EF4-FFF2-40B4-BE49-F238E27FC236}">
                    <a16:creationId xmlns:a16="http://schemas.microsoft.com/office/drawing/2014/main" id="{2517A21A-E56C-1B4B-AEC1-7DA3D1CBEA56}"/>
                  </a:ext>
                </a:extLst>
              </p:cNvPr>
              <p:cNvGrpSpPr/>
              <p:nvPr/>
            </p:nvGrpSpPr>
            <p:grpSpPr>
              <a:xfrm>
                <a:off x="3672565" y="4828931"/>
                <a:ext cx="2024934" cy="717522"/>
                <a:chOff x="3672565" y="4483491"/>
                <a:chExt cx="2024934" cy="717522"/>
              </a:xfrm>
            </p:grpSpPr>
            <p:sp>
              <p:nvSpPr>
                <p:cNvPr id="33" name="Google Shape;700;p42">
                  <a:extLst>
                    <a:ext uri="{FF2B5EF4-FFF2-40B4-BE49-F238E27FC236}">
                      <a16:creationId xmlns:a16="http://schemas.microsoft.com/office/drawing/2014/main" id="{5D46AE7A-7840-F342-8370-41C16DEDA0A0}"/>
                    </a:ext>
                  </a:extLst>
                </p:cNvPr>
                <p:cNvSpPr/>
                <p:nvPr/>
              </p:nvSpPr>
              <p:spPr>
                <a:xfrm>
                  <a:off x="3672565" y="4483491"/>
                  <a:ext cx="181122" cy="181122"/>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mn-lt"/>
                    <a:ea typeface="+mn-ea"/>
                    <a:cs typeface="+mn-ea"/>
                    <a:sym typeface="+mn-lt"/>
                  </a:endParaRPr>
                </a:p>
              </p:txBody>
            </p:sp>
            <p:cxnSp>
              <p:nvCxnSpPr>
                <p:cNvPr id="34" name="Google Shape;701;p42">
                  <a:extLst>
                    <a:ext uri="{FF2B5EF4-FFF2-40B4-BE49-F238E27FC236}">
                      <a16:creationId xmlns:a16="http://schemas.microsoft.com/office/drawing/2014/main" id="{D578292F-6FA2-8848-815F-65956E6C8532}"/>
                    </a:ext>
                  </a:extLst>
                </p:cNvPr>
                <p:cNvCxnSpPr>
                  <a:stCxn id="33" idx="5"/>
                </p:cNvCxnSpPr>
                <p:nvPr/>
              </p:nvCxnSpPr>
              <p:spPr>
                <a:xfrm>
                  <a:off x="3827162" y="4638088"/>
                  <a:ext cx="310500" cy="528600"/>
                </a:xfrm>
                <a:prstGeom prst="straightConnector1">
                  <a:avLst/>
                </a:prstGeom>
                <a:noFill/>
                <a:ln w="25400" cap="flat" cmpd="sng">
                  <a:solidFill>
                    <a:schemeClr val="accent4"/>
                  </a:solidFill>
                  <a:prstDash val="solid"/>
                  <a:miter lim="800000"/>
                  <a:headEnd type="none" w="sm" len="sm"/>
                  <a:tailEnd type="none" w="sm" len="sm"/>
                </a:ln>
              </p:spPr>
            </p:cxnSp>
            <p:cxnSp>
              <p:nvCxnSpPr>
                <p:cNvPr id="35" name="Google Shape;702;p42">
                  <a:extLst>
                    <a:ext uri="{FF2B5EF4-FFF2-40B4-BE49-F238E27FC236}">
                      <a16:creationId xmlns:a16="http://schemas.microsoft.com/office/drawing/2014/main" id="{4E11D764-A458-074C-8DF3-C6D065344F45}"/>
                    </a:ext>
                  </a:extLst>
                </p:cNvPr>
                <p:cNvCxnSpPr>
                  <a:cxnSpLocks/>
                </p:cNvCxnSpPr>
                <p:nvPr/>
              </p:nvCxnSpPr>
              <p:spPr>
                <a:xfrm>
                  <a:off x="4137799" y="5183313"/>
                  <a:ext cx="1559700" cy="17700"/>
                </a:xfrm>
                <a:prstGeom prst="straightConnector1">
                  <a:avLst/>
                </a:prstGeom>
                <a:noFill/>
                <a:ln w="25400" cap="flat" cmpd="sng">
                  <a:solidFill>
                    <a:schemeClr val="accent4"/>
                  </a:solidFill>
                  <a:prstDash val="solid"/>
                  <a:miter lim="800000"/>
                  <a:headEnd type="none" w="sm" len="sm"/>
                  <a:tailEnd type="none" w="sm" len="sm"/>
                </a:ln>
              </p:spPr>
            </p:cxnSp>
          </p:grpSp>
          <p:grpSp>
            <p:nvGrpSpPr>
              <p:cNvPr id="23" name="Google Shape;705;p42">
                <a:extLst>
                  <a:ext uri="{FF2B5EF4-FFF2-40B4-BE49-F238E27FC236}">
                    <a16:creationId xmlns:a16="http://schemas.microsoft.com/office/drawing/2014/main" id="{3F106E80-CEF0-F849-AD9C-1482D38934B2}"/>
                  </a:ext>
                </a:extLst>
              </p:cNvPr>
              <p:cNvGrpSpPr/>
              <p:nvPr/>
            </p:nvGrpSpPr>
            <p:grpSpPr>
              <a:xfrm>
                <a:off x="5697499" y="1585517"/>
                <a:ext cx="1036770" cy="1036770"/>
                <a:chOff x="6380857" y="1434317"/>
                <a:chExt cx="2032783" cy="2032783"/>
              </a:xfrm>
            </p:grpSpPr>
            <p:sp>
              <p:nvSpPr>
                <p:cNvPr id="31" name="Google Shape;706;p42">
                  <a:extLst>
                    <a:ext uri="{FF2B5EF4-FFF2-40B4-BE49-F238E27FC236}">
                      <a16:creationId xmlns:a16="http://schemas.microsoft.com/office/drawing/2014/main" id="{C7DCEEAF-2301-CE4C-A3E4-DB22F1F0D61A}"/>
                    </a:ext>
                  </a:extLst>
                </p:cNvPr>
                <p:cNvSpPr/>
                <p:nvPr/>
              </p:nvSpPr>
              <p:spPr>
                <a:xfrm>
                  <a:off x="6380857" y="1434317"/>
                  <a:ext cx="2032783" cy="2032783"/>
                </a:xfrm>
                <a:prstGeom prst="ellipse">
                  <a:avLst/>
                </a:prstGeom>
                <a:solidFill>
                  <a:srgbClr val="594B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mn-lt"/>
                    <a:ea typeface="+mn-ea"/>
                    <a:cs typeface="+mn-ea"/>
                    <a:sym typeface="+mn-lt"/>
                  </a:endParaRPr>
                </a:p>
              </p:txBody>
            </p:sp>
            <p:sp>
              <p:nvSpPr>
                <p:cNvPr id="32" name="Google Shape;707;p42">
                  <a:extLst>
                    <a:ext uri="{FF2B5EF4-FFF2-40B4-BE49-F238E27FC236}">
                      <a16:creationId xmlns:a16="http://schemas.microsoft.com/office/drawing/2014/main" id="{DE05DE5A-2B76-D24E-8A1C-729D0B121E1B}"/>
                    </a:ext>
                  </a:extLst>
                </p:cNvPr>
                <p:cNvSpPr/>
                <p:nvPr/>
              </p:nvSpPr>
              <p:spPr>
                <a:xfrm>
                  <a:off x="6512414" y="1567328"/>
                  <a:ext cx="1775591" cy="1775591"/>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mn-lt"/>
                    <a:ea typeface="+mn-ea"/>
                    <a:cs typeface="+mn-ea"/>
                    <a:sym typeface="+mn-lt"/>
                  </a:endParaRPr>
                </a:p>
              </p:txBody>
            </p:sp>
          </p:grpSp>
          <p:grpSp>
            <p:nvGrpSpPr>
              <p:cNvPr id="24" name="Google Shape;713;p42">
                <a:extLst>
                  <a:ext uri="{FF2B5EF4-FFF2-40B4-BE49-F238E27FC236}">
                    <a16:creationId xmlns:a16="http://schemas.microsoft.com/office/drawing/2014/main" id="{620AA9A1-696E-1543-AF78-73154713F223}"/>
                  </a:ext>
                </a:extLst>
              </p:cNvPr>
              <p:cNvGrpSpPr/>
              <p:nvPr/>
            </p:nvGrpSpPr>
            <p:grpSpPr>
              <a:xfrm>
                <a:off x="5697499" y="5002793"/>
                <a:ext cx="1036770" cy="1036770"/>
                <a:chOff x="6380857" y="1434317"/>
                <a:chExt cx="2032783" cy="2032783"/>
              </a:xfrm>
            </p:grpSpPr>
            <p:sp>
              <p:nvSpPr>
                <p:cNvPr id="29" name="Google Shape;703;p42">
                  <a:extLst>
                    <a:ext uri="{FF2B5EF4-FFF2-40B4-BE49-F238E27FC236}">
                      <a16:creationId xmlns:a16="http://schemas.microsoft.com/office/drawing/2014/main" id="{21C50C29-E28E-6F43-864F-FDA876CF281F}"/>
                    </a:ext>
                  </a:extLst>
                </p:cNvPr>
                <p:cNvSpPr/>
                <p:nvPr/>
              </p:nvSpPr>
              <p:spPr>
                <a:xfrm>
                  <a:off x="6380857" y="1434317"/>
                  <a:ext cx="2032783" cy="2032783"/>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mn-lt"/>
                    <a:ea typeface="+mn-ea"/>
                    <a:cs typeface="+mn-ea"/>
                    <a:sym typeface="+mn-lt"/>
                  </a:endParaRPr>
                </a:p>
              </p:txBody>
            </p:sp>
            <p:sp>
              <p:nvSpPr>
                <p:cNvPr id="30" name="Google Shape;714;p42">
                  <a:extLst>
                    <a:ext uri="{FF2B5EF4-FFF2-40B4-BE49-F238E27FC236}">
                      <a16:creationId xmlns:a16="http://schemas.microsoft.com/office/drawing/2014/main" id="{20A577BE-85C4-AA4F-BC90-603355D277EE}"/>
                    </a:ext>
                  </a:extLst>
                </p:cNvPr>
                <p:cNvSpPr/>
                <p:nvPr/>
              </p:nvSpPr>
              <p:spPr>
                <a:xfrm>
                  <a:off x="6512414" y="1567328"/>
                  <a:ext cx="1775591" cy="1775591"/>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mn-lt"/>
                    <a:ea typeface="+mn-ea"/>
                    <a:cs typeface="+mn-ea"/>
                    <a:sym typeface="+mn-lt"/>
                  </a:endParaRPr>
                </a:p>
              </p:txBody>
            </p:sp>
          </p:grpSp>
          <p:grpSp>
            <p:nvGrpSpPr>
              <p:cNvPr id="25" name="Google Shape;720;p42">
                <a:extLst>
                  <a:ext uri="{FF2B5EF4-FFF2-40B4-BE49-F238E27FC236}">
                    <a16:creationId xmlns:a16="http://schemas.microsoft.com/office/drawing/2014/main" id="{4CFD2B45-0AAC-134A-861F-3ED80702A6DA}"/>
                  </a:ext>
                </a:extLst>
              </p:cNvPr>
              <p:cNvGrpSpPr/>
              <p:nvPr/>
            </p:nvGrpSpPr>
            <p:grpSpPr>
              <a:xfrm>
                <a:off x="5697499" y="3294155"/>
                <a:ext cx="1036770" cy="1036770"/>
                <a:chOff x="6380857" y="1434317"/>
                <a:chExt cx="2032783" cy="2032783"/>
              </a:xfrm>
            </p:grpSpPr>
            <p:sp>
              <p:nvSpPr>
                <p:cNvPr id="27" name="Google Shape;698;p42">
                  <a:extLst>
                    <a:ext uri="{FF2B5EF4-FFF2-40B4-BE49-F238E27FC236}">
                      <a16:creationId xmlns:a16="http://schemas.microsoft.com/office/drawing/2014/main" id="{15606998-3F2A-C849-9EC2-F271A2603026}"/>
                    </a:ext>
                  </a:extLst>
                </p:cNvPr>
                <p:cNvSpPr/>
                <p:nvPr/>
              </p:nvSpPr>
              <p:spPr>
                <a:xfrm>
                  <a:off x="6380857" y="1434317"/>
                  <a:ext cx="2032783" cy="2032783"/>
                </a:xfrm>
                <a:prstGeom prst="ellipse">
                  <a:avLst/>
                </a:prstGeom>
                <a:solidFill>
                  <a:schemeClr val="accent1"/>
                </a:solidFill>
                <a:ln>
                  <a:solidFill>
                    <a:schemeClr val="accent1"/>
                  </a:solid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mn-lt"/>
                    <a:ea typeface="+mn-ea"/>
                    <a:cs typeface="+mn-ea"/>
                    <a:sym typeface="+mn-lt"/>
                  </a:endParaRPr>
                </a:p>
              </p:txBody>
            </p:sp>
            <p:sp>
              <p:nvSpPr>
                <p:cNvPr id="28" name="Google Shape;721;p42">
                  <a:extLst>
                    <a:ext uri="{FF2B5EF4-FFF2-40B4-BE49-F238E27FC236}">
                      <a16:creationId xmlns:a16="http://schemas.microsoft.com/office/drawing/2014/main" id="{976F4875-16B2-2D4C-86AC-D749917D5CBC}"/>
                    </a:ext>
                  </a:extLst>
                </p:cNvPr>
                <p:cNvSpPr/>
                <p:nvPr/>
              </p:nvSpPr>
              <p:spPr>
                <a:xfrm>
                  <a:off x="6512414" y="1567328"/>
                  <a:ext cx="1775591" cy="1775591"/>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mn-lt"/>
                    <a:ea typeface="+mn-ea"/>
                    <a:cs typeface="+mn-ea"/>
                    <a:sym typeface="+mn-lt"/>
                  </a:endParaRPr>
                </a:p>
              </p:txBody>
            </p:sp>
          </p:grpSp>
          <p:sp>
            <p:nvSpPr>
              <p:cNvPr id="26" name="TextBox 53">
                <a:extLst>
                  <a:ext uri="{FF2B5EF4-FFF2-40B4-BE49-F238E27FC236}">
                    <a16:creationId xmlns:a16="http://schemas.microsoft.com/office/drawing/2014/main" id="{8D0EB6E4-FCAF-A24F-9724-734039DAA267}"/>
                  </a:ext>
                </a:extLst>
              </p:cNvPr>
              <p:cNvSpPr txBox="1"/>
              <p:nvPr/>
            </p:nvSpPr>
            <p:spPr>
              <a:xfrm>
                <a:off x="2351749" y="3577243"/>
                <a:ext cx="1539204" cy="461665"/>
              </a:xfrm>
              <a:prstGeom prst="rect">
                <a:avLst/>
              </a:prstGeom>
              <a:noFill/>
            </p:spPr>
            <p:txBody>
              <a:bodyPr wrap="none" rtlCol="0">
                <a:spAutoFit/>
              </a:bodyPr>
              <a:lstStyle/>
              <a:p>
                <a:pPr algn="ctr"/>
                <a:r>
                  <a:rPr kumimoji="1" lang="en-US" altLang="zh-CN" sz="2400" b="1" dirty="0">
                    <a:solidFill>
                      <a:srgbClr val="594BFF"/>
                    </a:solidFill>
                  </a:rPr>
                  <a:t>Large Data</a:t>
                </a:r>
                <a:endParaRPr kumimoji="1" lang="zh-CN" altLang="en-US" sz="2400" b="1" dirty="0">
                  <a:solidFill>
                    <a:srgbClr val="594BFF"/>
                  </a:solidFill>
                </a:endParaRPr>
              </a:p>
            </p:txBody>
          </p:sp>
        </p:grpSp>
        <p:sp>
          <p:nvSpPr>
            <p:cNvPr id="13" name="文本框 12">
              <a:extLst>
                <a:ext uri="{FF2B5EF4-FFF2-40B4-BE49-F238E27FC236}">
                  <a16:creationId xmlns:a16="http://schemas.microsoft.com/office/drawing/2014/main" id="{7948BDF6-6DDD-FF48-8D30-2953FB16F0B4}"/>
                </a:ext>
              </a:extLst>
            </p:cNvPr>
            <p:cNvSpPr txBox="1"/>
            <p:nvPr/>
          </p:nvSpPr>
          <p:spPr>
            <a:xfrm>
              <a:off x="5522879" y="2038969"/>
              <a:ext cx="1411112" cy="861774"/>
            </a:xfrm>
            <a:prstGeom prst="rect">
              <a:avLst/>
            </a:prstGeom>
            <a:noFill/>
          </p:spPr>
          <p:txBody>
            <a:bodyPr wrap="square" rtlCol="0">
              <a:spAutoFit/>
            </a:bodyPr>
            <a:lstStyle/>
            <a:p>
              <a:pPr algn="ctr"/>
              <a:r>
                <a:rPr kumimoji="1" lang="en-US" altLang="zh-CN" sz="1600" b="1" dirty="0">
                  <a:solidFill>
                    <a:srgbClr val="594BFF"/>
                  </a:solidFill>
                  <a:latin typeface="微软雅黑" panose="020B0503020204020204" pitchFamily="34" charset="-122"/>
                  <a:ea typeface="微软雅黑" panose="020B0503020204020204" pitchFamily="34" charset="-122"/>
                </a:rPr>
                <a:t>Small </a:t>
              </a:r>
            </a:p>
            <a:p>
              <a:pPr algn="ctr"/>
              <a:r>
                <a:rPr kumimoji="1" lang="en-US" altLang="zh-CN" sz="1600" b="1" dirty="0">
                  <a:solidFill>
                    <a:srgbClr val="594BFF"/>
                  </a:solidFill>
                  <a:latin typeface="微软雅黑" panose="020B0503020204020204" pitchFamily="34" charset="-122"/>
                  <a:ea typeface="微软雅黑" panose="020B0503020204020204" pitchFamily="34" charset="-122"/>
                </a:rPr>
                <a:t>Data</a:t>
              </a:r>
              <a:endParaRPr kumimoji="1" lang="zh-CN" altLang="en-US" sz="1600" b="1" dirty="0">
                <a:solidFill>
                  <a:srgbClr val="594BFF"/>
                </a:solidFill>
                <a:latin typeface="微软雅黑" panose="020B0503020204020204" pitchFamily="34" charset="-122"/>
                <a:ea typeface="微软雅黑" panose="020B0503020204020204" pitchFamily="34" charset="-122"/>
              </a:endParaRPr>
            </a:p>
            <a:p>
              <a:endParaRPr lang="zh-CN" altLang="en-US" dirty="0"/>
            </a:p>
          </p:txBody>
        </p:sp>
        <p:sp>
          <p:nvSpPr>
            <p:cNvPr id="14" name="文本框 13">
              <a:extLst>
                <a:ext uri="{FF2B5EF4-FFF2-40B4-BE49-F238E27FC236}">
                  <a16:creationId xmlns:a16="http://schemas.microsoft.com/office/drawing/2014/main" id="{1FDF2BEC-FE40-D64A-A3D3-9952D54B7BF1}"/>
                </a:ext>
              </a:extLst>
            </p:cNvPr>
            <p:cNvSpPr txBox="1"/>
            <p:nvPr/>
          </p:nvSpPr>
          <p:spPr>
            <a:xfrm>
              <a:off x="5522879" y="3749132"/>
              <a:ext cx="1411112" cy="861774"/>
            </a:xfrm>
            <a:prstGeom prst="rect">
              <a:avLst/>
            </a:prstGeom>
            <a:noFill/>
          </p:spPr>
          <p:txBody>
            <a:bodyPr wrap="square" rtlCol="0">
              <a:spAutoFit/>
            </a:bodyPr>
            <a:lstStyle/>
            <a:p>
              <a:pPr algn="ctr"/>
              <a:r>
                <a:rPr kumimoji="1" lang="en-US" altLang="zh-CN" sz="1600" b="1" dirty="0">
                  <a:solidFill>
                    <a:schemeClr val="accent3">
                      <a:lumMod val="50000"/>
                    </a:schemeClr>
                  </a:solidFill>
                  <a:latin typeface="微软雅黑" panose="020B0503020204020204" pitchFamily="34" charset="-122"/>
                  <a:ea typeface="微软雅黑" panose="020B0503020204020204" pitchFamily="34" charset="-122"/>
                </a:rPr>
                <a:t>Small </a:t>
              </a:r>
            </a:p>
            <a:p>
              <a:pPr algn="ctr"/>
              <a:r>
                <a:rPr kumimoji="1" lang="en-US" altLang="zh-CN" sz="1600" b="1" dirty="0">
                  <a:solidFill>
                    <a:schemeClr val="accent3">
                      <a:lumMod val="50000"/>
                    </a:schemeClr>
                  </a:solidFill>
                  <a:latin typeface="微软雅黑" panose="020B0503020204020204" pitchFamily="34" charset="-122"/>
                  <a:ea typeface="微软雅黑" panose="020B0503020204020204" pitchFamily="34" charset="-122"/>
                </a:rPr>
                <a:t>Data</a:t>
              </a:r>
              <a:endParaRPr kumimoji="1" lang="zh-CN" altLang="en-US" sz="1600" b="1" dirty="0">
                <a:solidFill>
                  <a:schemeClr val="accent3">
                    <a:lumMod val="50000"/>
                  </a:schemeClr>
                </a:solidFill>
                <a:latin typeface="微软雅黑" panose="020B0503020204020204" pitchFamily="34" charset="-122"/>
                <a:ea typeface="微软雅黑" panose="020B0503020204020204" pitchFamily="34" charset="-122"/>
              </a:endParaRPr>
            </a:p>
            <a:p>
              <a:endParaRPr lang="zh-CN" altLang="en-US" dirty="0">
                <a:solidFill>
                  <a:srgbClr val="FF3399"/>
                </a:solidFill>
              </a:endParaRPr>
            </a:p>
          </p:txBody>
        </p:sp>
        <p:sp>
          <p:nvSpPr>
            <p:cNvPr id="15" name="文本框 14">
              <a:extLst>
                <a:ext uri="{FF2B5EF4-FFF2-40B4-BE49-F238E27FC236}">
                  <a16:creationId xmlns:a16="http://schemas.microsoft.com/office/drawing/2014/main" id="{DE0DDC4E-D159-4547-B01E-ACCC1D188256}"/>
                </a:ext>
              </a:extLst>
            </p:cNvPr>
            <p:cNvSpPr txBox="1"/>
            <p:nvPr/>
          </p:nvSpPr>
          <p:spPr>
            <a:xfrm>
              <a:off x="5522879" y="5460450"/>
              <a:ext cx="1411112" cy="861774"/>
            </a:xfrm>
            <a:prstGeom prst="rect">
              <a:avLst/>
            </a:prstGeom>
            <a:noFill/>
          </p:spPr>
          <p:txBody>
            <a:bodyPr wrap="square" rtlCol="0">
              <a:spAutoFit/>
            </a:bodyPr>
            <a:lstStyle/>
            <a:p>
              <a:pPr algn="ctr"/>
              <a:r>
                <a:rPr kumimoji="1" lang="en-US" altLang="zh-CN" sz="1600" b="1" dirty="0">
                  <a:solidFill>
                    <a:schemeClr val="accent5">
                      <a:lumMod val="75000"/>
                    </a:schemeClr>
                  </a:solidFill>
                  <a:latin typeface="微软雅黑" panose="020B0503020204020204" pitchFamily="34" charset="-122"/>
                  <a:ea typeface="微软雅黑" panose="020B0503020204020204" pitchFamily="34" charset="-122"/>
                </a:rPr>
                <a:t>Small </a:t>
              </a:r>
            </a:p>
            <a:p>
              <a:pPr algn="ctr"/>
              <a:r>
                <a:rPr kumimoji="1" lang="en-US" altLang="zh-CN" sz="1600" b="1" dirty="0">
                  <a:solidFill>
                    <a:schemeClr val="accent5">
                      <a:lumMod val="75000"/>
                    </a:schemeClr>
                  </a:solidFill>
                  <a:latin typeface="微软雅黑" panose="020B0503020204020204" pitchFamily="34" charset="-122"/>
                  <a:ea typeface="微软雅黑" panose="020B0503020204020204" pitchFamily="34" charset="-122"/>
                </a:rPr>
                <a:t>Data</a:t>
              </a:r>
              <a:endParaRPr kumimoji="1" lang="zh-CN" altLang="en-US" sz="1600" b="1" dirty="0">
                <a:solidFill>
                  <a:schemeClr val="accent5">
                    <a:lumMod val="75000"/>
                  </a:schemeClr>
                </a:solidFill>
                <a:latin typeface="微软雅黑" panose="020B0503020204020204" pitchFamily="34" charset="-122"/>
                <a:ea typeface="微软雅黑" panose="020B0503020204020204" pitchFamily="34" charset="-122"/>
              </a:endParaRPr>
            </a:p>
            <a:p>
              <a:endParaRPr lang="zh-CN" altLang="en-US" dirty="0">
                <a:solidFill>
                  <a:srgbClr val="FF3399"/>
                </a:solidFill>
              </a:endParaRPr>
            </a:p>
          </p:txBody>
        </p:sp>
      </p:grpSp>
    </p:spTree>
    <p:extLst>
      <p:ext uri="{BB962C8B-B14F-4D97-AF65-F5344CB8AC3E}">
        <p14:creationId xmlns:p14="http://schemas.microsoft.com/office/powerpoint/2010/main" val="2935723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13" name="组合 19"/>
          <p:cNvGrpSpPr>
            <a:grpSpLocks/>
          </p:cNvGrpSpPr>
          <p:nvPr/>
        </p:nvGrpSpPr>
        <p:grpSpPr bwMode="auto">
          <a:xfrm>
            <a:off x="0" y="381000"/>
            <a:ext cx="695325" cy="506413"/>
            <a:chOff x="0" y="0"/>
            <a:chExt cx="694944" cy="624651"/>
          </a:xfrm>
        </p:grpSpPr>
        <p:sp>
          <p:nvSpPr>
            <p:cNvPr id="4115" name="矩形 20"/>
            <p:cNvSpPr>
              <a:spLocks noChangeArrowheads="1"/>
            </p:cNvSpPr>
            <p:nvPr/>
          </p:nvSpPr>
          <p:spPr bwMode="auto">
            <a:xfrm>
              <a:off x="0" y="0"/>
              <a:ext cx="548974" cy="624651"/>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charset="0"/>
                <a:buChar char="•"/>
                <a:defRPr sz="2800">
                  <a:solidFill>
                    <a:schemeClr val="tx1"/>
                  </a:solidFill>
                  <a:latin typeface="Arial" charset="0"/>
                  <a:ea typeface="微软雅黑" charset="-122"/>
                </a:defRPr>
              </a:lvl1pPr>
              <a:lvl2pPr marL="742950" indent="-285750">
                <a:lnSpc>
                  <a:spcPct val="90000"/>
                </a:lnSpc>
                <a:spcBef>
                  <a:spcPts val="500"/>
                </a:spcBef>
                <a:buFont typeface="Arial" charset="0"/>
                <a:buChar char="•"/>
                <a:defRPr sz="2400">
                  <a:solidFill>
                    <a:schemeClr val="tx1"/>
                  </a:solidFill>
                  <a:latin typeface="Arial" charset="0"/>
                  <a:ea typeface="微软雅黑" charset="-122"/>
                </a:defRPr>
              </a:lvl2pPr>
              <a:lvl3pPr marL="1143000" indent="-228600">
                <a:lnSpc>
                  <a:spcPct val="90000"/>
                </a:lnSpc>
                <a:spcBef>
                  <a:spcPts val="500"/>
                </a:spcBef>
                <a:buFont typeface="Arial" charset="0"/>
                <a:buChar char="•"/>
                <a:defRPr sz="2000">
                  <a:solidFill>
                    <a:schemeClr val="tx1"/>
                  </a:solidFill>
                  <a:latin typeface="Arial" charset="0"/>
                  <a:ea typeface="微软雅黑" charset="-122"/>
                </a:defRPr>
              </a:lvl3pPr>
              <a:lvl4pPr marL="1600200" indent="-228600">
                <a:lnSpc>
                  <a:spcPct val="90000"/>
                </a:lnSpc>
                <a:spcBef>
                  <a:spcPts val="500"/>
                </a:spcBef>
                <a:buFont typeface="Arial" charset="0"/>
                <a:buChar char="•"/>
                <a:defRPr>
                  <a:solidFill>
                    <a:schemeClr val="tx1"/>
                  </a:solidFill>
                  <a:latin typeface="Arial" charset="0"/>
                  <a:ea typeface="微软雅黑" charset="-122"/>
                </a:defRPr>
              </a:lvl4pPr>
              <a:lvl5pPr marL="2057400" indent="-228600">
                <a:lnSpc>
                  <a:spcPct val="90000"/>
                </a:lnSpc>
                <a:spcBef>
                  <a:spcPts val="500"/>
                </a:spcBef>
                <a:buFont typeface="Arial" charset="0"/>
                <a:buChar char="•"/>
                <a:defRPr>
                  <a:solidFill>
                    <a:schemeClr val="tx1"/>
                  </a:solidFill>
                  <a:latin typeface="Arial"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Arial"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Arial"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Arial"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Arial" charset="0"/>
                  <a:ea typeface="微软雅黑" charset="-122"/>
                </a:defRPr>
              </a:lvl9pPr>
            </a:lstStyle>
            <a:p>
              <a:pPr algn="ctr" eaLnBrk="1" hangingPunct="1">
                <a:lnSpc>
                  <a:spcPct val="100000"/>
                </a:lnSpc>
                <a:spcBef>
                  <a:spcPct val="0"/>
                </a:spcBef>
                <a:buFont typeface="Arial" charset="0"/>
                <a:buNone/>
              </a:pPr>
              <a:endParaRPr lang="zh-CN" altLang="en-US" sz="1800">
                <a:latin typeface="Calibri" charset="0"/>
                <a:ea typeface="宋体" charset="-122"/>
              </a:endParaRPr>
            </a:p>
          </p:txBody>
        </p:sp>
        <p:sp>
          <p:nvSpPr>
            <p:cNvPr id="4116" name="矩形 21"/>
            <p:cNvSpPr>
              <a:spLocks noChangeArrowheads="1"/>
            </p:cNvSpPr>
            <p:nvPr/>
          </p:nvSpPr>
          <p:spPr bwMode="auto">
            <a:xfrm>
              <a:off x="612439" y="0"/>
              <a:ext cx="82505" cy="624651"/>
            </a:xfrm>
            <a:prstGeom prst="rect">
              <a:avLst/>
            </a:prstGeom>
            <a:solidFill>
              <a:srgbClr val="FFD9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charset="0"/>
                <a:buChar char="•"/>
                <a:defRPr sz="2800">
                  <a:solidFill>
                    <a:schemeClr val="tx1"/>
                  </a:solidFill>
                  <a:latin typeface="Arial" charset="0"/>
                  <a:ea typeface="微软雅黑" charset="-122"/>
                </a:defRPr>
              </a:lvl1pPr>
              <a:lvl2pPr marL="742950" indent="-285750">
                <a:lnSpc>
                  <a:spcPct val="90000"/>
                </a:lnSpc>
                <a:spcBef>
                  <a:spcPts val="500"/>
                </a:spcBef>
                <a:buFont typeface="Arial" charset="0"/>
                <a:buChar char="•"/>
                <a:defRPr sz="2400">
                  <a:solidFill>
                    <a:schemeClr val="tx1"/>
                  </a:solidFill>
                  <a:latin typeface="Arial" charset="0"/>
                  <a:ea typeface="微软雅黑" charset="-122"/>
                </a:defRPr>
              </a:lvl2pPr>
              <a:lvl3pPr marL="1143000" indent="-228600">
                <a:lnSpc>
                  <a:spcPct val="90000"/>
                </a:lnSpc>
                <a:spcBef>
                  <a:spcPts val="500"/>
                </a:spcBef>
                <a:buFont typeface="Arial" charset="0"/>
                <a:buChar char="•"/>
                <a:defRPr sz="2000">
                  <a:solidFill>
                    <a:schemeClr val="tx1"/>
                  </a:solidFill>
                  <a:latin typeface="Arial" charset="0"/>
                  <a:ea typeface="微软雅黑" charset="-122"/>
                </a:defRPr>
              </a:lvl3pPr>
              <a:lvl4pPr marL="1600200" indent="-228600">
                <a:lnSpc>
                  <a:spcPct val="90000"/>
                </a:lnSpc>
                <a:spcBef>
                  <a:spcPts val="500"/>
                </a:spcBef>
                <a:buFont typeface="Arial" charset="0"/>
                <a:buChar char="•"/>
                <a:defRPr>
                  <a:solidFill>
                    <a:schemeClr val="tx1"/>
                  </a:solidFill>
                  <a:latin typeface="Arial" charset="0"/>
                  <a:ea typeface="微软雅黑" charset="-122"/>
                </a:defRPr>
              </a:lvl4pPr>
              <a:lvl5pPr marL="2057400" indent="-228600">
                <a:lnSpc>
                  <a:spcPct val="90000"/>
                </a:lnSpc>
                <a:spcBef>
                  <a:spcPts val="500"/>
                </a:spcBef>
                <a:buFont typeface="Arial" charset="0"/>
                <a:buChar char="•"/>
                <a:defRPr>
                  <a:solidFill>
                    <a:schemeClr val="tx1"/>
                  </a:solidFill>
                  <a:latin typeface="Arial"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Arial"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Arial"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Arial"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Arial" charset="0"/>
                  <a:ea typeface="微软雅黑" charset="-122"/>
                </a:defRPr>
              </a:lvl9pPr>
            </a:lstStyle>
            <a:p>
              <a:pPr algn="ctr" eaLnBrk="1" hangingPunct="1">
                <a:lnSpc>
                  <a:spcPct val="100000"/>
                </a:lnSpc>
                <a:spcBef>
                  <a:spcPct val="0"/>
                </a:spcBef>
                <a:buFont typeface="Arial" charset="0"/>
                <a:buNone/>
              </a:pPr>
              <a:endParaRPr lang="zh-CN" altLang="en-US" sz="1800">
                <a:latin typeface="Calibri" charset="0"/>
                <a:ea typeface="宋体" charset="-122"/>
              </a:endParaRPr>
            </a:p>
          </p:txBody>
        </p:sp>
      </p:grpSp>
      <p:sp>
        <p:nvSpPr>
          <p:cNvPr id="4114" name="矩形 22"/>
          <p:cNvSpPr>
            <a:spLocks noChangeArrowheads="1"/>
          </p:cNvSpPr>
          <p:nvPr/>
        </p:nvSpPr>
        <p:spPr bwMode="auto">
          <a:xfrm>
            <a:off x="872089" y="366441"/>
            <a:ext cx="1077657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Arial" charset="0"/>
                <a:ea typeface="微软雅黑" charset="-122"/>
              </a:defRPr>
            </a:lvl1pPr>
            <a:lvl2pPr marL="742950" indent="-285750">
              <a:lnSpc>
                <a:spcPct val="90000"/>
              </a:lnSpc>
              <a:spcBef>
                <a:spcPts val="500"/>
              </a:spcBef>
              <a:buFont typeface="Arial" charset="0"/>
              <a:buChar char="•"/>
              <a:defRPr sz="2400">
                <a:solidFill>
                  <a:schemeClr val="tx1"/>
                </a:solidFill>
                <a:latin typeface="Arial" charset="0"/>
                <a:ea typeface="微软雅黑" charset="-122"/>
              </a:defRPr>
            </a:lvl2pPr>
            <a:lvl3pPr marL="1143000" indent="-228600">
              <a:lnSpc>
                <a:spcPct val="90000"/>
              </a:lnSpc>
              <a:spcBef>
                <a:spcPts val="500"/>
              </a:spcBef>
              <a:buFont typeface="Arial" charset="0"/>
              <a:buChar char="•"/>
              <a:defRPr sz="2000">
                <a:solidFill>
                  <a:schemeClr val="tx1"/>
                </a:solidFill>
                <a:latin typeface="Arial" charset="0"/>
                <a:ea typeface="微软雅黑" charset="-122"/>
              </a:defRPr>
            </a:lvl3pPr>
            <a:lvl4pPr marL="1600200" indent="-228600">
              <a:lnSpc>
                <a:spcPct val="90000"/>
              </a:lnSpc>
              <a:spcBef>
                <a:spcPts val="500"/>
              </a:spcBef>
              <a:buFont typeface="Arial" charset="0"/>
              <a:buChar char="•"/>
              <a:defRPr>
                <a:solidFill>
                  <a:schemeClr val="tx1"/>
                </a:solidFill>
                <a:latin typeface="Arial" charset="0"/>
                <a:ea typeface="微软雅黑" charset="-122"/>
              </a:defRPr>
            </a:lvl4pPr>
            <a:lvl5pPr marL="2057400" indent="-228600">
              <a:lnSpc>
                <a:spcPct val="90000"/>
              </a:lnSpc>
              <a:spcBef>
                <a:spcPts val="500"/>
              </a:spcBef>
              <a:buFont typeface="Arial" charset="0"/>
              <a:buChar char="•"/>
              <a:defRPr>
                <a:solidFill>
                  <a:schemeClr val="tx1"/>
                </a:solidFill>
                <a:latin typeface="Arial" charset="0"/>
                <a:ea typeface="微软雅黑"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Arial" charset="0"/>
                <a:ea typeface="微软雅黑"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Arial" charset="0"/>
                <a:ea typeface="微软雅黑"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Arial" charset="0"/>
                <a:ea typeface="微软雅黑"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Arial" charset="0"/>
                <a:ea typeface="微软雅黑" charset="-122"/>
              </a:defRPr>
            </a:lvl9pPr>
          </a:lstStyle>
          <a:p>
            <a:pPr>
              <a:buNone/>
            </a:pPr>
            <a:r>
              <a:rPr lang="zh-CN" altLang="en-US" sz="3200" b="1" dirty="0">
                <a:latin typeface="+mj-lt"/>
              </a:rPr>
              <a:t>深度网络的迁移</a:t>
            </a:r>
          </a:p>
        </p:txBody>
      </p:sp>
      <p:sp>
        <p:nvSpPr>
          <p:cNvPr id="10" name="Content Placeholder 9"/>
          <p:cNvSpPr>
            <a:spLocks noGrp="1"/>
          </p:cNvSpPr>
          <p:nvPr>
            <p:ph idx="1"/>
          </p:nvPr>
        </p:nvSpPr>
        <p:spPr>
          <a:xfrm>
            <a:off x="838200" y="1175657"/>
            <a:ext cx="10515600" cy="5001307"/>
          </a:xfrm>
        </p:spPr>
        <p:txBody>
          <a:bodyPr/>
          <a:lstStyle/>
          <a:p>
            <a:r>
              <a:rPr lang="zh-CN" altLang="en-US" sz="3600" dirty="0">
                <a:solidFill>
                  <a:schemeClr val="tx1"/>
                </a:solidFill>
              </a:rPr>
              <a:t>目标：</a:t>
            </a:r>
            <a:endParaRPr lang="en-US" sz="3600" dirty="0">
              <a:solidFill>
                <a:schemeClr val="tx1"/>
              </a:solidFill>
            </a:endParaRPr>
          </a:p>
          <a:p>
            <a:endParaRPr lang="en-US" dirty="0">
              <a:solidFill>
                <a:schemeClr val="tx1"/>
              </a:solidFill>
            </a:endParaRPr>
          </a:p>
          <a:p>
            <a:endParaRPr lang="en-US" altLang="zh-CN"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sp>
        <p:nvSpPr>
          <p:cNvPr id="36" name="Rounded Rectangle 35"/>
          <p:cNvSpPr/>
          <p:nvPr/>
        </p:nvSpPr>
        <p:spPr bwMode="auto">
          <a:xfrm>
            <a:off x="2815042" y="5038559"/>
            <a:ext cx="205741" cy="1525952"/>
          </a:xfrm>
          <a:prstGeom prst="roundRect">
            <a:avLst>
              <a:gd name="adj" fmla="val 50000"/>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sp>
        <p:nvSpPr>
          <p:cNvPr id="37" name="Rounded Rectangle 36"/>
          <p:cNvSpPr/>
          <p:nvPr/>
        </p:nvSpPr>
        <p:spPr bwMode="auto">
          <a:xfrm>
            <a:off x="2815042" y="3239363"/>
            <a:ext cx="205741" cy="1525952"/>
          </a:xfrm>
          <a:prstGeom prst="roundRect">
            <a:avLst>
              <a:gd name="adj" fmla="val 50000"/>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sp>
        <p:nvSpPr>
          <p:cNvPr id="41" name="Rounded Rectangle 40"/>
          <p:cNvSpPr/>
          <p:nvPr/>
        </p:nvSpPr>
        <p:spPr bwMode="auto">
          <a:xfrm>
            <a:off x="3418426" y="3239363"/>
            <a:ext cx="205741" cy="1525952"/>
          </a:xfrm>
          <a:prstGeom prst="roundRect">
            <a:avLst>
              <a:gd name="adj" fmla="val 50000"/>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sp>
        <p:nvSpPr>
          <p:cNvPr id="42" name="Rounded Rectangle 41"/>
          <p:cNvSpPr/>
          <p:nvPr/>
        </p:nvSpPr>
        <p:spPr bwMode="auto">
          <a:xfrm>
            <a:off x="4021810" y="3239363"/>
            <a:ext cx="205741" cy="1525952"/>
          </a:xfrm>
          <a:prstGeom prst="roundRect">
            <a:avLst>
              <a:gd name="adj" fmla="val 50000"/>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sp>
        <p:nvSpPr>
          <p:cNvPr id="45" name="Rounded Rectangle 44"/>
          <p:cNvSpPr/>
          <p:nvPr/>
        </p:nvSpPr>
        <p:spPr bwMode="auto">
          <a:xfrm>
            <a:off x="4934036" y="3239363"/>
            <a:ext cx="205741" cy="1525952"/>
          </a:xfrm>
          <a:prstGeom prst="roundRect">
            <a:avLst>
              <a:gd name="adj" fmla="val 50000"/>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sp>
        <p:nvSpPr>
          <p:cNvPr id="46" name="Rounded Rectangle 45"/>
          <p:cNvSpPr/>
          <p:nvPr/>
        </p:nvSpPr>
        <p:spPr bwMode="auto">
          <a:xfrm>
            <a:off x="3418424" y="5038559"/>
            <a:ext cx="205741" cy="1525952"/>
          </a:xfrm>
          <a:prstGeom prst="roundRect">
            <a:avLst>
              <a:gd name="adj" fmla="val 50000"/>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sp>
        <p:nvSpPr>
          <p:cNvPr id="48" name="Rounded Rectangle 47"/>
          <p:cNvSpPr/>
          <p:nvPr/>
        </p:nvSpPr>
        <p:spPr bwMode="auto">
          <a:xfrm>
            <a:off x="4021808" y="5038559"/>
            <a:ext cx="205741" cy="1525952"/>
          </a:xfrm>
          <a:prstGeom prst="roundRect">
            <a:avLst>
              <a:gd name="adj" fmla="val 50000"/>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sp>
        <p:nvSpPr>
          <p:cNvPr id="49" name="Rounded Rectangle 48"/>
          <p:cNvSpPr/>
          <p:nvPr/>
        </p:nvSpPr>
        <p:spPr bwMode="auto">
          <a:xfrm>
            <a:off x="4934035" y="5038559"/>
            <a:ext cx="205741" cy="1525952"/>
          </a:xfrm>
          <a:prstGeom prst="roundRect">
            <a:avLst>
              <a:gd name="adj" fmla="val 50000"/>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sp>
        <p:nvSpPr>
          <p:cNvPr id="55" name="Oval 54"/>
          <p:cNvSpPr/>
          <p:nvPr/>
        </p:nvSpPr>
        <p:spPr bwMode="auto">
          <a:xfrm>
            <a:off x="9381066" y="2669796"/>
            <a:ext cx="2287955" cy="1498086"/>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377"/>
            <a:r>
              <a:rPr lang="en-US" altLang="zh-CN" sz="2800" dirty="0"/>
              <a:t>source</a:t>
            </a:r>
            <a:r>
              <a:rPr lang="zh-CN" altLang="en-US" sz="2800" dirty="0"/>
              <a:t> </a:t>
            </a:r>
            <a:r>
              <a:rPr lang="en-US" altLang="zh-CN" sz="2800" dirty="0"/>
              <a:t>classifier</a:t>
            </a:r>
            <a:endParaRPr lang="en-US" sz="2800" dirty="0"/>
          </a:p>
        </p:txBody>
      </p:sp>
      <p:sp>
        <p:nvSpPr>
          <p:cNvPr id="16" name="Oval 15"/>
          <p:cNvSpPr/>
          <p:nvPr/>
        </p:nvSpPr>
        <p:spPr bwMode="auto">
          <a:xfrm>
            <a:off x="8398330" y="4469551"/>
            <a:ext cx="3419741" cy="1932148"/>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377"/>
            <a:r>
              <a:rPr lang="en-US" altLang="zh-CN" sz="2800" dirty="0">
                <a:solidFill>
                  <a:schemeClr val="bg1"/>
                </a:solidFill>
              </a:rPr>
              <a:t>domain</a:t>
            </a:r>
            <a:r>
              <a:rPr lang="zh-CN" altLang="en-US" sz="2800" dirty="0">
                <a:solidFill>
                  <a:schemeClr val="bg1"/>
                </a:solidFill>
              </a:rPr>
              <a:t> </a:t>
            </a:r>
            <a:r>
              <a:rPr lang="en-US" altLang="zh-CN" sz="2800" dirty="0">
                <a:solidFill>
                  <a:schemeClr val="bg1"/>
                </a:solidFill>
              </a:rPr>
              <a:t>distance</a:t>
            </a:r>
            <a:r>
              <a:rPr lang="zh-CN" altLang="en-US" sz="2800" dirty="0">
                <a:solidFill>
                  <a:schemeClr val="bg1"/>
                </a:solidFill>
              </a:rPr>
              <a:t> </a:t>
            </a:r>
            <a:r>
              <a:rPr lang="en-US" altLang="zh-CN" sz="2800" dirty="0">
                <a:solidFill>
                  <a:schemeClr val="bg1"/>
                </a:solidFill>
              </a:rPr>
              <a:t>minimization</a:t>
            </a:r>
            <a:endParaRPr lang="en-US" sz="2800" dirty="0">
              <a:solidFill>
                <a:schemeClr val="bg1"/>
              </a:solidFill>
            </a:endParaRPr>
          </a:p>
        </p:txBody>
      </p:sp>
      <p:sp>
        <p:nvSpPr>
          <p:cNvPr id="17" name="TextBox 16"/>
          <p:cNvSpPr txBox="1"/>
          <p:nvPr/>
        </p:nvSpPr>
        <p:spPr>
          <a:xfrm>
            <a:off x="612775" y="3441055"/>
            <a:ext cx="1849024" cy="954107"/>
          </a:xfrm>
          <a:prstGeom prst="rect">
            <a:avLst/>
          </a:prstGeom>
          <a:noFill/>
        </p:spPr>
        <p:txBody>
          <a:bodyPr wrap="square" rtlCol="0">
            <a:spAutoFit/>
          </a:bodyPr>
          <a:lstStyle/>
          <a:p>
            <a:pPr algn="ctr"/>
            <a:r>
              <a:rPr lang="en-US" altLang="zh-CN" sz="2800" dirty="0"/>
              <a:t>source</a:t>
            </a:r>
            <a:r>
              <a:rPr lang="zh-CN" altLang="en-US" sz="2800" dirty="0"/>
              <a:t> </a:t>
            </a:r>
            <a:r>
              <a:rPr lang="en-US" altLang="zh-CN" sz="2800" dirty="0"/>
              <a:t>input</a:t>
            </a:r>
            <a:endParaRPr lang="en-US" sz="2800" dirty="0"/>
          </a:p>
        </p:txBody>
      </p:sp>
      <p:sp>
        <p:nvSpPr>
          <p:cNvPr id="56" name="TextBox 55"/>
          <p:cNvSpPr txBox="1"/>
          <p:nvPr/>
        </p:nvSpPr>
        <p:spPr>
          <a:xfrm>
            <a:off x="1302471" y="5447592"/>
            <a:ext cx="1159328" cy="954107"/>
          </a:xfrm>
          <a:prstGeom prst="rect">
            <a:avLst/>
          </a:prstGeom>
          <a:noFill/>
        </p:spPr>
        <p:txBody>
          <a:bodyPr wrap="square" rtlCol="0">
            <a:spAutoFit/>
          </a:bodyPr>
          <a:lstStyle/>
          <a:p>
            <a:pPr algn="ctr"/>
            <a:r>
              <a:rPr lang="en-US" altLang="zh-CN" sz="2800" dirty="0"/>
              <a:t>target</a:t>
            </a:r>
            <a:r>
              <a:rPr lang="zh-CN" altLang="en-US" sz="2800" dirty="0"/>
              <a:t> </a:t>
            </a:r>
            <a:r>
              <a:rPr lang="en-US" altLang="zh-CN" sz="2800" dirty="0"/>
              <a:t>input</a:t>
            </a:r>
            <a:endParaRPr lang="en-US" sz="2800" dirty="0"/>
          </a:p>
        </p:txBody>
      </p:sp>
      <p:cxnSp>
        <p:nvCxnSpPr>
          <p:cNvPr id="30" name="Straight Arrow Connector 29"/>
          <p:cNvCxnSpPr>
            <a:cxnSpLocks/>
            <a:stCxn id="17" idx="3"/>
          </p:cNvCxnSpPr>
          <p:nvPr/>
        </p:nvCxnSpPr>
        <p:spPr bwMode="auto">
          <a:xfrm>
            <a:off x="2461799" y="3918109"/>
            <a:ext cx="353243" cy="8423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Straight Arrow Connector 57"/>
          <p:cNvCxnSpPr>
            <a:stCxn id="37" idx="3"/>
            <a:endCxn id="41" idx="1"/>
          </p:cNvCxnSpPr>
          <p:nvPr/>
        </p:nvCxnSpPr>
        <p:spPr bwMode="auto">
          <a:xfrm>
            <a:off x="3020783" y="4002339"/>
            <a:ext cx="397643"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Straight Arrow Connector 58"/>
          <p:cNvCxnSpPr>
            <a:endCxn id="42" idx="1"/>
          </p:cNvCxnSpPr>
          <p:nvPr/>
        </p:nvCxnSpPr>
        <p:spPr bwMode="auto">
          <a:xfrm flipV="1">
            <a:off x="3624166" y="4002340"/>
            <a:ext cx="397644" cy="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Straight Arrow Connector 59"/>
          <p:cNvCxnSpPr>
            <a:stCxn id="45" idx="3"/>
            <a:endCxn id="90" idx="1"/>
          </p:cNvCxnSpPr>
          <p:nvPr/>
        </p:nvCxnSpPr>
        <p:spPr bwMode="auto">
          <a:xfrm>
            <a:off x="5139776" y="4002339"/>
            <a:ext cx="966328"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Straight Arrow Connector 60"/>
          <p:cNvCxnSpPr>
            <a:stCxn id="56" idx="3"/>
            <a:endCxn id="36" idx="1"/>
          </p:cNvCxnSpPr>
          <p:nvPr/>
        </p:nvCxnSpPr>
        <p:spPr bwMode="auto">
          <a:xfrm flipV="1">
            <a:off x="2461799" y="5801535"/>
            <a:ext cx="353243" cy="12311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2" name="Straight Arrow Connector 71"/>
          <p:cNvCxnSpPr>
            <a:stCxn id="36" idx="3"/>
            <a:endCxn id="46" idx="1"/>
          </p:cNvCxnSpPr>
          <p:nvPr/>
        </p:nvCxnSpPr>
        <p:spPr bwMode="auto">
          <a:xfrm>
            <a:off x="3020781" y="5801535"/>
            <a:ext cx="397643"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3" name="Straight Arrow Connector 72"/>
          <p:cNvCxnSpPr>
            <a:stCxn id="46" idx="3"/>
            <a:endCxn id="48" idx="1"/>
          </p:cNvCxnSpPr>
          <p:nvPr/>
        </p:nvCxnSpPr>
        <p:spPr bwMode="auto">
          <a:xfrm>
            <a:off x="3624165" y="5801535"/>
            <a:ext cx="397643"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 name="Straight Arrow Connector 73"/>
          <p:cNvCxnSpPr>
            <a:stCxn id="49" idx="3"/>
          </p:cNvCxnSpPr>
          <p:nvPr/>
        </p:nvCxnSpPr>
        <p:spPr bwMode="auto">
          <a:xfrm>
            <a:off x="5139775" y="5801535"/>
            <a:ext cx="967108"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107" name="Picture 4106"/>
          <p:cNvPicPr>
            <a:picLocks noChangeAspect="1"/>
          </p:cNvPicPr>
          <p:nvPr/>
        </p:nvPicPr>
        <p:blipFill>
          <a:blip r:embed="rId2">
            <a:clrChange>
              <a:clrFrom>
                <a:srgbClr val="FFFFFF"/>
              </a:clrFrom>
              <a:clrTo>
                <a:srgbClr val="FFFFFF">
                  <a:alpha val="0"/>
                </a:srgbClr>
              </a:clrTo>
            </a:clrChange>
          </a:blip>
          <a:stretch>
            <a:fillRect/>
          </a:stretch>
        </p:blipFill>
        <p:spPr>
          <a:xfrm>
            <a:off x="4181980" y="3836795"/>
            <a:ext cx="993259" cy="331087"/>
          </a:xfrm>
          <a:prstGeom prst="rect">
            <a:avLst/>
          </a:prstGeom>
        </p:spPr>
      </p:pic>
      <p:pic>
        <p:nvPicPr>
          <p:cNvPr id="84" name="Picture 83"/>
          <p:cNvPicPr>
            <a:picLocks noChangeAspect="1"/>
          </p:cNvPicPr>
          <p:nvPr/>
        </p:nvPicPr>
        <p:blipFill>
          <a:blip r:embed="rId2">
            <a:clrChange>
              <a:clrFrom>
                <a:srgbClr val="FFFFFF"/>
              </a:clrFrom>
              <a:clrTo>
                <a:srgbClr val="FFFFFF">
                  <a:alpha val="0"/>
                </a:srgbClr>
              </a:clrTo>
            </a:clrChange>
          </a:blip>
          <a:stretch>
            <a:fillRect/>
          </a:stretch>
        </p:blipFill>
        <p:spPr>
          <a:xfrm>
            <a:off x="4187873" y="5635990"/>
            <a:ext cx="993259" cy="331087"/>
          </a:xfrm>
          <a:prstGeom prst="rect">
            <a:avLst/>
          </a:prstGeom>
        </p:spPr>
      </p:pic>
      <p:cxnSp>
        <p:nvCxnSpPr>
          <p:cNvPr id="4109" name="Elbow Connector 4108"/>
          <p:cNvCxnSpPr>
            <a:cxnSpLocks/>
            <a:stCxn id="92" idx="3"/>
            <a:endCxn id="16" idx="0"/>
          </p:cNvCxnSpPr>
          <p:nvPr/>
        </p:nvCxnSpPr>
        <p:spPr bwMode="auto">
          <a:xfrm>
            <a:off x="7826196" y="4002339"/>
            <a:ext cx="2282005" cy="467212"/>
          </a:xfrm>
          <a:prstGeom prst="bentConnector2">
            <a:avLst/>
          </a:prstGeom>
          <a:solidFill>
            <a:schemeClr val="accent1"/>
          </a:solidFill>
          <a:ln w="9525" cap="flat" cmpd="sng" algn="ctr">
            <a:solidFill>
              <a:schemeClr val="bg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11" name="Elbow Connector 4110"/>
          <p:cNvCxnSpPr>
            <a:cxnSpLocks/>
            <a:stCxn id="97" idx="3"/>
            <a:endCxn id="16" idx="4"/>
          </p:cNvCxnSpPr>
          <p:nvPr/>
        </p:nvCxnSpPr>
        <p:spPr bwMode="auto">
          <a:xfrm>
            <a:off x="7826196" y="5801533"/>
            <a:ext cx="2282005" cy="600166"/>
          </a:xfrm>
          <a:prstGeom prst="bentConnector4">
            <a:avLst>
              <a:gd name="adj1" fmla="val 12536"/>
              <a:gd name="adj2" fmla="val 138089"/>
            </a:avLst>
          </a:prstGeom>
          <a:solidFill>
            <a:schemeClr val="accent1"/>
          </a:solidFill>
          <a:ln w="9525" cap="flat" cmpd="sng" algn="ctr">
            <a:solidFill>
              <a:schemeClr val="bg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0" name="Rounded Rectangle 89"/>
          <p:cNvSpPr/>
          <p:nvPr/>
        </p:nvSpPr>
        <p:spPr bwMode="auto">
          <a:xfrm>
            <a:off x="6106104" y="3239363"/>
            <a:ext cx="205741" cy="1525952"/>
          </a:xfrm>
          <a:prstGeom prst="roundRect">
            <a:avLst>
              <a:gd name="adj" fmla="val 50000"/>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sp>
        <p:nvSpPr>
          <p:cNvPr id="91" name="Rounded Rectangle 90"/>
          <p:cNvSpPr/>
          <p:nvPr/>
        </p:nvSpPr>
        <p:spPr bwMode="auto">
          <a:xfrm>
            <a:off x="6703200" y="3239363"/>
            <a:ext cx="205741" cy="1525952"/>
          </a:xfrm>
          <a:prstGeom prst="roundRect">
            <a:avLst>
              <a:gd name="adj" fmla="val 50000"/>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sp>
        <p:nvSpPr>
          <p:cNvPr id="92" name="Rounded Rectangle 91"/>
          <p:cNvSpPr/>
          <p:nvPr/>
        </p:nvSpPr>
        <p:spPr bwMode="auto">
          <a:xfrm>
            <a:off x="7620455" y="3239363"/>
            <a:ext cx="205741" cy="1525952"/>
          </a:xfrm>
          <a:prstGeom prst="roundRect">
            <a:avLst>
              <a:gd name="adj" fmla="val 50000"/>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sp>
        <p:nvSpPr>
          <p:cNvPr id="95" name="Rounded Rectangle 94"/>
          <p:cNvSpPr/>
          <p:nvPr/>
        </p:nvSpPr>
        <p:spPr bwMode="auto">
          <a:xfrm>
            <a:off x="6112562" y="5038557"/>
            <a:ext cx="205741" cy="1525952"/>
          </a:xfrm>
          <a:prstGeom prst="roundRect">
            <a:avLst>
              <a:gd name="adj" fmla="val 50000"/>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sp>
        <p:nvSpPr>
          <p:cNvPr id="96" name="Rounded Rectangle 95"/>
          <p:cNvSpPr/>
          <p:nvPr/>
        </p:nvSpPr>
        <p:spPr bwMode="auto">
          <a:xfrm>
            <a:off x="6708023" y="5038557"/>
            <a:ext cx="205741" cy="1525952"/>
          </a:xfrm>
          <a:prstGeom prst="roundRect">
            <a:avLst>
              <a:gd name="adj" fmla="val 50000"/>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sp>
        <p:nvSpPr>
          <p:cNvPr id="97" name="Rounded Rectangle 96"/>
          <p:cNvSpPr/>
          <p:nvPr/>
        </p:nvSpPr>
        <p:spPr bwMode="auto">
          <a:xfrm>
            <a:off x="7620455" y="5038557"/>
            <a:ext cx="205741" cy="1525952"/>
          </a:xfrm>
          <a:prstGeom prst="roundRect">
            <a:avLst>
              <a:gd name="adj" fmla="val 50000"/>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pic>
        <p:nvPicPr>
          <p:cNvPr id="99" name="Picture 98"/>
          <p:cNvPicPr>
            <a:picLocks noChangeAspect="1"/>
          </p:cNvPicPr>
          <p:nvPr/>
        </p:nvPicPr>
        <p:blipFill>
          <a:blip r:embed="rId2">
            <a:clrChange>
              <a:clrFrom>
                <a:srgbClr val="FFFFFF"/>
              </a:clrFrom>
              <a:clrTo>
                <a:srgbClr val="FFFFFF">
                  <a:alpha val="0"/>
                </a:srgbClr>
              </a:clrTo>
            </a:clrChange>
          </a:blip>
          <a:stretch>
            <a:fillRect/>
          </a:stretch>
        </p:blipFill>
        <p:spPr>
          <a:xfrm>
            <a:off x="6830604" y="3836795"/>
            <a:ext cx="993259" cy="331087"/>
          </a:xfrm>
          <a:prstGeom prst="rect">
            <a:avLst/>
          </a:prstGeom>
        </p:spPr>
      </p:pic>
      <p:pic>
        <p:nvPicPr>
          <p:cNvPr id="100" name="Picture 99"/>
          <p:cNvPicPr>
            <a:picLocks noChangeAspect="1"/>
          </p:cNvPicPr>
          <p:nvPr/>
        </p:nvPicPr>
        <p:blipFill>
          <a:blip r:embed="rId2">
            <a:clrChange>
              <a:clrFrom>
                <a:srgbClr val="FFFFFF"/>
              </a:clrFrom>
              <a:clrTo>
                <a:srgbClr val="FFFFFF">
                  <a:alpha val="0"/>
                </a:srgbClr>
              </a:clrTo>
            </a:clrChange>
          </a:blip>
          <a:stretch>
            <a:fillRect/>
          </a:stretch>
        </p:blipFill>
        <p:spPr>
          <a:xfrm>
            <a:off x="6836497" y="5635990"/>
            <a:ext cx="993259" cy="331087"/>
          </a:xfrm>
          <a:prstGeom prst="rect">
            <a:avLst/>
          </a:prstGeom>
        </p:spPr>
      </p:pic>
      <p:cxnSp>
        <p:nvCxnSpPr>
          <p:cNvPr id="4121" name="Elbow Connector 4120"/>
          <p:cNvCxnSpPr>
            <a:cxnSpLocks/>
            <a:endCxn id="55" idx="2"/>
          </p:cNvCxnSpPr>
          <p:nvPr/>
        </p:nvCxnSpPr>
        <p:spPr bwMode="auto">
          <a:xfrm flipV="1">
            <a:off x="8215216" y="3418839"/>
            <a:ext cx="1165850" cy="636830"/>
          </a:xfrm>
          <a:prstGeom prst="bentConnector3">
            <a:avLst>
              <a:gd name="adj1" fmla="val 50000"/>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22" name="Left Brace 4121"/>
          <p:cNvSpPr/>
          <p:nvPr/>
        </p:nvSpPr>
        <p:spPr bwMode="auto">
          <a:xfrm rot="5400000">
            <a:off x="3807181" y="1940196"/>
            <a:ext cx="299227" cy="2316165"/>
          </a:xfrm>
          <a:prstGeom prst="leftBrace">
            <a:avLst>
              <a:gd name="adj1" fmla="val 124045"/>
              <a:gd name="adj2" fmla="val 50000"/>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sp>
        <p:nvSpPr>
          <p:cNvPr id="104" name="TextBox 103"/>
          <p:cNvSpPr txBox="1"/>
          <p:nvPr/>
        </p:nvSpPr>
        <p:spPr>
          <a:xfrm>
            <a:off x="2630696" y="2334655"/>
            <a:ext cx="1924124" cy="523220"/>
          </a:xfrm>
          <a:prstGeom prst="rect">
            <a:avLst/>
          </a:prstGeom>
          <a:noFill/>
        </p:spPr>
        <p:txBody>
          <a:bodyPr wrap="square" rtlCol="0">
            <a:spAutoFit/>
          </a:bodyPr>
          <a:lstStyle/>
          <a:p>
            <a:pPr algn="ctr"/>
            <a:r>
              <a:rPr lang="en-US" altLang="zh-CN" sz="2800" dirty="0"/>
              <a:t>tied</a:t>
            </a:r>
            <a:r>
              <a:rPr lang="zh-CN" altLang="en-US" sz="2800" dirty="0"/>
              <a:t> </a:t>
            </a:r>
            <a:r>
              <a:rPr lang="en-US" altLang="zh-CN" sz="2800" dirty="0"/>
              <a:t>layers</a:t>
            </a:r>
            <a:endParaRPr lang="en-US" sz="2800" dirty="0"/>
          </a:p>
        </p:txBody>
      </p:sp>
      <p:sp>
        <p:nvSpPr>
          <p:cNvPr id="105" name="Left Brace 104"/>
          <p:cNvSpPr/>
          <p:nvPr/>
        </p:nvSpPr>
        <p:spPr bwMode="auto">
          <a:xfrm rot="5400000">
            <a:off x="6853833" y="2245554"/>
            <a:ext cx="228755" cy="1711303"/>
          </a:xfrm>
          <a:prstGeom prst="leftBrace">
            <a:avLst>
              <a:gd name="adj1" fmla="val 124045"/>
              <a:gd name="adj2" fmla="val 50000"/>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7"/>
            <a:endParaRPr lang="en-US"/>
          </a:p>
        </p:txBody>
      </p:sp>
      <p:sp>
        <p:nvSpPr>
          <p:cNvPr id="106" name="TextBox 105"/>
          <p:cNvSpPr txBox="1"/>
          <p:nvPr/>
        </p:nvSpPr>
        <p:spPr>
          <a:xfrm>
            <a:off x="5790882" y="2303151"/>
            <a:ext cx="2917020" cy="523220"/>
          </a:xfrm>
          <a:prstGeom prst="rect">
            <a:avLst/>
          </a:prstGeom>
          <a:noFill/>
        </p:spPr>
        <p:txBody>
          <a:bodyPr wrap="square" rtlCol="0">
            <a:spAutoFit/>
          </a:bodyPr>
          <a:lstStyle/>
          <a:p>
            <a:pPr algn="ctr"/>
            <a:r>
              <a:rPr lang="en-US" altLang="zh-CN" sz="2800" dirty="0"/>
              <a:t>adaptation</a:t>
            </a:r>
            <a:r>
              <a:rPr lang="zh-CN" altLang="en-US" sz="2800" dirty="0"/>
              <a:t> </a:t>
            </a:r>
            <a:r>
              <a:rPr lang="en-US" altLang="zh-CN" sz="2800" dirty="0"/>
              <a:t>layers</a:t>
            </a:r>
            <a:endParaRPr lang="en-US" sz="2800" dirty="0"/>
          </a:p>
        </p:txBody>
      </p:sp>
      <mc:AlternateContent xmlns:mc="http://schemas.openxmlformats.org/markup-compatibility/2006" xmlns:a14="http://schemas.microsoft.com/office/drawing/2010/main">
        <mc:Choice Requires="a14">
          <p:sp>
            <p:nvSpPr>
              <p:cNvPr id="2" name="TextBox 1"/>
              <p:cNvSpPr txBox="1"/>
              <p:nvPr/>
            </p:nvSpPr>
            <p:spPr>
              <a:xfrm>
                <a:off x="3144561" y="1188173"/>
                <a:ext cx="7117278"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3200" i="1" smtClean="0">
                          <a:solidFill>
                            <a:schemeClr val="tx1"/>
                          </a:solidFill>
                          <a:latin typeface="Cambria Math" charset="0"/>
                          <a:ea typeface="Cambria Math" charset="0"/>
                          <a:cs typeface="Cambria Math" charset="0"/>
                        </a:rPr>
                        <m:t>ℒ</m:t>
                      </m:r>
                      <m:r>
                        <a:rPr lang="en-US" altLang="zh-CN" sz="3200" i="1">
                          <a:solidFill>
                            <a:schemeClr val="tx1"/>
                          </a:solidFill>
                          <a:latin typeface="Cambria Math" charset="0"/>
                          <a:ea typeface="Cambria Math" charset="0"/>
                          <a:cs typeface="Cambria Math" charset="0"/>
                        </a:rPr>
                        <m:t>=</m:t>
                      </m:r>
                      <m:sSub>
                        <m:sSubPr>
                          <m:ctrlPr>
                            <a:rPr lang="en-US" altLang="zh-CN" sz="3200" i="1">
                              <a:solidFill>
                                <a:schemeClr val="tx1"/>
                              </a:solidFill>
                              <a:latin typeface="Cambria Math" panose="02040503050406030204" pitchFamily="18" charset="0"/>
                              <a:ea typeface="Cambria Math" charset="0"/>
                              <a:cs typeface="Cambria Math" charset="0"/>
                            </a:rPr>
                          </m:ctrlPr>
                        </m:sSubPr>
                        <m:e>
                          <m:r>
                            <a:rPr lang="en-US" sz="3200" i="1">
                              <a:solidFill>
                                <a:schemeClr val="tx1"/>
                              </a:solidFill>
                              <a:latin typeface="Cambria Math" charset="0"/>
                              <a:ea typeface="Cambria Math" charset="0"/>
                              <a:cs typeface="Cambria Math" charset="0"/>
                            </a:rPr>
                            <m:t>ℒ</m:t>
                          </m:r>
                        </m:e>
                        <m:sub>
                          <m:r>
                            <m:rPr>
                              <m:sty m:val="p"/>
                            </m:rPr>
                            <a:rPr lang="en-US" altLang="zh-CN" sz="3200">
                              <a:solidFill>
                                <a:schemeClr val="tx1"/>
                              </a:solidFill>
                              <a:latin typeface="Cambria Math" charset="0"/>
                              <a:ea typeface="Cambria Math" charset="0"/>
                              <a:cs typeface="Cambria Math" charset="0"/>
                            </a:rPr>
                            <m:t>source</m:t>
                          </m:r>
                        </m:sub>
                      </m:sSub>
                      <m:r>
                        <a:rPr lang="en-US" altLang="zh-CN" sz="3200">
                          <a:solidFill>
                            <a:schemeClr val="tx1"/>
                          </a:solidFill>
                          <a:latin typeface="Cambria Math" charset="0"/>
                          <a:ea typeface="Cambria Math" charset="0"/>
                          <a:cs typeface="Cambria Math" charset="0"/>
                        </a:rPr>
                        <m:t>+</m:t>
                      </m:r>
                      <m:sSub>
                        <m:sSubPr>
                          <m:ctrlPr>
                            <a:rPr lang="en-US" altLang="zh-CN" sz="3200" i="1">
                              <a:solidFill>
                                <a:schemeClr val="tx1"/>
                              </a:solidFill>
                              <a:latin typeface="Cambria Math" panose="02040503050406030204" pitchFamily="18" charset="0"/>
                              <a:ea typeface="Cambria Math" charset="0"/>
                              <a:cs typeface="Cambria Math" charset="0"/>
                            </a:rPr>
                          </m:ctrlPr>
                        </m:sSubPr>
                        <m:e>
                          <m:r>
                            <a:rPr lang="en-US" sz="3200" i="1">
                              <a:solidFill>
                                <a:schemeClr val="tx1"/>
                              </a:solidFill>
                              <a:latin typeface="Cambria Math" charset="0"/>
                              <a:ea typeface="Cambria Math" charset="0"/>
                              <a:cs typeface="Cambria Math" charset="0"/>
                            </a:rPr>
                            <m:t>ℒ</m:t>
                          </m:r>
                        </m:e>
                        <m:sub>
                          <m:r>
                            <m:rPr>
                              <m:sty m:val="p"/>
                            </m:rPr>
                            <a:rPr lang="en-US" altLang="zh-CN" sz="3200">
                              <a:solidFill>
                                <a:schemeClr val="tx1"/>
                              </a:solidFill>
                              <a:latin typeface="Cambria Math" charset="0"/>
                              <a:ea typeface="Cambria Math" charset="0"/>
                              <a:cs typeface="Cambria Math" charset="0"/>
                            </a:rPr>
                            <m:t>distance</m:t>
                          </m:r>
                        </m:sub>
                      </m:sSub>
                    </m:oMath>
                  </m:oMathPara>
                </a14:m>
                <a:endParaRPr lang="en-US" sz="3200" dirty="0">
                  <a:solidFill>
                    <a:schemeClr val="tx1"/>
                  </a:solidFill>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3144561" y="1188173"/>
                <a:ext cx="7117278" cy="492443"/>
              </a:xfrm>
              <a:prstGeom prst="rect">
                <a:avLst/>
              </a:prstGeom>
              <a:blipFill>
                <a:blip r:embed="rId3"/>
                <a:stretch>
                  <a:fillRect b="-1794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036622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6"/>
          </p:nvPr>
        </p:nvSpPr>
        <p:spPr/>
        <p:txBody>
          <a:bodyPr/>
          <a:lstStyle/>
          <a:p>
            <a:fld id="{884269F9-B5CE-EB46-8536-1F9E4423A6BA}" type="slidenum">
              <a:rPr kumimoji="1" lang="zh-CN" altLang="en-US" smtClean="0">
                <a:latin typeface="微软雅黑" panose="020B0503020204020204" pitchFamily="34" charset="-122"/>
                <a:ea typeface="微软雅黑" panose="020B0503020204020204" pitchFamily="34" charset="-122"/>
              </a:rPr>
              <a:t>15</a:t>
            </a:fld>
            <a:endParaRPr kumimoji="1" lang="zh-CN" altLang="en-US" dirty="0">
              <a:latin typeface="微软雅黑" panose="020B0503020204020204" pitchFamily="34" charset="-122"/>
              <a:ea typeface="微软雅黑" panose="020B0503020204020204" pitchFamily="34" charset="-122"/>
            </a:endParaRPr>
          </a:p>
        </p:txBody>
      </p:sp>
      <p:grpSp>
        <p:nvGrpSpPr>
          <p:cNvPr id="3" name="组合 2"/>
          <p:cNvGrpSpPr/>
          <p:nvPr/>
        </p:nvGrpSpPr>
        <p:grpSpPr>
          <a:xfrm>
            <a:off x="447774" y="476053"/>
            <a:ext cx="11287026" cy="5701945"/>
            <a:chOff x="447774" y="476053"/>
            <a:chExt cx="11287026" cy="5701945"/>
          </a:xfrm>
        </p:grpSpPr>
        <p:sp>
          <p:nvSpPr>
            <p:cNvPr id="12" name="Title 3"/>
            <p:cNvSpPr txBox="1">
              <a:spLocks/>
            </p:cNvSpPr>
            <p:nvPr/>
          </p:nvSpPr>
          <p:spPr>
            <a:xfrm>
              <a:off x="447774" y="476053"/>
              <a:ext cx="10318292" cy="857251"/>
            </a:xfrm>
            <a:prstGeom prst="rect">
              <a:avLst/>
            </a:prstGeom>
          </p:spPr>
          <p:txBody>
            <a:bodyPr vert="horz" lIns="0" tIns="0" rIns="0" bIns="0" rtlCol="0" anchor="t">
              <a:normAutofit/>
            </a:bodyPr>
            <a:lstStyle>
              <a:lvl1pPr algn="l" defTabSz="914400" rtl="0" eaLnBrk="1" latinLnBrk="0" hangingPunct="1">
                <a:lnSpc>
                  <a:spcPct val="110000"/>
                </a:lnSpc>
                <a:spcBef>
                  <a:spcPct val="0"/>
                </a:spcBef>
                <a:buNone/>
                <a:defRPr sz="3200" b="1" kern="1200">
                  <a:solidFill>
                    <a:schemeClr val="tx1"/>
                  </a:solidFill>
                  <a:latin typeface="+mj-lt"/>
                  <a:ea typeface="+mn-ea"/>
                  <a:cs typeface="FZZhengHeiS-B-GB" charset="-122"/>
                </a:defRPr>
              </a:lvl1pPr>
            </a:lstStyle>
            <a:p>
              <a:r>
                <a:rPr lang="zh-CN" altLang="en-US" sz="4000" dirty="0">
                  <a:latin typeface="微软雅黑" panose="020B0503020204020204" pitchFamily="34" charset="-122"/>
                  <a:ea typeface="微软雅黑" panose="020B0503020204020204" pitchFamily="34" charset="-122"/>
                </a:rPr>
                <a:t>迁移学习解决大额消费金融的困境</a:t>
              </a:r>
            </a:p>
          </p:txBody>
        </p:sp>
        <p:grpSp>
          <p:nvGrpSpPr>
            <p:cNvPr id="9" name="组合 8"/>
            <p:cNvGrpSpPr/>
            <p:nvPr/>
          </p:nvGrpSpPr>
          <p:grpSpPr>
            <a:xfrm>
              <a:off x="447774" y="1669682"/>
              <a:ext cx="7036245" cy="3688679"/>
              <a:chOff x="529967" y="1797831"/>
              <a:chExt cx="7771352" cy="4074051"/>
            </a:xfrm>
          </p:grpSpPr>
          <p:sp>
            <p:nvSpPr>
              <p:cNvPr id="2" name="矩形 1"/>
              <p:cNvSpPr/>
              <p:nvPr/>
            </p:nvSpPr>
            <p:spPr>
              <a:xfrm>
                <a:off x="529967" y="1797831"/>
                <a:ext cx="7771352" cy="4074051"/>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p:cNvPicPr>
              <p:nvPr/>
            </p:nvPicPr>
            <p:blipFill rotWithShape="1">
              <a:blip r:embed="rId3" cstate="print"/>
              <a:srcRect t="7214" b="7282"/>
              <a:stretch/>
            </p:blipFill>
            <p:spPr>
              <a:xfrm>
                <a:off x="941564" y="2159280"/>
                <a:ext cx="6948157" cy="3351152"/>
              </a:xfrm>
              <a:prstGeom prst="rect">
                <a:avLst/>
              </a:prstGeom>
            </p:spPr>
          </p:pic>
        </p:grpSp>
        <p:grpSp>
          <p:nvGrpSpPr>
            <p:cNvPr id="14" name="组合 13"/>
            <p:cNvGrpSpPr/>
            <p:nvPr/>
          </p:nvGrpSpPr>
          <p:grpSpPr>
            <a:xfrm>
              <a:off x="6189346" y="2292585"/>
              <a:ext cx="5545454" cy="3885413"/>
              <a:chOff x="5587602" y="2594166"/>
              <a:chExt cx="5545454" cy="3885413"/>
            </a:xfrm>
          </p:grpSpPr>
          <p:sp>
            <p:nvSpPr>
              <p:cNvPr id="11" name="矩形 10"/>
              <p:cNvSpPr/>
              <p:nvPr/>
            </p:nvSpPr>
            <p:spPr>
              <a:xfrm>
                <a:off x="5587602" y="2594166"/>
                <a:ext cx="5545454" cy="388541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786206" y="3000410"/>
                <a:ext cx="5148245" cy="2993127"/>
              </a:xfrm>
              <a:prstGeom prst="rect">
                <a:avLst/>
              </a:prstGeom>
              <a:noFill/>
            </p:spPr>
            <p:txBody>
              <a:bodyPr wrap="square" rtlCol="0">
                <a:spAutoFit/>
              </a:bodyPr>
              <a:lstStyle/>
              <a:p>
                <a:pPr>
                  <a:lnSpc>
                    <a:spcPct val="125000"/>
                  </a:lnSpc>
                  <a:spcAft>
                    <a:spcPts val="338"/>
                  </a:spcAft>
                </a:pPr>
                <a:r>
                  <a:rPr kumimoji="1" lang="zh-CN" altLang="en-US" sz="1400" dirty="0">
                    <a:solidFill>
                      <a:schemeClr val="bg1"/>
                    </a:solidFill>
                    <a:latin typeface="微软雅黑" panose="020B0503020204020204" pitchFamily="34" charset="-122"/>
                    <a:ea typeface="微软雅黑" panose="020B0503020204020204" pitchFamily="34" charset="-122"/>
                    <a:cs typeface="Microsoft YaHei Light" charset="0"/>
                  </a:rPr>
                  <a:t>在千万量级微信公众号客户中，挖掘近期有购车意向的客户，通过微信营销购车分期业务。客户可点击其中链接提交申请。</a:t>
                </a:r>
                <a:endParaRPr kumimoji="1" lang="en-US" altLang="zh-CN" sz="1400" dirty="0">
                  <a:solidFill>
                    <a:schemeClr val="bg1"/>
                  </a:solidFill>
                  <a:latin typeface="微软雅黑" panose="020B0503020204020204" pitchFamily="34" charset="-122"/>
                  <a:ea typeface="微软雅黑" panose="020B0503020204020204" pitchFamily="34" charset="-122"/>
                  <a:cs typeface="Microsoft YaHei Light" charset="0"/>
                </a:endParaRPr>
              </a:p>
              <a:p>
                <a:pPr>
                  <a:spcAft>
                    <a:spcPts val="338"/>
                  </a:spcAft>
                </a:pPr>
                <a:endParaRPr kumimoji="1" lang="en-US" altLang="zh-CN" sz="2000" b="1" dirty="0">
                  <a:solidFill>
                    <a:srgbClr val="239BB7">
                      <a:alpha val="70000"/>
                    </a:srgbClr>
                  </a:solidFill>
                  <a:latin typeface="Microsoft YaHei Light" charset="0"/>
                  <a:ea typeface="Microsoft YaHei Light" charset="0"/>
                  <a:cs typeface="Microsoft YaHei Light" charset="0"/>
                </a:endParaRPr>
              </a:p>
              <a:p>
                <a:pPr>
                  <a:spcAft>
                    <a:spcPts val="338"/>
                  </a:spcAft>
                </a:pPr>
                <a:endParaRPr kumimoji="1" lang="en-US" altLang="zh-CN" sz="2000" b="1" dirty="0">
                  <a:solidFill>
                    <a:srgbClr val="239BB7">
                      <a:alpha val="70000"/>
                    </a:srgbClr>
                  </a:solidFill>
                  <a:latin typeface="Microsoft YaHei Light" charset="0"/>
                  <a:ea typeface="Microsoft YaHei Light" charset="0"/>
                  <a:cs typeface="Microsoft YaHei Light" charset="0"/>
                </a:endParaRPr>
              </a:p>
              <a:p>
                <a:pPr>
                  <a:spcAft>
                    <a:spcPts val="338"/>
                  </a:spcAft>
                </a:pPr>
                <a:r>
                  <a:rPr kumimoji="1" lang="zh-CN" altLang="en-US" sz="1600" b="1" dirty="0">
                    <a:solidFill>
                      <a:srgbClr val="FFC000"/>
                    </a:solidFill>
                    <a:latin typeface="微软雅黑" panose="020B0503020204020204" pitchFamily="34" charset="-122"/>
                    <a:ea typeface="微软雅黑" panose="020B0503020204020204" pitchFamily="34" charset="-122"/>
                    <a:cs typeface="Microsoft YaHei Light" charset="0"/>
                  </a:rPr>
                  <a:t>难点：</a:t>
                </a:r>
                <a:r>
                  <a:rPr kumimoji="1" lang="zh-CN" altLang="en-US" sz="1600" dirty="0">
                    <a:solidFill>
                      <a:schemeClr val="bg1"/>
                    </a:solidFill>
                    <a:latin typeface="微软雅黑" panose="020B0503020204020204" pitchFamily="34" charset="-122"/>
                    <a:ea typeface="微软雅黑" panose="020B0503020204020204" pitchFamily="34" charset="-122"/>
                    <a:cs typeface="Microsoft YaHei Light" charset="0"/>
                  </a:rPr>
                  <a:t>新渠道，成功办理客户</a:t>
                </a:r>
                <a:r>
                  <a:rPr kumimoji="1" lang="en-US" altLang="zh-CN" sz="1600" dirty="0">
                    <a:solidFill>
                      <a:schemeClr val="bg1"/>
                    </a:solidFill>
                    <a:latin typeface="微软雅黑" panose="020B0503020204020204" pitchFamily="34" charset="-122"/>
                    <a:ea typeface="微软雅黑" panose="020B0503020204020204" pitchFamily="34" charset="-122"/>
                    <a:cs typeface="Microsoft YaHei Light" charset="0"/>
                  </a:rPr>
                  <a:t>&lt;100</a:t>
                </a:r>
              </a:p>
              <a:p>
                <a:pPr>
                  <a:spcAft>
                    <a:spcPts val="338"/>
                  </a:spcAft>
                </a:pPr>
                <a:endParaRPr kumimoji="1" lang="zh-CN" altLang="en-US" sz="1600" dirty="0">
                  <a:solidFill>
                    <a:schemeClr val="bg1"/>
                  </a:solidFill>
                  <a:latin typeface="微软雅黑" panose="020B0503020204020204" pitchFamily="34" charset="-122"/>
                  <a:ea typeface="微软雅黑" panose="020B0503020204020204" pitchFamily="34" charset="-122"/>
                  <a:cs typeface="Microsoft YaHei Light" charset="0"/>
                </a:endParaRPr>
              </a:p>
              <a:p>
                <a:pPr>
                  <a:spcAft>
                    <a:spcPts val="338"/>
                  </a:spcAft>
                </a:pPr>
                <a:r>
                  <a:rPr kumimoji="1" lang="zh-CN" altLang="en-US" sz="1600" b="1" dirty="0">
                    <a:solidFill>
                      <a:srgbClr val="FFC000"/>
                    </a:solidFill>
                    <a:latin typeface="微软雅黑" panose="020B0503020204020204" pitchFamily="34" charset="-122"/>
                    <a:ea typeface="微软雅黑" panose="020B0503020204020204" pitchFamily="34" charset="-122"/>
                    <a:cs typeface="Microsoft YaHei Light" charset="0"/>
                  </a:rPr>
                  <a:t>方法：</a:t>
                </a:r>
                <a:r>
                  <a:rPr kumimoji="1" lang="zh-CN" altLang="en-US" sz="1600" dirty="0">
                    <a:solidFill>
                      <a:schemeClr val="bg1"/>
                    </a:solidFill>
                    <a:latin typeface="微软雅黑" panose="020B0503020204020204" pitchFamily="34" charset="-122"/>
                    <a:ea typeface="微软雅黑" panose="020B0503020204020204" pitchFamily="34" charset="-122"/>
                    <a:cs typeface="Microsoft YaHei Light" charset="0"/>
                  </a:rPr>
                  <a:t>基于全渠道营销数据（成功次数</a:t>
                </a:r>
                <a:r>
                  <a:rPr kumimoji="1" lang="en-US" altLang="zh-CN" sz="1600" dirty="0">
                    <a:solidFill>
                      <a:schemeClr val="bg1"/>
                    </a:solidFill>
                    <a:latin typeface="微软雅黑" panose="020B0503020204020204" pitchFamily="34" charset="-122"/>
                    <a:ea typeface="微软雅黑" panose="020B0503020204020204" pitchFamily="34" charset="-122"/>
                    <a:cs typeface="Microsoft YaHei Light" charset="0"/>
                  </a:rPr>
                  <a:t>&gt;1</a:t>
                </a:r>
                <a:r>
                  <a:rPr kumimoji="1" lang="zh-CN" altLang="en-US" sz="1600" dirty="0">
                    <a:solidFill>
                      <a:schemeClr val="bg1"/>
                    </a:solidFill>
                    <a:latin typeface="微软雅黑" panose="020B0503020204020204" pitchFamily="34" charset="-122"/>
                    <a:ea typeface="微软雅黑" panose="020B0503020204020204" pitchFamily="34" charset="-122"/>
                    <a:cs typeface="Microsoft YaHei Light" charset="0"/>
                  </a:rPr>
                  <a:t>亿），帮助汽车分期贷款模型学习</a:t>
                </a:r>
              </a:p>
              <a:p>
                <a:pPr>
                  <a:spcAft>
                    <a:spcPts val="338"/>
                  </a:spcAft>
                </a:pPr>
                <a:endParaRPr kumimoji="1" lang="en-US" altLang="zh-CN" sz="1600" dirty="0">
                  <a:solidFill>
                    <a:srgbClr val="FFC000"/>
                  </a:solidFill>
                  <a:latin typeface="微软雅黑" panose="020B0503020204020204" pitchFamily="34" charset="-122"/>
                  <a:ea typeface="微软雅黑" panose="020B0503020204020204" pitchFamily="34" charset="-122"/>
                  <a:cs typeface="Microsoft YaHei Light" charset="0"/>
                </a:endParaRPr>
              </a:p>
              <a:p>
                <a:pPr>
                  <a:spcAft>
                    <a:spcPts val="338"/>
                  </a:spcAft>
                </a:pPr>
                <a:r>
                  <a:rPr kumimoji="1" lang="zh-CN" altLang="en-US" sz="1600" b="1" dirty="0">
                    <a:solidFill>
                      <a:srgbClr val="FFC000"/>
                    </a:solidFill>
                    <a:latin typeface="微软雅黑" panose="020B0503020204020204" pitchFamily="34" charset="-122"/>
                    <a:ea typeface="微软雅黑" panose="020B0503020204020204" pitchFamily="34" charset="-122"/>
                    <a:cs typeface="Microsoft YaHei Light" charset="0"/>
                  </a:rPr>
                  <a:t>效果：</a:t>
                </a:r>
                <a:r>
                  <a:rPr kumimoji="1" lang="zh-CN" altLang="en-US" sz="1600" u="sng" dirty="0">
                    <a:solidFill>
                      <a:schemeClr val="bg1"/>
                    </a:solidFill>
                    <a:latin typeface="微软雅黑" panose="020B0503020204020204" pitchFamily="34" charset="-122"/>
                    <a:ea typeface="微软雅黑" panose="020B0503020204020204" pitchFamily="34" charset="-122"/>
                    <a:cs typeface="Microsoft YaHei Light" charset="0"/>
                  </a:rPr>
                  <a:t>与</a:t>
                </a:r>
                <a:r>
                  <a:rPr kumimoji="1" lang="en-US" altLang="zh-CN" sz="1600" u="sng" dirty="0">
                    <a:solidFill>
                      <a:schemeClr val="bg1"/>
                    </a:solidFill>
                    <a:latin typeface="微软雅黑" panose="020B0503020204020204" pitchFamily="34" charset="-122"/>
                    <a:ea typeface="微软雅黑" panose="020B0503020204020204" pitchFamily="34" charset="-122"/>
                    <a:cs typeface="Microsoft YaHei Light" charset="0"/>
                  </a:rPr>
                  <a:t>SAS</a:t>
                </a:r>
                <a:r>
                  <a:rPr kumimoji="1" lang="zh-CN" altLang="en-US" sz="1600" u="sng" dirty="0">
                    <a:solidFill>
                      <a:schemeClr val="bg1"/>
                    </a:solidFill>
                    <a:latin typeface="微软雅黑" panose="020B0503020204020204" pitchFamily="34" charset="-122"/>
                    <a:ea typeface="微软雅黑" panose="020B0503020204020204" pitchFamily="34" charset="-122"/>
                    <a:cs typeface="Microsoft YaHei Light" charset="0"/>
                  </a:rPr>
                  <a:t>模型相比，营销响应率提升</a:t>
                </a:r>
                <a:r>
                  <a:rPr kumimoji="1" lang="zh-CN" altLang="zh-CN" sz="1600" b="1" u="sng" dirty="0">
                    <a:solidFill>
                      <a:schemeClr val="bg1"/>
                    </a:solidFill>
                    <a:latin typeface="微软雅黑" panose="020B0503020204020204" pitchFamily="34" charset="-122"/>
                    <a:ea typeface="微软雅黑" panose="020B0503020204020204" pitchFamily="34" charset="-122"/>
                    <a:cs typeface="Microsoft YaHei Light" charset="0"/>
                  </a:rPr>
                  <a:t>2</a:t>
                </a:r>
                <a:r>
                  <a:rPr kumimoji="1" lang="en-US" altLang="zh-CN" sz="1600" b="1" u="sng" dirty="0">
                    <a:solidFill>
                      <a:schemeClr val="bg1"/>
                    </a:solidFill>
                    <a:latin typeface="微软雅黑" panose="020B0503020204020204" pitchFamily="34" charset="-122"/>
                    <a:ea typeface="微软雅黑" panose="020B0503020204020204" pitchFamily="34" charset="-122"/>
                    <a:cs typeface="Microsoft YaHei Light" charset="0"/>
                  </a:rPr>
                  <a:t>00%+</a:t>
                </a:r>
                <a:endParaRPr kumimoji="1" lang="zh-CN" altLang="en-US" sz="1600" u="sng" dirty="0">
                  <a:solidFill>
                    <a:schemeClr val="bg1"/>
                  </a:solidFill>
                  <a:latin typeface="微软雅黑" panose="020B0503020204020204" pitchFamily="34" charset="-122"/>
                  <a:ea typeface="微软雅黑" panose="020B0503020204020204" pitchFamily="34" charset="-122"/>
                  <a:cs typeface="Microsoft YaHei Light" charset="0"/>
                </a:endParaRPr>
              </a:p>
            </p:txBody>
          </p:sp>
        </p:grpSp>
      </p:grpSp>
      <p:pic>
        <p:nvPicPr>
          <p:cNvPr id="16" name="Picture 4" descr="image1.png">
            <a:extLst>
              <a:ext uri="{FF2B5EF4-FFF2-40B4-BE49-F238E27FC236}">
                <a16:creationId xmlns:a16="http://schemas.microsoft.com/office/drawing/2014/main" id="{EDB0EDD1-E09A-0E40-A161-6E83819677E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363200" y="53905"/>
            <a:ext cx="1767840" cy="850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206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6"/>
          </p:nvPr>
        </p:nvSpPr>
        <p:spPr/>
        <p:txBody>
          <a:bodyPr/>
          <a:lstStyle/>
          <a:p>
            <a:fld id="{884269F9-B5CE-EB46-8536-1F9E4423A6BA}" type="slidenum">
              <a:rPr kumimoji="1" lang="zh-CN" altLang="en-US" smtClean="0">
                <a:latin typeface="微软雅黑" panose="020B0503020204020204" pitchFamily="34" charset="-122"/>
                <a:ea typeface="微软雅黑" panose="020B0503020204020204" pitchFamily="34" charset="-122"/>
              </a:rPr>
              <a:t>16</a:t>
            </a:fld>
            <a:endParaRPr kumimoji="1" lang="zh-CN" altLang="en-US"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447774" y="476053"/>
            <a:ext cx="10180477" cy="5696147"/>
            <a:chOff x="447774" y="476053"/>
            <a:chExt cx="10180477" cy="5696147"/>
          </a:xfrm>
        </p:grpSpPr>
        <p:sp>
          <p:nvSpPr>
            <p:cNvPr id="12" name="Title 3"/>
            <p:cNvSpPr txBox="1">
              <a:spLocks/>
            </p:cNvSpPr>
            <p:nvPr/>
          </p:nvSpPr>
          <p:spPr>
            <a:xfrm>
              <a:off x="447774" y="476053"/>
              <a:ext cx="8337175" cy="857251"/>
            </a:xfrm>
            <a:prstGeom prst="rect">
              <a:avLst/>
            </a:prstGeom>
          </p:spPr>
          <p:txBody>
            <a:bodyPr vert="horz" lIns="0" tIns="0" rIns="0" bIns="0" rtlCol="0" anchor="t">
              <a:normAutofit fontScale="92500"/>
            </a:bodyPr>
            <a:lstStyle>
              <a:lvl1pPr algn="l" defTabSz="914400" rtl="0" eaLnBrk="1" latinLnBrk="0" hangingPunct="1">
                <a:lnSpc>
                  <a:spcPct val="110000"/>
                </a:lnSpc>
                <a:spcBef>
                  <a:spcPct val="0"/>
                </a:spcBef>
                <a:buNone/>
                <a:defRPr sz="3200" b="1" kern="1200">
                  <a:solidFill>
                    <a:schemeClr val="tx1"/>
                  </a:solidFill>
                  <a:latin typeface="+mj-lt"/>
                  <a:ea typeface="+mn-ea"/>
                  <a:cs typeface="FZZhengHeiS-B-GB" charset="-122"/>
                </a:defRPr>
              </a:lvl1pPr>
            </a:lstStyle>
            <a:p>
              <a:r>
                <a:rPr lang="zh-CN" altLang="en-US" sz="4000" dirty="0">
                  <a:latin typeface="微软雅黑" panose="020B0503020204020204" pitchFamily="34" charset="-122"/>
                  <a:ea typeface="微软雅黑" panose="020B0503020204020204" pitchFamily="34" charset="-122"/>
                </a:rPr>
                <a:t>迁移学习在跨城市交通预测模型的应用</a:t>
              </a:r>
            </a:p>
          </p:txBody>
        </p:sp>
        <p:pic>
          <p:nvPicPr>
            <p:cNvPr id="49" name="图片 4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63749" y="1490534"/>
              <a:ext cx="9064502" cy="4681666"/>
            </a:xfrm>
            <a:prstGeom prst="rect">
              <a:avLst/>
            </a:prstGeom>
            <a:ln>
              <a:solidFill>
                <a:schemeClr val="bg1">
                  <a:lumMod val="85000"/>
                </a:schemeClr>
              </a:solidFill>
            </a:ln>
          </p:spPr>
        </p:pic>
      </p:grpSp>
    </p:spTree>
    <p:extLst>
      <p:ext uri="{BB962C8B-B14F-4D97-AF65-F5344CB8AC3E}">
        <p14:creationId xmlns:p14="http://schemas.microsoft.com/office/powerpoint/2010/main" val="1135701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3">
            <a:extLst>
              <a:ext uri="{FF2B5EF4-FFF2-40B4-BE49-F238E27FC236}">
                <a16:creationId xmlns:a16="http://schemas.microsoft.com/office/drawing/2014/main" id="{0A5136AE-14A6-48E2-BCFF-BE3372AA278B}"/>
              </a:ext>
            </a:extLst>
          </p:cNvPr>
          <p:cNvSpPr/>
          <p:nvPr/>
        </p:nvSpPr>
        <p:spPr>
          <a:xfrm>
            <a:off x="248440" y="301037"/>
            <a:ext cx="11695120" cy="6328951"/>
          </a:xfrm>
          <a:prstGeom prst="roundRect">
            <a:avLst>
              <a:gd name="adj" fmla="val 2001"/>
            </a:avLst>
          </a:prstGeom>
          <a:solidFill>
            <a:schemeClr val="bg1"/>
          </a:soli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5" name="Title 4">
            <a:extLst>
              <a:ext uri="{FF2B5EF4-FFF2-40B4-BE49-F238E27FC236}">
                <a16:creationId xmlns:a16="http://schemas.microsoft.com/office/drawing/2014/main" id="{039C7811-0A69-42FA-BE42-C4B1ECF13D87}"/>
              </a:ext>
            </a:extLst>
          </p:cNvPr>
          <p:cNvSpPr txBox="1">
            <a:spLocks/>
          </p:cNvSpPr>
          <p:nvPr/>
        </p:nvSpPr>
        <p:spPr>
          <a:xfrm>
            <a:off x="632178" y="568306"/>
            <a:ext cx="11311382" cy="6214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800" b="1" dirty="0">
                <a:solidFill>
                  <a:srgbClr val="290060"/>
                </a:solidFill>
                <a:latin typeface="微软雅黑" panose="020B0503020204020204" pitchFamily="34" charset="-122"/>
                <a:ea typeface="微软雅黑" panose="020B0503020204020204" pitchFamily="34" charset="-122"/>
              </a:rPr>
              <a:t>Learning-to-Transfer</a:t>
            </a:r>
            <a:r>
              <a:rPr lang="zh-CN" altLang="en-US" sz="2800" b="1" dirty="0">
                <a:solidFill>
                  <a:srgbClr val="290060"/>
                </a:solidFill>
                <a:latin typeface="微软雅黑" panose="020B0503020204020204" pitchFamily="34" charset="-122"/>
                <a:ea typeface="微软雅黑" panose="020B0503020204020204" pitchFamily="34" charset="-122"/>
              </a:rPr>
              <a:t> </a:t>
            </a:r>
            <a:r>
              <a:rPr lang="en-US" altLang="zh-CN" sz="2800" b="1" dirty="0">
                <a:solidFill>
                  <a:srgbClr val="290060"/>
                </a:solidFill>
                <a:latin typeface="微软雅黑" panose="020B0503020204020204" pitchFamily="34" charset="-122"/>
                <a:ea typeface="微软雅黑" panose="020B0503020204020204" pitchFamily="34" charset="-122"/>
              </a:rPr>
              <a:t>(L2T)</a:t>
            </a:r>
            <a:r>
              <a:rPr lang="zh-CN" altLang="en-US" sz="2800" b="1" dirty="0">
                <a:solidFill>
                  <a:srgbClr val="290060"/>
                </a:solidFill>
                <a:latin typeface="微软雅黑" panose="020B0503020204020204" pitchFamily="34" charset="-122"/>
                <a:ea typeface="微软雅黑" panose="020B0503020204020204" pitchFamily="34" charset="-122"/>
              </a:rPr>
              <a:t> </a:t>
            </a:r>
            <a:r>
              <a:rPr lang="en-US" altLang="zh-CN" sz="2800" b="1" dirty="0">
                <a:solidFill>
                  <a:srgbClr val="290060"/>
                </a:solidFill>
                <a:latin typeface="微软雅黑" panose="020B0503020204020204" pitchFamily="34" charset="-122"/>
                <a:ea typeface="微软雅黑" panose="020B0503020204020204" pitchFamily="34" charset="-122"/>
              </a:rPr>
              <a:t>Framework</a:t>
            </a:r>
            <a:endParaRPr lang="zh-CN" altLang="en-US" sz="2800" b="1" dirty="0">
              <a:solidFill>
                <a:srgbClr val="290060"/>
              </a:solidFill>
              <a:latin typeface="微软雅黑" panose="020B0503020204020204" pitchFamily="34" charset="-122"/>
              <a:ea typeface="微软雅黑" panose="020B0503020204020204" pitchFamily="34" charset="-122"/>
            </a:endParaRPr>
          </a:p>
        </p:txBody>
      </p:sp>
      <p:sp>
        <p:nvSpPr>
          <p:cNvPr id="9" name="矩形: 圆角 8">
            <a:extLst>
              <a:ext uri="{FF2B5EF4-FFF2-40B4-BE49-F238E27FC236}">
                <a16:creationId xmlns:a16="http://schemas.microsoft.com/office/drawing/2014/main" id="{E1435D70-EAEC-4756-B459-481D443F4FB7}"/>
              </a:ext>
            </a:extLst>
          </p:cNvPr>
          <p:cNvSpPr/>
          <p:nvPr/>
        </p:nvSpPr>
        <p:spPr>
          <a:xfrm>
            <a:off x="644659" y="5885744"/>
            <a:ext cx="10901094" cy="374571"/>
          </a:xfrm>
          <a:prstGeom prst="roundRect">
            <a:avLst/>
          </a:prstGeom>
          <a:solidFill>
            <a:srgbClr val="290060"/>
          </a:solidFill>
        </p:spPr>
        <p:txBody>
          <a:bodyPr wrap="squar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Transfer Learning via Learning to Transfer, Ying Wei, Qiang Yang et al. ICML 2018</a:t>
            </a:r>
          </a:p>
        </p:txBody>
      </p:sp>
      <p:sp>
        <p:nvSpPr>
          <p:cNvPr id="189" name="Rectangle 11">
            <a:extLst>
              <a:ext uri="{FF2B5EF4-FFF2-40B4-BE49-F238E27FC236}">
                <a16:creationId xmlns:a16="http://schemas.microsoft.com/office/drawing/2014/main" id="{DFDDC3DF-43C9-4BFE-BCF3-CD64EDFE85B6}"/>
              </a:ext>
            </a:extLst>
          </p:cNvPr>
          <p:cNvSpPr/>
          <p:nvPr/>
        </p:nvSpPr>
        <p:spPr>
          <a:xfrm>
            <a:off x="4349745" y="1808374"/>
            <a:ext cx="1317901" cy="84498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bg1"/>
                </a:solidFill>
                <a:latin typeface="微软雅黑" panose="020B0503020204020204" pitchFamily="34" charset="-122"/>
                <a:ea typeface="微软雅黑" panose="020B0503020204020204" pitchFamily="34" charset="-122"/>
              </a:rPr>
              <a:t>transfer component</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90" name="TextBox 12">
            <a:extLst>
              <a:ext uri="{FF2B5EF4-FFF2-40B4-BE49-F238E27FC236}">
                <a16:creationId xmlns:a16="http://schemas.microsoft.com/office/drawing/2014/main" id="{FC0EF093-13F3-4910-8B25-57C2FA5C4917}"/>
              </a:ext>
            </a:extLst>
          </p:cNvPr>
          <p:cNvSpPr txBox="1"/>
          <p:nvPr/>
        </p:nvSpPr>
        <p:spPr>
          <a:xfrm>
            <a:off x="214485" y="1731562"/>
            <a:ext cx="3490363" cy="307777"/>
          </a:xfrm>
          <a:prstGeom prst="rect">
            <a:avLst/>
          </a:prstGeom>
          <a:noFill/>
        </p:spPr>
        <p:txBody>
          <a:bodyPr wrap="square" rtlCol="0">
            <a:spAutoFit/>
          </a:bodyPr>
          <a:lstStyle/>
          <a:p>
            <a:pPr algn="r"/>
            <a:r>
              <a:rPr lang="en-US" altLang="zh-CN" sz="1400" b="1" dirty="0">
                <a:solidFill>
                  <a:schemeClr val="accent6">
                    <a:lumMod val="75000"/>
                  </a:schemeClr>
                </a:solidFill>
                <a:latin typeface="微软雅黑" panose="020B0503020204020204" pitchFamily="34" charset="-122"/>
                <a:ea typeface="微软雅黑" panose="020B0503020204020204" pitchFamily="34" charset="-122"/>
              </a:rPr>
              <a:t>source-target pair (D1)</a:t>
            </a:r>
            <a:endParaRPr lang="zh-CN" altLang="en-US" sz="14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91" name="TextBox 13">
            <a:extLst>
              <a:ext uri="{FF2B5EF4-FFF2-40B4-BE49-F238E27FC236}">
                <a16:creationId xmlns:a16="http://schemas.microsoft.com/office/drawing/2014/main" id="{EB2C1F61-88EC-49FC-B4CE-0DA72E191C28}"/>
              </a:ext>
            </a:extLst>
          </p:cNvPr>
          <p:cNvSpPr txBox="1"/>
          <p:nvPr/>
        </p:nvSpPr>
        <p:spPr>
          <a:xfrm>
            <a:off x="603400" y="2268772"/>
            <a:ext cx="3101446" cy="307777"/>
          </a:xfrm>
          <a:prstGeom prst="rect">
            <a:avLst/>
          </a:prstGeom>
          <a:noFill/>
        </p:spPr>
        <p:txBody>
          <a:bodyPr wrap="square" rtlCol="0">
            <a:spAutoFit/>
          </a:bodyPr>
          <a:lstStyle/>
          <a:p>
            <a:pPr algn="r"/>
            <a:r>
              <a:rPr lang="en-US" altLang="zh-CN" sz="1400" b="1" dirty="0">
                <a:solidFill>
                  <a:schemeClr val="accent6">
                    <a:lumMod val="75000"/>
                  </a:schemeClr>
                </a:solidFill>
                <a:latin typeface="微软雅黑" panose="020B0503020204020204" pitchFamily="34" charset="-122"/>
                <a:ea typeface="微软雅黑" panose="020B0503020204020204" pitchFamily="34" charset="-122"/>
              </a:rPr>
              <a:t>what to transfer (D2)</a:t>
            </a:r>
            <a:endParaRPr lang="zh-CN" altLang="en-US" sz="1400" b="1" dirty="0">
              <a:solidFill>
                <a:schemeClr val="accent6">
                  <a:lumMod val="75000"/>
                </a:schemeClr>
              </a:solidFill>
              <a:latin typeface="微软雅黑" panose="020B0503020204020204" pitchFamily="34" charset="-122"/>
              <a:ea typeface="微软雅黑" panose="020B0503020204020204" pitchFamily="34" charset="-122"/>
            </a:endParaRPr>
          </a:p>
        </p:txBody>
      </p:sp>
      <p:graphicFrame>
        <p:nvGraphicFramePr>
          <p:cNvPr id="192" name="表格 191">
            <a:extLst>
              <a:ext uri="{FF2B5EF4-FFF2-40B4-BE49-F238E27FC236}">
                <a16:creationId xmlns:a16="http://schemas.microsoft.com/office/drawing/2014/main" id="{A017CADD-8208-4A5D-B876-10E26900F940}"/>
              </a:ext>
            </a:extLst>
          </p:cNvPr>
          <p:cNvGraphicFramePr>
            <a:graphicFrameLocks noGrp="1"/>
          </p:cNvGraphicFramePr>
          <p:nvPr/>
        </p:nvGraphicFramePr>
        <p:xfrm>
          <a:off x="4079172" y="4289519"/>
          <a:ext cx="1591191" cy="968520"/>
        </p:xfrm>
        <a:graphic>
          <a:graphicData uri="http://schemas.openxmlformats.org/drawingml/2006/table">
            <a:tbl>
              <a:tblPr firstRow="1">
                <a:tableStyleId>{93296810-A885-4BE3-A3E7-6D5BEEA58F35}</a:tableStyleId>
              </a:tblPr>
              <a:tblGrid>
                <a:gridCol w="530397">
                  <a:extLst>
                    <a:ext uri="{9D8B030D-6E8A-4147-A177-3AD203B41FA5}">
                      <a16:colId xmlns:a16="http://schemas.microsoft.com/office/drawing/2014/main" val="3966509672"/>
                    </a:ext>
                  </a:extLst>
                </a:gridCol>
                <a:gridCol w="530397">
                  <a:extLst>
                    <a:ext uri="{9D8B030D-6E8A-4147-A177-3AD203B41FA5}">
                      <a16:colId xmlns:a16="http://schemas.microsoft.com/office/drawing/2014/main" val="2156849800"/>
                    </a:ext>
                  </a:extLst>
                </a:gridCol>
                <a:gridCol w="530397">
                  <a:extLst>
                    <a:ext uri="{9D8B030D-6E8A-4147-A177-3AD203B41FA5}">
                      <a16:colId xmlns:a16="http://schemas.microsoft.com/office/drawing/2014/main" val="3036761117"/>
                    </a:ext>
                  </a:extLst>
                </a:gridCol>
              </a:tblGrid>
              <a:tr h="316001">
                <a:tc>
                  <a:txBody>
                    <a:bodyPr/>
                    <a:lstStyle/>
                    <a:p>
                      <a:pPr algn="ctr"/>
                      <a:r>
                        <a:rPr lang="en-US" altLang="zh-CN" sz="1600" dirty="0"/>
                        <a:t>D1</a:t>
                      </a:r>
                      <a:endParaRPr lang="zh-CN" altLang="en-US" sz="1600" dirty="0"/>
                    </a:p>
                  </a:txBody>
                  <a:tcPr marL="79000" marR="79000" marT="39500" marB="39500"/>
                </a:tc>
                <a:tc>
                  <a:txBody>
                    <a:bodyPr/>
                    <a:lstStyle/>
                    <a:p>
                      <a:pPr algn="ctr"/>
                      <a:r>
                        <a:rPr lang="en-US" altLang="zh-CN" sz="1600" dirty="0"/>
                        <a:t>D2</a:t>
                      </a:r>
                      <a:endParaRPr lang="zh-CN" altLang="en-US" sz="1600" dirty="0"/>
                    </a:p>
                  </a:txBody>
                  <a:tcPr marL="79000" marR="79000" marT="39500" marB="39500"/>
                </a:tc>
                <a:tc>
                  <a:txBody>
                    <a:bodyPr/>
                    <a:lstStyle/>
                    <a:p>
                      <a:pPr algn="ctr"/>
                      <a:r>
                        <a:rPr lang="en-US" altLang="zh-CN" sz="1600" dirty="0"/>
                        <a:t>D3</a:t>
                      </a:r>
                      <a:endParaRPr lang="zh-CN" altLang="en-US" sz="1600" dirty="0"/>
                    </a:p>
                  </a:txBody>
                  <a:tcPr marL="79000" marR="79000" marT="39500" marB="39500"/>
                </a:tc>
                <a:extLst>
                  <a:ext uri="{0D108BD9-81ED-4DB2-BD59-A6C34878D82A}">
                    <a16:rowId xmlns:a16="http://schemas.microsoft.com/office/drawing/2014/main" val="784959876"/>
                  </a:ext>
                </a:extLst>
              </a:tr>
              <a:tr h="316001">
                <a:tc>
                  <a:txBody>
                    <a:bodyPr/>
                    <a:lstStyle/>
                    <a:p>
                      <a:pPr algn="ctr"/>
                      <a:endParaRPr lang="zh-CN" altLang="en-US" sz="1600" dirty="0"/>
                    </a:p>
                  </a:txBody>
                  <a:tcPr marL="79000" marR="79000" marT="39500" marB="39500"/>
                </a:tc>
                <a:tc>
                  <a:txBody>
                    <a:bodyPr/>
                    <a:lstStyle/>
                    <a:p>
                      <a:pPr algn="ctr"/>
                      <a:endParaRPr lang="zh-CN" altLang="en-US" sz="1600" dirty="0"/>
                    </a:p>
                  </a:txBody>
                  <a:tcPr marL="79000" marR="79000" marT="39500" marB="39500"/>
                </a:tc>
                <a:tc>
                  <a:txBody>
                    <a:bodyPr/>
                    <a:lstStyle/>
                    <a:p>
                      <a:pPr algn="ctr"/>
                      <a:endParaRPr lang="zh-CN" altLang="en-US" sz="1600" dirty="0"/>
                    </a:p>
                  </a:txBody>
                  <a:tcPr marL="79000" marR="79000" marT="39500" marB="39500"/>
                </a:tc>
                <a:extLst>
                  <a:ext uri="{0D108BD9-81ED-4DB2-BD59-A6C34878D82A}">
                    <a16:rowId xmlns:a16="http://schemas.microsoft.com/office/drawing/2014/main" val="237688683"/>
                  </a:ext>
                </a:extLst>
              </a:tr>
              <a:tr h="316001">
                <a:tc>
                  <a:txBody>
                    <a:bodyPr/>
                    <a:lstStyle/>
                    <a:p>
                      <a:pPr algn="ctr"/>
                      <a:endParaRPr lang="zh-CN" altLang="en-US" sz="1600"/>
                    </a:p>
                  </a:txBody>
                  <a:tcPr marL="79000" marR="79000" marT="39500" marB="39500"/>
                </a:tc>
                <a:tc>
                  <a:txBody>
                    <a:bodyPr/>
                    <a:lstStyle/>
                    <a:p>
                      <a:pPr algn="ctr"/>
                      <a:endParaRPr lang="zh-CN" altLang="en-US" sz="1600" dirty="0"/>
                    </a:p>
                  </a:txBody>
                  <a:tcPr marL="79000" marR="79000" marT="39500" marB="39500"/>
                </a:tc>
                <a:tc>
                  <a:txBody>
                    <a:bodyPr/>
                    <a:lstStyle/>
                    <a:p>
                      <a:pPr algn="ctr"/>
                      <a:endParaRPr lang="zh-CN" altLang="en-US" sz="1600" dirty="0"/>
                    </a:p>
                  </a:txBody>
                  <a:tcPr marL="79000" marR="79000" marT="39500" marB="39500"/>
                </a:tc>
                <a:extLst>
                  <a:ext uri="{0D108BD9-81ED-4DB2-BD59-A6C34878D82A}">
                    <a16:rowId xmlns:a16="http://schemas.microsoft.com/office/drawing/2014/main" val="1572469419"/>
                  </a:ext>
                </a:extLst>
              </a:tr>
            </a:tbl>
          </a:graphicData>
        </a:graphic>
      </p:graphicFrame>
      <p:sp>
        <p:nvSpPr>
          <p:cNvPr id="193" name="Rectangle 11">
            <a:extLst>
              <a:ext uri="{FF2B5EF4-FFF2-40B4-BE49-F238E27FC236}">
                <a16:creationId xmlns:a16="http://schemas.microsoft.com/office/drawing/2014/main" id="{BE8B8532-B8C9-4541-9F00-DA8BDBB2D91A}"/>
              </a:ext>
            </a:extLst>
          </p:cNvPr>
          <p:cNvSpPr/>
          <p:nvPr/>
        </p:nvSpPr>
        <p:spPr>
          <a:xfrm>
            <a:off x="2178149" y="4205286"/>
            <a:ext cx="1345694" cy="80898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bg1"/>
                </a:solidFill>
                <a:latin typeface="微软雅黑" panose="020B0503020204020204" pitchFamily="34" charset="-122"/>
                <a:ea typeface="微软雅黑" panose="020B0503020204020204" pitchFamily="34" charset="-122"/>
              </a:rPr>
              <a:t>reflection component</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94" name="矩形 193">
            <a:extLst>
              <a:ext uri="{FF2B5EF4-FFF2-40B4-BE49-F238E27FC236}">
                <a16:creationId xmlns:a16="http://schemas.microsoft.com/office/drawing/2014/main" id="{50AF96E3-0DA0-4472-9D57-194EB8655BC9}"/>
              </a:ext>
            </a:extLst>
          </p:cNvPr>
          <p:cNvSpPr/>
          <p:nvPr/>
        </p:nvSpPr>
        <p:spPr>
          <a:xfrm>
            <a:off x="384087" y="4574959"/>
            <a:ext cx="1485809" cy="594699"/>
          </a:xfrm>
          <a:prstGeom prst="rect">
            <a:avLst/>
          </a:prstGeom>
        </p:spPr>
        <p:txBody>
          <a:bodyPr wrap="square">
            <a:normAutofit/>
          </a:bodyPr>
          <a:lstStyle/>
          <a:p>
            <a:pPr algn="ctr"/>
            <a:r>
              <a:rPr lang="en-US" altLang="zh-CN" sz="1400" b="1" dirty="0">
                <a:solidFill>
                  <a:schemeClr val="accent6">
                    <a:lumMod val="75000"/>
                  </a:schemeClr>
                </a:solidFill>
                <a:latin typeface="微软雅黑" panose="020B0503020204020204" pitchFamily="34" charset="-122"/>
                <a:ea typeface="微软雅黑" panose="020B0503020204020204" pitchFamily="34" charset="-122"/>
              </a:rPr>
              <a:t>reflection function</a:t>
            </a:r>
            <a:endParaRPr lang="zh-CN" altLang="en-US" sz="1400" b="1" dirty="0">
              <a:solidFill>
                <a:schemeClr val="accent6">
                  <a:lumMod val="75000"/>
                </a:schemeClr>
              </a:solidFill>
              <a:latin typeface="微软雅黑" panose="020B0503020204020204" pitchFamily="34" charset="-122"/>
              <a:ea typeface="微软雅黑" panose="020B0503020204020204" pitchFamily="34" charset="-122"/>
            </a:endParaRPr>
          </a:p>
        </p:txBody>
      </p:sp>
      <p:cxnSp>
        <p:nvCxnSpPr>
          <p:cNvPr id="195" name="直接连接符 65">
            <a:extLst>
              <a:ext uri="{FF2B5EF4-FFF2-40B4-BE49-F238E27FC236}">
                <a16:creationId xmlns:a16="http://schemas.microsoft.com/office/drawing/2014/main" id="{970A0D5D-31FA-4CEB-B59C-D62529299E7E}"/>
              </a:ext>
            </a:extLst>
          </p:cNvPr>
          <p:cNvCxnSpPr>
            <a:cxnSpLocks/>
            <a:stCxn id="189" idx="2"/>
            <a:endCxn id="199" idx="2"/>
          </p:cNvCxnSpPr>
          <p:nvPr/>
        </p:nvCxnSpPr>
        <p:spPr>
          <a:xfrm flipH="1">
            <a:off x="4916188" y="2653362"/>
            <a:ext cx="92508" cy="411752"/>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96" name="直接连接符 66">
            <a:extLst>
              <a:ext uri="{FF2B5EF4-FFF2-40B4-BE49-F238E27FC236}">
                <a16:creationId xmlns:a16="http://schemas.microsoft.com/office/drawing/2014/main" id="{8DCF6354-A1EF-4F73-BDDE-C4B8C6FD0FAA}"/>
              </a:ext>
            </a:extLst>
          </p:cNvPr>
          <p:cNvCxnSpPr>
            <a:cxnSpLocks/>
          </p:cNvCxnSpPr>
          <p:nvPr/>
        </p:nvCxnSpPr>
        <p:spPr>
          <a:xfrm>
            <a:off x="4886073" y="3677541"/>
            <a:ext cx="404787" cy="557947"/>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97" name="组合 196">
            <a:extLst>
              <a:ext uri="{FF2B5EF4-FFF2-40B4-BE49-F238E27FC236}">
                <a16:creationId xmlns:a16="http://schemas.microsoft.com/office/drawing/2014/main" id="{2C36B448-01CB-409F-BAC1-460767F0316F}"/>
              </a:ext>
            </a:extLst>
          </p:cNvPr>
          <p:cNvGrpSpPr/>
          <p:nvPr/>
        </p:nvGrpSpPr>
        <p:grpSpPr>
          <a:xfrm>
            <a:off x="4826187" y="3011700"/>
            <a:ext cx="180000" cy="179200"/>
            <a:chOff x="4817742" y="3602453"/>
            <a:chExt cx="180000" cy="179200"/>
          </a:xfrm>
        </p:grpSpPr>
        <p:sp>
          <p:nvSpPr>
            <p:cNvPr id="198" name="Oval 97">
              <a:extLst>
                <a:ext uri="{FF2B5EF4-FFF2-40B4-BE49-F238E27FC236}">
                  <a16:creationId xmlns:a16="http://schemas.microsoft.com/office/drawing/2014/main" id="{975E1106-B788-46DF-987B-D0AE1E0D1281}"/>
                </a:ext>
              </a:extLst>
            </p:cNvPr>
            <p:cNvSpPr>
              <a:spLocks noChangeAspect="1"/>
            </p:cNvSpPr>
            <p:nvPr/>
          </p:nvSpPr>
          <p:spPr>
            <a:xfrm rot="5400000">
              <a:off x="4818142" y="3602053"/>
              <a:ext cx="179200" cy="180000"/>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微软雅黑" panose="020B0503020204020204" pitchFamily="34" charset="-122"/>
                <a:ea typeface="微软雅黑" panose="020B0503020204020204" pitchFamily="34" charset="-122"/>
              </a:endParaRPr>
            </a:p>
          </p:txBody>
        </p:sp>
        <p:sp>
          <p:nvSpPr>
            <p:cNvPr id="199" name="Oval 97">
              <a:extLst>
                <a:ext uri="{FF2B5EF4-FFF2-40B4-BE49-F238E27FC236}">
                  <a16:creationId xmlns:a16="http://schemas.microsoft.com/office/drawing/2014/main" id="{3BAAC18B-C6FB-49B4-AFBF-1BC99FB8B47A}"/>
                </a:ext>
              </a:extLst>
            </p:cNvPr>
            <p:cNvSpPr>
              <a:spLocks noChangeAspect="1"/>
            </p:cNvSpPr>
            <p:nvPr/>
          </p:nvSpPr>
          <p:spPr>
            <a:xfrm rot="5400000" flipV="1">
              <a:off x="4871556" y="3656053"/>
              <a:ext cx="72373" cy="72000"/>
            </a:xfrm>
            <a:prstGeom prst="ellipse">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微软雅黑" panose="020B0503020204020204" pitchFamily="34" charset="-122"/>
                <a:ea typeface="微软雅黑" panose="020B0503020204020204" pitchFamily="34" charset="-122"/>
              </a:endParaRPr>
            </a:p>
          </p:txBody>
        </p:sp>
      </p:grpSp>
      <p:cxnSp>
        <p:nvCxnSpPr>
          <p:cNvPr id="200" name="直接连接符 78">
            <a:extLst>
              <a:ext uri="{FF2B5EF4-FFF2-40B4-BE49-F238E27FC236}">
                <a16:creationId xmlns:a16="http://schemas.microsoft.com/office/drawing/2014/main" id="{A714DA2F-D83F-4F82-962B-E2BF9AF6CFB3}"/>
              </a:ext>
            </a:extLst>
          </p:cNvPr>
          <p:cNvCxnSpPr>
            <a:cxnSpLocks/>
          </p:cNvCxnSpPr>
          <p:nvPr/>
        </p:nvCxnSpPr>
        <p:spPr>
          <a:xfrm flipH="1" flipV="1">
            <a:off x="3610693" y="4585934"/>
            <a:ext cx="460999" cy="310328"/>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1" name="直接连接符 79">
            <a:extLst>
              <a:ext uri="{FF2B5EF4-FFF2-40B4-BE49-F238E27FC236}">
                <a16:creationId xmlns:a16="http://schemas.microsoft.com/office/drawing/2014/main" id="{DA431F3C-6DDB-4048-A49F-9406FC6B66D4}"/>
              </a:ext>
            </a:extLst>
          </p:cNvPr>
          <p:cNvCxnSpPr>
            <a:cxnSpLocks/>
            <a:stCxn id="193" idx="1"/>
          </p:cNvCxnSpPr>
          <p:nvPr/>
        </p:nvCxnSpPr>
        <p:spPr>
          <a:xfrm flipH="1">
            <a:off x="1700283" y="4609780"/>
            <a:ext cx="477866" cy="262795"/>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2" name="肘形连接符 49">
            <a:extLst>
              <a:ext uri="{FF2B5EF4-FFF2-40B4-BE49-F238E27FC236}">
                <a16:creationId xmlns:a16="http://schemas.microsoft.com/office/drawing/2014/main" id="{590BBC41-73F8-4441-A41B-379EE084945D}"/>
              </a:ext>
            </a:extLst>
          </p:cNvPr>
          <p:cNvCxnSpPr>
            <a:cxnSpLocks/>
            <a:stCxn id="190" idx="3"/>
            <a:endCxn id="214" idx="4"/>
          </p:cNvCxnSpPr>
          <p:nvPr/>
        </p:nvCxnSpPr>
        <p:spPr>
          <a:xfrm>
            <a:off x="3704848" y="1885451"/>
            <a:ext cx="477913" cy="340454"/>
          </a:xfrm>
          <a:prstGeom prst="bentConnector3">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3" name="肘形连接符 50">
            <a:extLst>
              <a:ext uri="{FF2B5EF4-FFF2-40B4-BE49-F238E27FC236}">
                <a16:creationId xmlns:a16="http://schemas.microsoft.com/office/drawing/2014/main" id="{14CF6C3C-C5F0-43B0-909A-71F521504C43}"/>
              </a:ext>
            </a:extLst>
          </p:cNvPr>
          <p:cNvCxnSpPr>
            <a:stCxn id="191" idx="3"/>
            <a:endCxn id="214" idx="4"/>
          </p:cNvCxnSpPr>
          <p:nvPr/>
        </p:nvCxnSpPr>
        <p:spPr>
          <a:xfrm flipV="1">
            <a:off x="3704846" y="2225905"/>
            <a:ext cx="477915" cy="196756"/>
          </a:xfrm>
          <a:prstGeom prst="bentConnector3">
            <a:avLst>
              <a:gd name="adj1" fmla="val 50000"/>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204" name="组合 203">
            <a:extLst>
              <a:ext uri="{FF2B5EF4-FFF2-40B4-BE49-F238E27FC236}">
                <a16:creationId xmlns:a16="http://schemas.microsoft.com/office/drawing/2014/main" id="{40FCCE8D-904A-4FCC-95E8-29A6F60CAC38}"/>
              </a:ext>
            </a:extLst>
          </p:cNvPr>
          <p:cNvGrpSpPr/>
          <p:nvPr/>
        </p:nvGrpSpPr>
        <p:grpSpPr>
          <a:xfrm>
            <a:off x="5201277" y="4119012"/>
            <a:ext cx="180000" cy="179200"/>
            <a:chOff x="4817742" y="3602453"/>
            <a:chExt cx="180000" cy="179200"/>
          </a:xfrm>
        </p:grpSpPr>
        <p:sp>
          <p:nvSpPr>
            <p:cNvPr id="205" name="Oval 97">
              <a:extLst>
                <a:ext uri="{FF2B5EF4-FFF2-40B4-BE49-F238E27FC236}">
                  <a16:creationId xmlns:a16="http://schemas.microsoft.com/office/drawing/2014/main" id="{4F13CC4C-211D-47C0-A5DF-2F14F8F20859}"/>
                </a:ext>
              </a:extLst>
            </p:cNvPr>
            <p:cNvSpPr>
              <a:spLocks noChangeAspect="1"/>
            </p:cNvSpPr>
            <p:nvPr/>
          </p:nvSpPr>
          <p:spPr>
            <a:xfrm rot="5400000">
              <a:off x="4818142" y="3602053"/>
              <a:ext cx="179200" cy="180000"/>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微软雅黑" panose="020B0503020204020204" pitchFamily="34" charset="-122"/>
                <a:ea typeface="微软雅黑" panose="020B0503020204020204" pitchFamily="34" charset="-122"/>
              </a:endParaRPr>
            </a:p>
          </p:txBody>
        </p:sp>
        <p:sp>
          <p:nvSpPr>
            <p:cNvPr id="206" name="Oval 97">
              <a:extLst>
                <a:ext uri="{FF2B5EF4-FFF2-40B4-BE49-F238E27FC236}">
                  <a16:creationId xmlns:a16="http://schemas.microsoft.com/office/drawing/2014/main" id="{93000A0A-249B-46EB-A755-D8C931A56F0C}"/>
                </a:ext>
              </a:extLst>
            </p:cNvPr>
            <p:cNvSpPr>
              <a:spLocks noChangeAspect="1"/>
            </p:cNvSpPr>
            <p:nvPr/>
          </p:nvSpPr>
          <p:spPr>
            <a:xfrm rot="5400000" flipV="1">
              <a:off x="4871556" y="3656053"/>
              <a:ext cx="72373" cy="72000"/>
            </a:xfrm>
            <a:prstGeom prst="ellipse">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微软雅黑" panose="020B0503020204020204" pitchFamily="34" charset="-122"/>
                <a:ea typeface="微软雅黑" panose="020B0503020204020204" pitchFamily="34" charset="-122"/>
              </a:endParaRPr>
            </a:p>
          </p:txBody>
        </p:sp>
      </p:grpSp>
      <p:grpSp>
        <p:nvGrpSpPr>
          <p:cNvPr id="207" name="组合 206">
            <a:extLst>
              <a:ext uri="{FF2B5EF4-FFF2-40B4-BE49-F238E27FC236}">
                <a16:creationId xmlns:a16="http://schemas.microsoft.com/office/drawing/2014/main" id="{78CE60F6-E686-47E8-A892-1E63A88756FF}"/>
              </a:ext>
            </a:extLst>
          </p:cNvPr>
          <p:cNvGrpSpPr/>
          <p:nvPr/>
        </p:nvGrpSpPr>
        <p:grpSpPr>
          <a:xfrm>
            <a:off x="3513068" y="4497196"/>
            <a:ext cx="180000" cy="179200"/>
            <a:chOff x="4817742" y="3602453"/>
            <a:chExt cx="180000" cy="179200"/>
          </a:xfrm>
        </p:grpSpPr>
        <p:sp>
          <p:nvSpPr>
            <p:cNvPr id="208" name="Oval 97">
              <a:extLst>
                <a:ext uri="{FF2B5EF4-FFF2-40B4-BE49-F238E27FC236}">
                  <a16:creationId xmlns:a16="http://schemas.microsoft.com/office/drawing/2014/main" id="{53D21C89-45B6-4AE3-B6AE-3B0E9550FF27}"/>
                </a:ext>
              </a:extLst>
            </p:cNvPr>
            <p:cNvSpPr>
              <a:spLocks noChangeAspect="1"/>
            </p:cNvSpPr>
            <p:nvPr/>
          </p:nvSpPr>
          <p:spPr>
            <a:xfrm rot="5400000">
              <a:off x="4818142" y="3602053"/>
              <a:ext cx="179200" cy="180000"/>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微软雅黑" panose="020B0503020204020204" pitchFamily="34" charset="-122"/>
                <a:ea typeface="微软雅黑" panose="020B0503020204020204" pitchFamily="34" charset="-122"/>
              </a:endParaRPr>
            </a:p>
          </p:txBody>
        </p:sp>
        <p:sp>
          <p:nvSpPr>
            <p:cNvPr id="209" name="Oval 97">
              <a:extLst>
                <a:ext uri="{FF2B5EF4-FFF2-40B4-BE49-F238E27FC236}">
                  <a16:creationId xmlns:a16="http://schemas.microsoft.com/office/drawing/2014/main" id="{0BF7FE29-B2DC-4231-8A8A-758FC8F79701}"/>
                </a:ext>
              </a:extLst>
            </p:cNvPr>
            <p:cNvSpPr>
              <a:spLocks noChangeAspect="1"/>
            </p:cNvSpPr>
            <p:nvPr/>
          </p:nvSpPr>
          <p:spPr>
            <a:xfrm rot="5400000" flipV="1">
              <a:off x="4871556" y="3656053"/>
              <a:ext cx="72373" cy="72000"/>
            </a:xfrm>
            <a:prstGeom prst="ellipse">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微软雅黑" panose="020B0503020204020204" pitchFamily="34" charset="-122"/>
                <a:ea typeface="微软雅黑" panose="020B0503020204020204" pitchFamily="34" charset="-122"/>
              </a:endParaRPr>
            </a:p>
          </p:txBody>
        </p:sp>
      </p:grpSp>
      <p:grpSp>
        <p:nvGrpSpPr>
          <p:cNvPr id="210" name="组合 209">
            <a:extLst>
              <a:ext uri="{FF2B5EF4-FFF2-40B4-BE49-F238E27FC236}">
                <a16:creationId xmlns:a16="http://schemas.microsoft.com/office/drawing/2014/main" id="{41FAB0C9-E337-4E0E-AFE0-7E179A72D68F}"/>
              </a:ext>
            </a:extLst>
          </p:cNvPr>
          <p:cNvGrpSpPr/>
          <p:nvPr/>
        </p:nvGrpSpPr>
        <p:grpSpPr>
          <a:xfrm>
            <a:off x="1632648" y="4756275"/>
            <a:ext cx="180000" cy="179200"/>
            <a:chOff x="4817742" y="3602453"/>
            <a:chExt cx="180000" cy="179200"/>
          </a:xfrm>
        </p:grpSpPr>
        <p:sp>
          <p:nvSpPr>
            <p:cNvPr id="211" name="Oval 97">
              <a:extLst>
                <a:ext uri="{FF2B5EF4-FFF2-40B4-BE49-F238E27FC236}">
                  <a16:creationId xmlns:a16="http://schemas.microsoft.com/office/drawing/2014/main" id="{78C02136-3D12-493E-B58E-4D6C4E9635C0}"/>
                </a:ext>
              </a:extLst>
            </p:cNvPr>
            <p:cNvSpPr>
              <a:spLocks noChangeAspect="1"/>
            </p:cNvSpPr>
            <p:nvPr/>
          </p:nvSpPr>
          <p:spPr>
            <a:xfrm rot="5400000">
              <a:off x="4818142" y="3602053"/>
              <a:ext cx="179200" cy="180000"/>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微软雅黑" panose="020B0503020204020204" pitchFamily="34" charset="-122"/>
                <a:ea typeface="微软雅黑" panose="020B0503020204020204" pitchFamily="34" charset="-122"/>
              </a:endParaRPr>
            </a:p>
          </p:txBody>
        </p:sp>
        <p:sp>
          <p:nvSpPr>
            <p:cNvPr id="212" name="Oval 97">
              <a:extLst>
                <a:ext uri="{FF2B5EF4-FFF2-40B4-BE49-F238E27FC236}">
                  <a16:creationId xmlns:a16="http://schemas.microsoft.com/office/drawing/2014/main" id="{95D569BA-CA9A-4E09-B31D-60007189B27A}"/>
                </a:ext>
              </a:extLst>
            </p:cNvPr>
            <p:cNvSpPr>
              <a:spLocks noChangeAspect="1"/>
            </p:cNvSpPr>
            <p:nvPr/>
          </p:nvSpPr>
          <p:spPr>
            <a:xfrm rot="5400000" flipV="1">
              <a:off x="4871556" y="3656053"/>
              <a:ext cx="72373" cy="72000"/>
            </a:xfrm>
            <a:prstGeom prst="ellipse">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微软雅黑" panose="020B0503020204020204" pitchFamily="34" charset="-122"/>
                <a:ea typeface="微软雅黑" panose="020B0503020204020204" pitchFamily="34" charset="-122"/>
              </a:endParaRPr>
            </a:p>
          </p:txBody>
        </p:sp>
      </p:grpSp>
      <p:grpSp>
        <p:nvGrpSpPr>
          <p:cNvPr id="213" name="组合 212">
            <a:extLst>
              <a:ext uri="{FF2B5EF4-FFF2-40B4-BE49-F238E27FC236}">
                <a16:creationId xmlns:a16="http://schemas.microsoft.com/office/drawing/2014/main" id="{45D5C992-E274-4023-B35A-77A065D7175C}"/>
              </a:ext>
            </a:extLst>
          </p:cNvPr>
          <p:cNvGrpSpPr/>
          <p:nvPr/>
        </p:nvGrpSpPr>
        <p:grpSpPr>
          <a:xfrm>
            <a:off x="4182761" y="2136305"/>
            <a:ext cx="180000" cy="179200"/>
            <a:chOff x="4817742" y="3602453"/>
            <a:chExt cx="180000" cy="179200"/>
          </a:xfrm>
        </p:grpSpPr>
        <p:sp>
          <p:nvSpPr>
            <p:cNvPr id="214" name="Oval 97">
              <a:extLst>
                <a:ext uri="{FF2B5EF4-FFF2-40B4-BE49-F238E27FC236}">
                  <a16:creationId xmlns:a16="http://schemas.microsoft.com/office/drawing/2014/main" id="{F4D66DDC-7B94-4CEF-A953-44C264B87A70}"/>
                </a:ext>
              </a:extLst>
            </p:cNvPr>
            <p:cNvSpPr>
              <a:spLocks noChangeAspect="1"/>
            </p:cNvSpPr>
            <p:nvPr/>
          </p:nvSpPr>
          <p:spPr>
            <a:xfrm rot="5400000">
              <a:off x="4818142" y="3602053"/>
              <a:ext cx="179200" cy="180000"/>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微软雅黑" panose="020B0503020204020204" pitchFamily="34" charset="-122"/>
                <a:ea typeface="微软雅黑" panose="020B0503020204020204" pitchFamily="34" charset="-122"/>
              </a:endParaRPr>
            </a:p>
          </p:txBody>
        </p:sp>
        <p:sp>
          <p:nvSpPr>
            <p:cNvPr id="215" name="Oval 97">
              <a:extLst>
                <a:ext uri="{FF2B5EF4-FFF2-40B4-BE49-F238E27FC236}">
                  <a16:creationId xmlns:a16="http://schemas.microsoft.com/office/drawing/2014/main" id="{D832FA14-19A0-40CE-AF2E-69785FD22F12}"/>
                </a:ext>
              </a:extLst>
            </p:cNvPr>
            <p:cNvSpPr>
              <a:spLocks noChangeAspect="1"/>
            </p:cNvSpPr>
            <p:nvPr/>
          </p:nvSpPr>
          <p:spPr>
            <a:xfrm rot="5400000" flipV="1">
              <a:off x="4871556" y="3656053"/>
              <a:ext cx="72373" cy="72000"/>
            </a:xfrm>
            <a:prstGeom prst="ellipse">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微软雅黑" panose="020B0503020204020204" pitchFamily="34" charset="-122"/>
                <a:ea typeface="微软雅黑" panose="020B0503020204020204" pitchFamily="34" charset="-122"/>
              </a:endParaRPr>
            </a:p>
          </p:txBody>
        </p:sp>
      </p:grpSp>
      <p:sp>
        <p:nvSpPr>
          <p:cNvPr id="216" name="矩形 215">
            <a:extLst>
              <a:ext uri="{FF2B5EF4-FFF2-40B4-BE49-F238E27FC236}">
                <a16:creationId xmlns:a16="http://schemas.microsoft.com/office/drawing/2014/main" id="{94C40AE3-6FD0-45A4-862C-3EC6EB69C1C3}"/>
              </a:ext>
            </a:extLst>
          </p:cNvPr>
          <p:cNvSpPr/>
          <p:nvPr/>
        </p:nvSpPr>
        <p:spPr>
          <a:xfrm>
            <a:off x="3756447" y="3160390"/>
            <a:ext cx="2319480" cy="523220"/>
          </a:xfrm>
          <a:prstGeom prst="rect">
            <a:avLst/>
          </a:prstGeom>
        </p:spPr>
        <p:txBody>
          <a:bodyPr wrap="square">
            <a:spAutoFit/>
          </a:bodyPr>
          <a:lstStyle/>
          <a:p>
            <a:pPr algn="ctr"/>
            <a:r>
              <a:rPr lang="en-US" altLang="zh-CN" sz="1400" b="1" dirty="0">
                <a:solidFill>
                  <a:schemeClr val="accent6">
                    <a:lumMod val="75000"/>
                  </a:schemeClr>
                </a:solidFill>
                <a:latin typeface="微软雅黑" panose="020B0503020204020204" pitchFamily="34" charset="-122"/>
                <a:ea typeface="微软雅黑" panose="020B0503020204020204" pitchFamily="34" charset="-122"/>
              </a:rPr>
              <a:t>performance improvement (D3)</a:t>
            </a:r>
            <a:endParaRPr lang="zh-CN" altLang="en-US" sz="1400" b="1" dirty="0">
              <a:solidFill>
                <a:schemeClr val="accent6">
                  <a:lumMod val="75000"/>
                </a:schemeClr>
              </a:solidFill>
              <a:latin typeface="微软雅黑" panose="020B0503020204020204" pitchFamily="34" charset="-122"/>
              <a:ea typeface="微软雅黑" panose="020B0503020204020204" pitchFamily="34" charset="-122"/>
            </a:endParaRPr>
          </a:p>
        </p:txBody>
      </p:sp>
      <p:grpSp>
        <p:nvGrpSpPr>
          <p:cNvPr id="247" name="组合 246">
            <a:extLst>
              <a:ext uri="{FF2B5EF4-FFF2-40B4-BE49-F238E27FC236}">
                <a16:creationId xmlns:a16="http://schemas.microsoft.com/office/drawing/2014/main" id="{6777625C-757A-44BD-BAA6-CAA7AAB7D16A}"/>
              </a:ext>
            </a:extLst>
          </p:cNvPr>
          <p:cNvGrpSpPr/>
          <p:nvPr/>
        </p:nvGrpSpPr>
        <p:grpSpPr>
          <a:xfrm>
            <a:off x="5359428" y="1827012"/>
            <a:ext cx="6186325" cy="3399008"/>
            <a:chOff x="6728994" y="2416700"/>
            <a:chExt cx="4856532" cy="2668368"/>
          </a:xfrm>
        </p:grpSpPr>
        <p:sp>
          <p:nvSpPr>
            <p:cNvPr id="219" name="平行四边形 218">
              <a:extLst>
                <a:ext uri="{FF2B5EF4-FFF2-40B4-BE49-F238E27FC236}">
                  <a16:creationId xmlns:a16="http://schemas.microsoft.com/office/drawing/2014/main" id="{3D1056F0-ED23-4EC2-AE19-CA95B0D4480F}"/>
                </a:ext>
              </a:extLst>
            </p:cNvPr>
            <p:cNvSpPr/>
            <p:nvPr/>
          </p:nvSpPr>
          <p:spPr>
            <a:xfrm>
              <a:off x="8932726" y="3922078"/>
              <a:ext cx="2226720" cy="721075"/>
            </a:xfrm>
            <a:prstGeom prst="parallelogram">
              <a:avLst>
                <a:gd name="adj" fmla="val 136905"/>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accent6">
                    <a:lumMod val="75000"/>
                  </a:schemeClr>
                </a:solidFill>
                <a:latin typeface="微软雅黑" panose="020B0503020204020204" pitchFamily="34" charset="-122"/>
                <a:ea typeface="微软雅黑" panose="020B0503020204020204" pitchFamily="34" charset="-122"/>
              </a:endParaRPr>
            </a:p>
          </p:txBody>
        </p:sp>
        <p:cxnSp>
          <p:nvCxnSpPr>
            <p:cNvPr id="220" name="直接箭头连接符 30">
              <a:extLst>
                <a:ext uri="{FF2B5EF4-FFF2-40B4-BE49-F238E27FC236}">
                  <a16:creationId xmlns:a16="http://schemas.microsoft.com/office/drawing/2014/main" id="{4AA3FB35-336D-4253-A596-E3BAD14F14E6}"/>
                </a:ext>
              </a:extLst>
            </p:cNvPr>
            <p:cNvCxnSpPr/>
            <p:nvPr/>
          </p:nvCxnSpPr>
          <p:spPr>
            <a:xfrm flipH="1">
              <a:off x="9914733" y="3906853"/>
              <a:ext cx="1451120" cy="0"/>
            </a:xfrm>
            <a:prstGeom prst="straightConnector1">
              <a:avLst/>
            </a:prstGeom>
            <a:ln w="31750">
              <a:solidFill>
                <a:schemeClr val="accent4"/>
              </a:solidFill>
              <a:headEnd type="stealth"/>
              <a:tailEnd type="oval"/>
            </a:ln>
          </p:spPr>
          <p:style>
            <a:lnRef idx="1">
              <a:schemeClr val="accent1"/>
            </a:lnRef>
            <a:fillRef idx="0">
              <a:schemeClr val="accent1"/>
            </a:fillRef>
            <a:effectRef idx="0">
              <a:schemeClr val="accent1"/>
            </a:effectRef>
            <a:fontRef idx="minor">
              <a:schemeClr val="tx1"/>
            </a:fontRef>
          </p:style>
        </p:cxnSp>
        <p:cxnSp>
          <p:nvCxnSpPr>
            <p:cNvPr id="221" name="直接箭头连接符 31">
              <a:extLst>
                <a:ext uri="{FF2B5EF4-FFF2-40B4-BE49-F238E27FC236}">
                  <a16:creationId xmlns:a16="http://schemas.microsoft.com/office/drawing/2014/main" id="{25EF7B22-A1ED-490F-BBC3-28D274268382}"/>
                </a:ext>
              </a:extLst>
            </p:cNvPr>
            <p:cNvCxnSpPr/>
            <p:nvPr/>
          </p:nvCxnSpPr>
          <p:spPr>
            <a:xfrm flipV="1">
              <a:off x="8820138" y="3906853"/>
              <a:ext cx="1094595" cy="794364"/>
            </a:xfrm>
            <a:prstGeom prst="straightConnector1">
              <a:avLst/>
            </a:prstGeom>
            <a:ln w="31750">
              <a:solidFill>
                <a:schemeClr val="accent4"/>
              </a:solidFill>
              <a:headEnd type="stealth"/>
              <a:tailEnd type="oval"/>
            </a:ln>
          </p:spPr>
          <p:style>
            <a:lnRef idx="1">
              <a:schemeClr val="accent1"/>
            </a:lnRef>
            <a:fillRef idx="0">
              <a:schemeClr val="accent1"/>
            </a:fillRef>
            <a:effectRef idx="0">
              <a:schemeClr val="accent1"/>
            </a:effectRef>
            <a:fontRef idx="minor">
              <a:schemeClr val="tx1"/>
            </a:fontRef>
          </p:style>
        </p:cxnSp>
        <p:cxnSp>
          <p:nvCxnSpPr>
            <p:cNvPr id="222" name="直接箭头连接符 32">
              <a:extLst>
                <a:ext uri="{FF2B5EF4-FFF2-40B4-BE49-F238E27FC236}">
                  <a16:creationId xmlns:a16="http://schemas.microsoft.com/office/drawing/2014/main" id="{F91209B9-5922-4739-A1D4-8817FA2123B7}"/>
                </a:ext>
              </a:extLst>
            </p:cNvPr>
            <p:cNvCxnSpPr/>
            <p:nvPr/>
          </p:nvCxnSpPr>
          <p:spPr>
            <a:xfrm>
              <a:off x="9914733" y="2518281"/>
              <a:ext cx="0" cy="1388572"/>
            </a:xfrm>
            <a:prstGeom prst="straightConnector1">
              <a:avLst/>
            </a:prstGeom>
            <a:ln w="31750">
              <a:solidFill>
                <a:schemeClr val="accent4"/>
              </a:solidFill>
              <a:headEnd type="stealth"/>
              <a:tailEnd type="oval"/>
            </a:ln>
          </p:spPr>
          <p:style>
            <a:lnRef idx="1">
              <a:schemeClr val="accent1"/>
            </a:lnRef>
            <a:fillRef idx="0">
              <a:schemeClr val="accent1"/>
            </a:fillRef>
            <a:effectRef idx="0">
              <a:schemeClr val="accent1"/>
            </a:effectRef>
            <a:fontRef idx="minor">
              <a:schemeClr val="tx1"/>
            </a:fontRef>
          </p:style>
        </p:cxnSp>
        <p:sp>
          <p:nvSpPr>
            <p:cNvPr id="223" name="文本框 222">
              <a:extLst>
                <a:ext uri="{FF2B5EF4-FFF2-40B4-BE49-F238E27FC236}">
                  <a16:creationId xmlns:a16="http://schemas.microsoft.com/office/drawing/2014/main" id="{1C172559-2CE0-4DB4-9D22-9ECA4C5F13B9}"/>
                </a:ext>
              </a:extLst>
            </p:cNvPr>
            <p:cNvSpPr txBox="1"/>
            <p:nvPr/>
          </p:nvSpPr>
          <p:spPr>
            <a:xfrm>
              <a:off x="6812044" y="4354905"/>
              <a:ext cx="2233442" cy="276999"/>
            </a:xfrm>
            <a:prstGeom prst="rect">
              <a:avLst/>
            </a:prstGeom>
            <a:noFill/>
          </p:spPr>
          <p:txBody>
            <a:bodyPr wrap="square" rtlCol="0">
              <a:spAutoFit/>
            </a:bodyPr>
            <a:lstStyle/>
            <a:p>
              <a:pPr algn="ctr"/>
              <a:r>
                <a:rPr lang="en-US" altLang="zh-CN" sz="1200" b="1" dirty="0">
                  <a:solidFill>
                    <a:schemeClr val="accent6">
                      <a:lumMod val="75000"/>
                    </a:schemeClr>
                  </a:solidFill>
                  <a:latin typeface="微软雅黑" panose="020B0503020204020204" pitchFamily="34" charset="-122"/>
                  <a:ea typeface="微软雅黑" panose="020B0503020204020204" pitchFamily="34" charset="-122"/>
                </a:rPr>
                <a:t>(ImageNet, medical book)</a:t>
              </a:r>
              <a:endParaRPr lang="zh-CN" altLang="en-US" sz="12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224" name="文本框 223">
              <a:extLst>
                <a:ext uri="{FF2B5EF4-FFF2-40B4-BE49-F238E27FC236}">
                  <a16:creationId xmlns:a16="http://schemas.microsoft.com/office/drawing/2014/main" id="{AB64343F-F488-485B-8CC4-0BE3794BFA2C}"/>
                </a:ext>
              </a:extLst>
            </p:cNvPr>
            <p:cNvSpPr txBox="1"/>
            <p:nvPr/>
          </p:nvSpPr>
          <p:spPr>
            <a:xfrm>
              <a:off x="6757668" y="3692378"/>
              <a:ext cx="2869140" cy="276999"/>
            </a:xfrm>
            <a:prstGeom prst="rect">
              <a:avLst/>
            </a:prstGeom>
            <a:noFill/>
          </p:spPr>
          <p:txBody>
            <a:bodyPr wrap="square" rtlCol="0">
              <a:spAutoFit/>
            </a:bodyPr>
            <a:lstStyle/>
            <a:p>
              <a:pPr algn="ctr"/>
              <a:r>
                <a:rPr lang="en-US" altLang="zh-CN" sz="1200" b="1" dirty="0">
                  <a:solidFill>
                    <a:schemeClr val="accent6">
                      <a:lumMod val="75000"/>
                    </a:schemeClr>
                  </a:solidFill>
                  <a:latin typeface="微软雅黑" panose="020B0503020204020204" pitchFamily="34" charset="-122"/>
                  <a:ea typeface="微软雅黑" panose="020B0503020204020204" pitchFamily="34" charset="-122"/>
                </a:rPr>
                <a:t>(medical book, medical image)</a:t>
              </a:r>
              <a:endParaRPr lang="zh-CN" altLang="en-US" sz="12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225" name="文本框 224">
              <a:extLst>
                <a:ext uri="{FF2B5EF4-FFF2-40B4-BE49-F238E27FC236}">
                  <a16:creationId xmlns:a16="http://schemas.microsoft.com/office/drawing/2014/main" id="{6A7FEF7A-F179-46FD-9CB4-A2B23F60227F}"/>
                </a:ext>
              </a:extLst>
            </p:cNvPr>
            <p:cNvSpPr txBox="1"/>
            <p:nvPr/>
          </p:nvSpPr>
          <p:spPr>
            <a:xfrm>
              <a:off x="6728994" y="4100490"/>
              <a:ext cx="2682880" cy="276999"/>
            </a:xfrm>
            <a:prstGeom prst="rect">
              <a:avLst/>
            </a:prstGeom>
            <a:noFill/>
          </p:spPr>
          <p:txBody>
            <a:bodyPr wrap="square" rtlCol="0">
              <a:spAutoFit/>
            </a:bodyPr>
            <a:lstStyle/>
            <a:p>
              <a:pPr algn="ctr"/>
              <a:r>
                <a:rPr lang="en-US" altLang="zh-CN" sz="1200" b="1" dirty="0">
                  <a:solidFill>
                    <a:schemeClr val="accent6">
                      <a:lumMod val="75000"/>
                    </a:schemeClr>
                  </a:solidFill>
                  <a:latin typeface="微软雅黑" panose="020B0503020204020204" pitchFamily="34" charset="-122"/>
                  <a:ea typeface="微软雅黑" panose="020B0503020204020204" pitchFamily="34" charset="-122"/>
                </a:rPr>
                <a:t>(ImageNet, medical image)</a:t>
              </a:r>
              <a:endParaRPr lang="zh-CN" altLang="en-US" sz="1200" b="1" dirty="0">
                <a:solidFill>
                  <a:schemeClr val="accent6">
                    <a:lumMod val="75000"/>
                  </a:schemeClr>
                </a:solidFill>
                <a:latin typeface="微软雅黑" panose="020B0503020204020204" pitchFamily="34" charset="-122"/>
                <a:ea typeface="微软雅黑" panose="020B0503020204020204" pitchFamily="34" charset="-122"/>
              </a:endParaRPr>
            </a:p>
          </p:txBody>
        </p:sp>
        <p:pic>
          <p:nvPicPr>
            <p:cNvPr id="226" name="图片 225">
              <a:extLst>
                <a:ext uri="{FF2B5EF4-FFF2-40B4-BE49-F238E27FC236}">
                  <a16:creationId xmlns:a16="http://schemas.microsoft.com/office/drawing/2014/main" id="{0C40D6F8-2518-4E53-A97B-D9172401DD0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35249" y="2926393"/>
              <a:ext cx="2335166" cy="2158675"/>
            </a:xfrm>
            <a:prstGeom prst="rect">
              <a:avLst/>
            </a:prstGeom>
          </p:spPr>
        </p:pic>
        <p:cxnSp>
          <p:nvCxnSpPr>
            <p:cNvPr id="227" name="直接连接符 36">
              <a:extLst>
                <a:ext uri="{FF2B5EF4-FFF2-40B4-BE49-F238E27FC236}">
                  <a16:creationId xmlns:a16="http://schemas.microsoft.com/office/drawing/2014/main" id="{F5D514DF-06E5-4E23-A768-E888185FA6F2}"/>
                </a:ext>
              </a:extLst>
            </p:cNvPr>
            <p:cNvCxnSpPr/>
            <p:nvPr/>
          </p:nvCxnSpPr>
          <p:spPr>
            <a:xfrm>
              <a:off x="9620756" y="4068233"/>
              <a:ext cx="130401"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28" name="直接连接符 37">
              <a:extLst>
                <a:ext uri="{FF2B5EF4-FFF2-40B4-BE49-F238E27FC236}">
                  <a16:creationId xmlns:a16="http://schemas.microsoft.com/office/drawing/2014/main" id="{3701E41A-804E-45B8-BAE5-C858B3DAD54B}"/>
                </a:ext>
              </a:extLst>
            </p:cNvPr>
            <p:cNvCxnSpPr/>
            <p:nvPr/>
          </p:nvCxnSpPr>
          <p:spPr>
            <a:xfrm>
              <a:off x="9317169" y="4294438"/>
              <a:ext cx="130401"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29" name="直接连接符 38">
              <a:extLst>
                <a:ext uri="{FF2B5EF4-FFF2-40B4-BE49-F238E27FC236}">
                  <a16:creationId xmlns:a16="http://schemas.microsoft.com/office/drawing/2014/main" id="{7A835E21-95E4-48B9-8966-D35A55464A83}"/>
                </a:ext>
              </a:extLst>
            </p:cNvPr>
            <p:cNvCxnSpPr/>
            <p:nvPr/>
          </p:nvCxnSpPr>
          <p:spPr>
            <a:xfrm>
              <a:off x="9008867" y="4520642"/>
              <a:ext cx="130401"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30" name="直接连接符 39">
              <a:extLst>
                <a:ext uri="{FF2B5EF4-FFF2-40B4-BE49-F238E27FC236}">
                  <a16:creationId xmlns:a16="http://schemas.microsoft.com/office/drawing/2014/main" id="{B44508ED-3D53-4F45-B368-348650A20C0A}"/>
                </a:ext>
              </a:extLst>
            </p:cNvPr>
            <p:cNvCxnSpPr/>
            <p:nvPr/>
          </p:nvCxnSpPr>
          <p:spPr>
            <a:xfrm rot="16200000">
              <a:off x="10233731" y="3905083"/>
              <a:ext cx="130401"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31" name="文本框 230">
              <a:extLst>
                <a:ext uri="{FF2B5EF4-FFF2-40B4-BE49-F238E27FC236}">
                  <a16:creationId xmlns:a16="http://schemas.microsoft.com/office/drawing/2014/main" id="{9947B13C-A341-4BA2-8C3F-BBAB7CBC6728}"/>
                </a:ext>
              </a:extLst>
            </p:cNvPr>
            <p:cNvSpPr txBox="1"/>
            <p:nvPr/>
          </p:nvSpPr>
          <p:spPr>
            <a:xfrm>
              <a:off x="7928401" y="4721811"/>
              <a:ext cx="1757556" cy="276999"/>
            </a:xfrm>
            <a:prstGeom prst="rect">
              <a:avLst/>
            </a:prstGeom>
            <a:noFill/>
          </p:spPr>
          <p:txBody>
            <a:bodyPr wrap="square" rtlCol="0">
              <a:spAutoFit/>
            </a:bodyPr>
            <a:lstStyle/>
            <a:p>
              <a:pPr algn="ctr"/>
              <a:r>
                <a:rPr lang="en-US" altLang="zh-CN" sz="1200" b="1" dirty="0">
                  <a:solidFill>
                    <a:schemeClr val="accent6">
                      <a:lumMod val="75000"/>
                    </a:schemeClr>
                  </a:solidFill>
                  <a:latin typeface="微软雅黑" panose="020B0503020204020204" pitchFamily="34" charset="-122"/>
                  <a:ea typeface="微软雅黑" panose="020B0503020204020204" pitchFamily="34" charset="-122"/>
                </a:rPr>
                <a:t>source-target pair</a:t>
              </a:r>
              <a:endParaRPr lang="zh-CN" altLang="en-US" sz="12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232" name="文本框 231">
              <a:extLst>
                <a:ext uri="{FF2B5EF4-FFF2-40B4-BE49-F238E27FC236}">
                  <a16:creationId xmlns:a16="http://schemas.microsoft.com/office/drawing/2014/main" id="{F3C0D65F-CA16-4E52-9371-809089F8D0B3}"/>
                </a:ext>
              </a:extLst>
            </p:cNvPr>
            <p:cNvSpPr txBox="1"/>
            <p:nvPr/>
          </p:nvSpPr>
          <p:spPr>
            <a:xfrm>
              <a:off x="10346366" y="3109612"/>
              <a:ext cx="1239160" cy="461665"/>
            </a:xfrm>
            <a:prstGeom prst="rect">
              <a:avLst/>
            </a:prstGeom>
            <a:noFill/>
          </p:spPr>
          <p:txBody>
            <a:bodyPr wrap="square" rtlCol="0">
              <a:spAutoFit/>
            </a:bodyPr>
            <a:lstStyle/>
            <a:p>
              <a:pPr algn="ctr"/>
              <a:r>
                <a:rPr lang="en-US" altLang="zh-CN" sz="1200" b="1" dirty="0">
                  <a:solidFill>
                    <a:schemeClr val="accent6">
                      <a:lumMod val="75000"/>
                    </a:schemeClr>
                  </a:solidFill>
                  <a:latin typeface="微软雅黑" panose="020B0503020204020204" pitchFamily="34" charset="-122"/>
                  <a:ea typeface="微软雅黑" panose="020B0503020204020204" pitchFamily="34" charset="-122"/>
                </a:rPr>
                <a:t>What to transfer</a:t>
              </a:r>
              <a:endParaRPr lang="zh-CN" altLang="en-US" sz="12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233" name="文本框 232">
              <a:extLst>
                <a:ext uri="{FF2B5EF4-FFF2-40B4-BE49-F238E27FC236}">
                  <a16:creationId xmlns:a16="http://schemas.microsoft.com/office/drawing/2014/main" id="{E96BC31F-3280-41D6-9C55-5FC4BCFFF022}"/>
                </a:ext>
              </a:extLst>
            </p:cNvPr>
            <p:cNvSpPr txBox="1"/>
            <p:nvPr/>
          </p:nvSpPr>
          <p:spPr>
            <a:xfrm>
              <a:off x="8524858" y="2416700"/>
              <a:ext cx="1389876" cy="461665"/>
            </a:xfrm>
            <a:prstGeom prst="rect">
              <a:avLst/>
            </a:prstGeom>
            <a:noFill/>
          </p:spPr>
          <p:txBody>
            <a:bodyPr wrap="square" rtlCol="0">
              <a:spAutoFit/>
            </a:bodyPr>
            <a:lstStyle/>
            <a:p>
              <a:pPr algn="ctr"/>
              <a:r>
                <a:rPr lang="en-US" altLang="zh-CN" sz="1200" b="1" dirty="0">
                  <a:solidFill>
                    <a:schemeClr val="accent6">
                      <a:lumMod val="75000"/>
                    </a:schemeClr>
                  </a:solidFill>
                  <a:latin typeface="微软雅黑" panose="020B0503020204020204" pitchFamily="34" charset="-122"/>
                  <a:ea typeface="微软雅黑" panose="020B0503020204020204" pitchFamily="34" charset="-122"/>
                </a:rPr>
                <a:t>Performance improvement</a:t>
              </a:r>
              <a:endParaRPr lang="zh-CN" altLang="en-US" sz="1200" b="1" dirty="0">
                <a:solidFill>
                  <a:schemeClr val="accent6">
                    <a:lumMod val="75000"/>
                  </a:schemeClr>
                </a:solidFill>
                <a:latin typeface="微软雅黑" panose="020B0503020204020204" pitchFamily="34" charset="-122"/>
                <a:ea typeface="微软雅黑" panose="020B0503020204020204" pitchFamily="34" charset="-122"/>
              </a:endParaRPr>
            </a:p>
          </p:txBody>
        </p:sp>
        <p:cxnSp>
          <p:nvCxnSpPr>
            <p:cNvPr id="234" name="直接连接符 43">
              <a:extLst>
                <a:ext uri="{FF2B5EF4-FFF2-40B4-BE49-F238E27FC236}">
                  <a16:creationId xmlns:a16="http://schemas.microsoft.com/office/drawing/2014/main" id="{7AC619AC-E7A9-407B-A658-24BD7B6A9004}"/>
                </a:ext>
              </a:extLst>
            </p:cNvPr>
            <p:cNvCxnSpPr/>
            <p:nvPr/>
          </p:nvCxnSpPr>
          <p:spPr>
            <a:xfrm rot="16200000">
              <a:off x="10633090" y="3905083"/>
              <a:ext cx="130401"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35" name="直接连接符 44">
              <a:extLst>
                <a:ext uri="{FF2B5EF4-FFF2-40B4-BE49-F238E27FC236}">
                  <a16:creationId xmlns:a16="http://schemas.microsoft.com/office/drawing/2014/main" id="{E85DFB0A-646A-4D97-B889-B15216EFF205}"/>
                </a:ext>
              </a:extLst>
            </p:cNvPr>
            <p:cNvCxnSpPr/>
            <p:nvPr/>
          </p:nvCxnSpPr>
          <p:spPr>
            <a:xfrm flipV="1">
              <a:off x="9698466" y="4070944"/>
              <a:ext cx="326314"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36" name="直接连接符 45">
              <a:extLst>
                <a:ext uri="{FF2B5EF4-FFF2-40B4-BE49-F238E27FC236}">
                  <a16:creationId xmlns:a16="http://schemas.microsoft.com/office/drawing/2014/main" id="{E931D1F8-EB52-46EC-9F2A-F5D8C728CB69}"/>
                </a:ext>
              </a:extLst>
            </p:cNvPr>
            <p:cNvCxnSpPr/>
            <p:nvPr/>
          </p:nvCxnSpPr>
          <p:spPr>
            <a:xfrm flipH="1">
              <a:off x="10030777" y="3905083"/>
              <a:ext cx="268153" cy="163151"/>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37" name="直接连接符 46">
              <a:extLst>
                <a:ext uri="{FF2B5EF4-FFF2-40B4-BE49-F238E27FC236}">
                  <a16:creationId xmlns:a16="http://schemas.microsoft.com/office/drawing/2014/main" id="{2B29B17F-B6E7-4518-9DE6-86452292885B}"/>
                </a:ext>
              </a:extLst>
            </p:cNvPr>
            <p:cNvCxnSpPr>
              <a:stCxn id="245" idx="4"/>
            </p:cNvCxnSpPr>
            <p:nvPr/>
          </p:nvCxnSpPr>
          <p:spPr>
            <a:xfrm flipH="1">
              <a:off x="10030776" y="3259621"/>
              <a:ext cx="0" cy="810315"/>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38" name="直接连接符 47">
              <a:extLst>
                <a:ext uri="{FF2B5EF4-FFF2-40B4-BE49-F238E27FC236}">
                  <a16:creationId xmlns:a16="http://schemas.microsoft.com/office/drawing/2014/main" id="{F8BF3852-1510-48FE-8B00-3518BFE86BF2}"/>
                </a:ext>
              </a:extLst>
            </p:cNvPr>
            <p:cNvCxnSpPr/>
            <p:nvPr/>
          </p:nvCxnSpPr>
          <p:spPr>
            <a:xfrm>
              <a:off x="9041121" y="4520642"/>
              <a:ext cx="772231"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39" name="直接连接符 48">
              <a:extLst>
                <a:ext uri="{FF2B5EF4-FFF2-40B4-BE49-F238E27FC236}">
                  <a16:creationId xmlns:a16="http://schemas.microsoft.com/office/drawing/2014/main" id="{B0FE276A-928B-4A18-AAEC-FD8D3034093F}"/>
                </a:ext>
              </a:extLst>
            </p:cNvPr>
            <p:cNvCxnSpPr/>
            <p:nvPr/>
          </p:nvCxnSpPr>
          <p:spPr>
            <a:xfrm flipV="1">
              <a:off x="9813352" y="3905083"/>
              <a:ext cx="884937" cy="615559"/>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40" name="直接连接符 49">
              <a:extLst>
                <a:ext uri="{FF2B5EF4-FFF2-40B4-BE49-F238E27FC236}">
                  <a16:creationId xmlns:a16="http://schemas.microsoft.com/office/drawing/2014/main" id="{40072C93-9194-4797-9BE6-7D50B3F19880}"/>
                </a:ext>
              </a:extLst>
            </p:cNvPr>
            <p:cNvCxnSpPr>
              <a:stCxn id="241" idx="4"/>
            </p:cNvCxnSpPr>
            <p:nvPr/>
          </p:nvCxnSpPr>
          <p:spPr>
            <a:xfrm>
              <a:off x="9813352" y="3905228"/>
              <a:ext cx="1" cy="599006"/>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41" name="椭圆 240">
              <a:extLst>
                <a:ext uri="{FF2B5EF4-FFF2-40B4-BE49-F238E27FC236}">
                  <a16:creationId xmlns:a16="http://schemas.microsoft.com/office/drawing/2014/main" id="{E440FBCA-F77F-4B5F-9291-3F66DF18F070}"/>
                </a:ext>
              </a:extLst>
            </p:cNvPr>
            <p:cNvSpPr/>
            <p:nvPr/>
          </p:nvSpPr>
          <p:spPr>
            <a:xfrm>
              <a:off x="9718791" y="3716106"/>
              <a:ext cx="189122" cy="18912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accent6">
                    <a:lumMod val="75000"/>
                  </a:schemeClr>
                </a:solidFill>
                <a:latin typeface="微软雅黑" panose="020B0503020204020204" pitchFamily="34" charset="-122"/>
                <a:ea typeface="微软雅黑" panose="020B0503020204020204" pitchFamily="34" charset="-122"/>
              </a:endParaRPr>
            </a:p>
          </p:txBody>
        </p:sp>
        <p:cxnSp>
          <p:nvCxnSpPr>
            <p:cNvPr id="242" name="直接连接符 51">
              <a:extLst>
                <a:ext uri="{FF2B5EF4-FFF2-40B4-BE49-F238E27FC236}">
                  <a16:creationId xmlns:a16="http://schemas.microsoft.com/office/drawing/2014/main" id="{CB776CA6-1B00-4F78-BE28-41209DD65537}"/>
                </a:ext>
              </a:extLst>
            </p:cNvPr>
            <p:cNvCxnSpPr/>
            <p:nvPr/>
          </p:nvCxnSpPr>
          <p:spPr>
            <a:xfrm>
              <a:off x="9365041" y="4289686"/>
              <a:ext cx="772231"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43" name="直接连接符 52">
              <a:extLst>
                <a:ext uri="{FF2B5EF4-FFF2-40B4-BE49-F238E27FC236}">
                  <a16:creationId xmlns:a16="http://schemas.microsoft.com/office/drawing/2014/main" id="{2856E74F-320B-408B-811E-0916584C6938}"/>
                </a:ext>
              </a:extLst>
            </p:cNvPr>
            <p:cNvCxnSpPr/>
            <p:nvPr/>
          </p:nvCxnSpPr>
          <p:spPr>
            <a:xfrm>
              <a:off x="10137273" y="3687155"/>
              <a:ext cx="1" cy="599006"/>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44" name="椭圆 243">
              <a:extLst>
                <a:ext uri="{FF2B5EF4-FFF2-40B4-BE49-F238E27FC236}">
                  <a16:creationId xmlns:a16="http://schemas.microsoft.com/office/drawing/2014/main" id="{B33B1A20-1608-4985-9389-45323E5CA468}"/>
                </a:ext>
              </a:extLst>
            </p:cNvPr>
            <p:cNvSpPr/>
            <p:nvPr/>
          </p:nvSpPr>
          <p:spPr>
            <a:xfrm>
              <a:off x="10043929" y="3680881"/>
              <a:ext cx="189122" cy="18912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accent6">
                    <a:lumMod val="75000"/>
                  </a:schemeClr>
                </a:solidFill>
                <a:latin typeface="微软雅黑" panose="020B0503020204020204" pitchFamily="34" charset="-122"/>
                <a:ea typeface="微软雅黑" panose="020B0503020204020204" pitchFamily="34" charset="-122"/>
              </a:endParaRPr>
            </a:p>
          </p:txBody>
        </p:sp>
        <p:sp>
          <p:nvSpPr>
            <p:cNvPr id="245" name="椭圆 244">
              <a:extLst>
                <a:ext uri="{FF2B5EF4-FFF2-40B4-BE49-F238E27FC236}">
                  <a16:creationId xmlns:a16="http://schemas.microsoft.com/office/drawing/2014/main" id="{42C408A9-1921-42BC-A15A-38CF5BD0690A}"/>
                </a:ext>
              </a:extLst>
            </p:cNvPr>
            <p:cNvSpPr/>
            <p:nvPr/>
          </p:nvSpPr>
          <p:spPr>
            <a:xfrm>
              <a:off x="9944918" y="3070498"/>
              <a:ext cx="189122" cy="18912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accent6">
                    <a:lumMod val="75000"/>
                  </a:schemeClr>
                </a:solidFill>
                <a:latin typeface="微软雅黑" panose="020B0503020204020204" pitchFamily="34" charset="-122"/>
                <a:ea typeface="微软雅黑" panose="020B0503020204020204" pitchFamily="34" charset="-122"/>
              </a:endParaRPr>
            </a:p>
          </p:txBody>
        </p:sp>
      </p:grpSp>
      <p:sp>
        <p:nvSpPr>
          <p:cNvPr id="255" name="矩形 254">
            <a:extLst>
              <a:ext uri="{FF2B5EF4-FFF2-40B4-BE49-F238E27FC236}">
                <a16:creationId xmlns:a16="http://schemas.microsoft.com/office/drawing/2014/main" id="{DD09DC1D-4B87-4F94-9891-8372387E9691}"/>
              </a:ext>
            </a:extLst>
          </p:cNvPr>
          <p:cNvSpPr/>
          <p:nvPr/>
        </p:nvSpPr>
        <p:spPr>
          <a:xfrm>
            <a:off x="644659" y="1186736"/>
            <a:ext cx="5418856" cy="369332"/>
          </a:xfrm>
          <a:prstGeom prst="rect">
            <a:avLst/>
          </a:prstGeom>
        </p:spPr>
        <p:txBody>
          <a:bodyPr wrap="none">
            <a:spAutoFit/>
          </a:bodyPr>
          <a:lstStyle/>
          <a:p>
            <a:pPr marL="285750" indent="-285750">
              <a:buFont typeface="Wingdings" panose="05000000000000000000" pitchFamily="2" charset="2"/>
              <a:buChar char="Ø"/>
            </a:pPr>
            <a:r>
              <a:rPr lang="en-US" altLang="zh-CN" b="1" dirty="0">
                <a:solidFill>
                  <a:srgbClr val="594BFF"/>
                </a:solidFill>
                <a:latin typeface="微软雅黑" panose="020B0503020204020204" pitchFamily="34" charset="-122"/>
                <a:ea typeface="微软雅黑" panose="020B0503020204020204" pitchFamily="34" charset="-122"/>
              </a:rPr>
              <a:t>Training – Learning skills from experiences</a:t>
            </a:r>
            <a:endParaRPr lang="zh-CN" altLang="en-US" b="1" dirty="0">
              <a:solidFill>
                <a:srgbClr val="594BFF"/>
              </a:solidFill>
              <a:latin typeface="微软雅黑" panose="020B0503020204020204" pitchFamily="34" charset="-122"/>
              <a:ea typeface="微软雅黑" panose="020B0503020204020204" pitchFamily="34" charset="-122"/>
            </a:endParaRPr>
          </a:p>
        </p:txBody>
      </p:sp>
      <p:sp>
        <p:nvSpPr>
          <p:cNvPr id="256" name="矩形 255">
            <a:extLst>
              <a:ext uri="{FF2B5EF4-FFF2-40B4-BE49-F238E27FC236}">
                <a16:creationId xmlns:a16="http://schemas.microsoft.com/office/drawing/2014/main" id="{72EB9649-D5BF-458A-80BA-819E47528E6C}"/>
              </a:ext>
            </a:extLst>
          </p:cNvPr>
          <p:cNvSpPr/>
          <p:nvPr/>
        </p:nvSpPr>
        <p:spPr>
          <a:xfrm>
            <a:off x="3484409" y="5243016"/>
            <a:ext cx="2956066" cy="369332"/>
          </a:xfrm>
          <a:prstGeom prst="rect">
            <a:avLst/>
          </a:prstGeom>
        </p:spPr>
        <p:txBody>
          <a:bodyPr wrap="none">
            <a:spAutoFit/>
          </a:bodyPr>
          <a:lstStyle/>
          <a:p>
            <a:pPr algn="ctr"/>
            <a:r>
              <a:rPr lang="en-US" altLang="zh-CN" b="1" dirty="0">
                <a:solidFill>
                  <a:schemeClr val="accent6">
                    <a:lumMod val="75000"/>
                  </a:schemeClr>
                </a:solidFill>
              </a:rPr>
              <a:t>transfer learning experiences</a:t>
            </a:r>
            <a:endParaRPr lang="zh-CN" altLang="en-US" b="1" dirty="0">
              <a:solidFill>
                <a:schemeClr val="accent6">
                  <a:lumMod val="75000"/>
                </a:schemeClr>
              </a:solidFill>
            </a:endParaRPr>
          </a:p>
        </p:txBody>
      </p:sp>
      <p:sp>
        <p:nvSpPr>
          <p:cNvPr id="63" name="灯片编号占位符 1">
            <a:extLst>
              <a:ext uri="{FF2B5EF4-FFF2-40B4-BE49-F238E27FC236}">
                <a16:creationId xmlns:a16="http://schemas.microsoft.com/office/drawing/2014/main" id="{8868D6FE-4443-4DDF-9391-FC807660B69C}"/>
              </a:ext>
            </a:extLst>
          </p:cNvPr>
          <p:cNvSpPr>
            <a:spLocks noGrp="1"/>
          </p:cNvSpPr>
          <p:nvPr>
            <p:ph type="sldNum" sz="quarter" idx="12"/>
          </p:nvPr>
        </p:nvSpPr>
        <p:spPr>
          <a:xfrm>
            <a:off x="8656285" y="6274559"/>
            <a:ext cx="2743200" cy="365125"/>
          </a:xfrm>
        </p:spPr>
        <p:txBody>
          <a:bodyPr/>
          <a:lstStyle/>
          <a:p>
            <a:fld id="{A647AB03-3B6F-44E5-A9E7-92653C2C4F60}" type="slidenum">
              <a:rPr lang="en-US" smtClean="0">
                <a:solidFill>
                  <a:srgbClr val="290060"/>
                </a:solidFill>
              </a:rPr>
              <a:t>17</a:t>
            </a:fld>
            <a:endParaRPr lang="en-US" dirty="0">
              <a:solidFill>
                <a:srgbClr val="290060"/>
              </a:solidFill>
            </a:endParaRPr>
          </a:p>
        </p:txBody>
      </p:sp>
    </p:spTree>
    <p:extLst>
      <p:ext uri="{BB962C8B-B14F-4D97-AF65-F5344CB8AC3E}">
        <p14:creationId xmlns:p14="http://schemas.microsoft.com/office/powerpoint/2010/main" val="1018117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ADB66015-DBD6-8C4C-AB43-E29AC04880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3137" y="0"/>
            <a:ext cx="4876063" cy="6858000"/>
          </a:xfrm>
          <a:prstGeom prst="rect">
            <a:avLst/>
          </a:prstGeom>
        </p:spPr>
      </p:pic>
      <p:pic>
        <p:nvPicPr>
          <p:cNvPr id="8" name="图片 7">
            <a:extLst>
              <a:ext uri="{FF2B5EF4-FFF2-40B4-BE49-F238E27FC236}">
                <a16:creationId xmlns:a16="http://schemas.microsoft.com/office/drawing/2014/main" id="{CD3D2ED7-404A-CC43-9E79-E103865D24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350" y="1193917"/>
            <a:ext cx="3685116" cy="4470166"/>
          </a:xfrm>
          <a:prstGeom prst="rect">
            <a:avLst/>
          </a:prstGeom>
        </p:spPr>
      </p:pic>
    </p:spTree>
    <p:extLst>
      <p:ext uri="{BB962C8B-B14F-4D97-AF65-F5344CB8AC3E}">
        <p14:creationId xmlns:p14="http://schemas.microsoft.com/office/powerpoint/2010/main" val="3303603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11286" y="-1502229"/>
            <a:ext cx="184731" cy="369332"/>
          </a:xfrm>
          <a:prstGeom prst="rect">
            <a:avLst/>
          </a:prstGeom>
          <a:noFill/>
        </p:spPr>
        <p:txBody>
          <a:bodyPr wrap="none" rtlCol="0">
            <a:spAutoFit/>
          </a:bodyPr>
          <a:lstStyle/>
          <a:p>
            <a:endParaRPr lang="en-US"/>
          </a:p>
        </p:txBody>
      </p:sp>
      <p:sp>
        <p:nvSpPr>
          <p:cNvPr id="4" name="Title 3"/>
          <p:cNvSpPr>
            <a:spLocks noGrp="1"/>
          </p:cNvSpPr>
          <p:nvPr>
            <p:ph type="title"/>
          </p:nvPr>
        </p:nvSpPr>
        <p:spPr>
          <a:xfrm>
            <a:off x="660490" y="1019417"/>
            <a:ext cx="11123432" cy="2721309"/>
          </a:xfrm>
        </p:spPr>
        <p:txBody>
          <a:bodyPr>
            <a:noAutofit/>
          </a:bodyPr>
          <a:lstStyle/>
          <a:p>
            <a:pPr marL="9525">
              <a:lnSpc>
                <a:spcPct val="120000"/>
              </a:lnSpc>
            </a:pPr>
            <a:r>
              <a:rPr lang="zh-CN" altLang="en-US" sz="7200" dirty="0">
                <a:latin typeface="微软雅黑" panose="020B0503020204020204" pitchFamily="34" charset="-122"/>
                <a:ea typeface="微软雅黑" panose="020B0503020204020204" pitchFamily="34" charset="-122"/>
              </a:rPr>
              <a:t>用户隐私怎么保护？</a:t>
            </a:r>
            <a:br>
              <a:rPr lang="en-US" altLang="zh-CN" sz="7200" dirty="0">
                <a:latin typeface="微软雅黑" panose="020B0503020204020204" pitchFamily="34" charset="-122"/>
                <a:ea typeface="微软雅黑" panose="020B0503020204020204" pitchFamily="34" charset="-122"/>
              </a:rPr>
            </a:br>
            <a:r>
              <a:rPr lang="en-US" altLang="zh-CN" sz="7200" dirty="0">
                <a:latin typeface="微软雅黑" panose="020B0503020204020204" pitchFamily="34" charset="-122"/>
                <a:ea typeface="微软雅黑" panose="020B0503020204020204" pitchFamily="34" charset="-122"/>
              </a:rPr>
              <a:t>							</a:t>
            </a:r>
            <a:endParaRPr lang="en-US" dirty="0"/>
          </a:p>
        </p:txBody>
      </p:sp>
      <p:sp>
        <p:nvSpPr>
          <p:cNvPr id="5" name="文本占位符 4">
            <a:extLst>
              <a:ext uri="{FF2B5EF4-FFF2-40B4-BE49-F238E27FC236}">
                <a16:creationId xmlns:a16="http://schemas.microsoft.com/office/drawing/2014/main" id="{F4F8CE9C-B9C2-4D42-A69E-FB92A6CDA2E2}"/>
              </a:ext>
            </a:extLst>
          </p:cNvPr>
          <p:cNvSpPr>
            <a:spLocks noGrp="1"/>
          </p:cNvSpPr>
          <p:nvPr>
            <p:ph type="body" sz="quarter" idx="11"/>
          </p:nvPr>
        </p:nvSpPr>
        <p:spPr/>
        <p:txBody>
          <a:bodyPr/>
          <a:lstStyle/>
          <a:p>
            <a:endParaRPr lang="zh-CN" altLang="en-US"/>
          </a:p>
        </p:txBody>
      </p:sp>
    </p:spTree>
    <p:extLst>
      <p:ext uri="{BB962C8B-B14F-4D97-AF65-F5344CB8AC3E}">
        <p14:creationId xmlns:p14="http://schemas.microsoft.com/office/powerpoint/2010/main" val="1589378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CCAI 2018çåçæå°çµæ">
            <a:extLst>
              <a:ext uri="{FF2B5EF4-FFF2-40B4-BE49-F238E27FC236}">
                <a16:creationId xmlns:a16="http://schemas.microsoft.com/office/drawing/2014/main" id="{C43776CF-0E09-48C7-8744-00B54BD584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825" b="65616"/>
          <a:stretch/>
        </p:blipFill>
        <p:spPr bwMode="auto">
          <a:xfrm>
            <a:off x="0" y="0"/>
            <a:ext cx="12192000" cy="983101"/>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a:extLst>
              <a:ext uri="{FF2B5EF4-FFF2-40B4-BE49-F238E27FC236}">
                <a16:creationId xmlns:a16="http://schemas.microsoft.com/office/drawing/2014/main" id="{8A7C214E-6E3C-413D-99CF-F9675CAC9A33}"/>
              </a:ext>
            </a:extLst>
          </p:cNvPr>
          <p:cNvSpPr txBox="1"/>
          <p:nvPr/>
        </p:nvSpPr>
        <p:spPr>
          <a:xfrm>
            <a:off x="128726" y="222245"/>
            <a:ext cx="8232190" cy="538609"/>
          </a:xfrm>
          <a:prstGeom prst="rect">
            <a:avLst/>
          </a:prstGeom>
          <a:noFill/>
        </p:spPr>
        <p:txBody>
          <a:bodyPr wrap="none" rtlCol="0">
            <a:spAutoFit/>
          </a:bodyPr>
          <a:lstStyle/>
          <a:p>
            <a:r>
              <a:rPr lang="zh-CN" altLang="en-US" sz="2900" b="1" dirty="0">
                <a:solidFill>
                  <a:schemeClr val="bg1"/>
                </a:solidFill>
                <a:latin typeface="Microsoft YaHei UI" panose="020B0503020204020204" pitchFamily="34" charset="-122"/>
                <a:ea typeface="Microsoft YaHei UI" panose="020B0503020204020204" pitchFamily="34" charset="-122"/>
                <a:cs typeface="+mj-cs"/>
              </a:rPr>
              <a:t>大数据： 欧盟的 </a:t>
            </a:r>
            <a:r>
              <a:rPr lang="en-US" altLang="zh-CN" sz="2900" b="1" dirty="0">
                <a:solidFill>
                  <a:schemeClr val="bg1"/>
                </a:solidFill>
                <a:latin typeface="Microsoft YaHei UI" panose="020B0503020204020204" pitchFamily="34" charset="-122"/>
                <a:ea typeface="Microsoft YaHei UI" panose="020B0503020204020204" pitchFamily="34" charset="-122"/>
                <a:cs typeface="+mj-cs"/>
              </a:rPr>
              <a:t>GDPR</a:t>
            </a:r>
            <a:r>
              <a:rPr lang="zh-CN" altLang="en-US" sz="2900" b="1" dirty="0">
                <a:solidFill>
                  <a:schemeClr val="bg1"/>
                </a:solidFill>
                <a:latin typeface="Microsoft YaHei UI" panose="020B0503020204020204" pitchFamily="34" charset="-122"/>
                <a:ea typeface="Microsoft YaHei UI" panose="020B0503020204020204" pitchFamily="34" charset="-122"/>
                <a:cs typeface="+mj-cs"/>
              </a:rPr>
              <a:t>和中国的个人隐私保护法 </a:t>
            </a:r>
            <a:endParaRPr lang="zh-CN" altLang="en-US" sz="2900" b="1" dirty="0">
              <a:solidFill>
                <a:schemeClr val="bg1"/>
              </a:solidFill>
              <a:latin typeface="Microsoft YaHei UI" panose="020B0503020204020204" pitchFamily="34" charset="-122"/>
              <a:ea typeface="Microsoft YaHei UI" panose="020B0503020204020204" pitchFamily="34" charset="-122"/>
              <a:cs typeface="Arial" panose="020B0604020202020204" pitchFamily="34" charset="0"/>
            </a:endParaRPr>
          </a:p>
        </p:txBody>
      </p:sp>
      <p:sp>
        <p:nvSpPr>
          <p:cNvPr id="4" name="内容占位符 3"/>
          <p:cNvSpPr>
            <a:spLocks noGrp="1"/>
          </p:cNvSpPr>
          <p:nvPr>
            <p:ph sz="half" idx="1"/>
          </p:nvPr>
        </p:nvSpPr>
        <p:spPr>
          <a:xfrm>
            <a:off x="732413" y="1468466"/>
            <a:ext cx="5949354" cy="4779299"/>
          </a:xfrm>
          <a:ln>
            <a:solidFill>
              <a:schemeClr val="tx1"/>
            </a:solidFill>
          </a:ln>
        </p:spPr>
        <p:txBody>
          <a:bodyPr>
            <a:noAutofit/>
          </a:bodyPr>
          <a:lstStyle/>
          <a:p>
            <a:pPr>
              <a:lnSpc>
                <a:spcPct val="170000"/>
              </a:lnSpc>
            </a:pPr>
            <a:r>
              <a:rPr kumimoji="1" lang="en-US" altLang="zh-CN" sz="1600" dirty="0">
                <a:latin typeface="Microsoft YaHei UI" panose="020B0503020204020204" pitchFamily="34" charset="-122"/>
                <a:ea typeface="Microsoft YaHei UI" panose="020B0503020204020204" pitchFamily="34" charset="-122"/>
                <a:cs typeface="Microsoft YaHei" charset="-122"/>
              </a:rPr>
              <a:t>《</a:t>
            </a:r>
            <a:r>
              <a:rPr kumimoji="1" lang="zh-CN" altLang="en-US" sz="1600" dirty="0">
                <a:latin typeface="Microsoft YaHei UI" panose="020B0503020204020204" pitchFamily="34" charset="-122"/>
                <a:ea typeface="Microsoft YaHei UI" panose="020B0503020204020204" pitchFamily="34" charset="-122"/>
                <a:cs typeface="Microsoft YaHei" charset="-122"/>
              </a:rPr>
              <a:t>通用数据保护条例</a:t>
            </a:r>
            <a:r>
              <a:rPr kumimoji="1" lang="en-US" altLang="zh-CN" sz="1600" dirty="0">
                <a:latin typeface="Microsoft YaHei UI" panose="020B0503020204020204" pitchFamily="34" charset="-122"/>
                <a:ea typeface="Microsoft YaHei UI" panose="020B0503020204020204" pitchFamily="34" charset="-122"/>
                <a:cs typeface="Microsoft YaHei" charset="-122"/>
              </a:rPr>
              <a:t>》</a:t>
            </a:r>
            <a:r>
              <a:rPr kumimoji="1" lang="zh-CN" altLang="en-US" sz="1600" dirty="0">
                <a:latin typeface="Microsoft YaHei UI" panose="020B0503020204020204" pitchFamily="34" charset="-122"/>
                <a:ea typeface="Microsoft YaHei UI" panose="020B0503020204020204" pitchFamily="34" charset="-122"/>
                <a:cs typeface="Microsoft YaHei" charset="-122"/>
              </a:rPr>
              <a:t>（</a:t>
            </a:r>
            <a:r>
              <a:rPr kumimoji="1" lang="en-US" altLang="zh-CN" sz="1600" dirty="0">
                <a:latin typeface="Microsoft YaHei UI" panose="020B0503020204020204" pitchFamily="34" charset="-122"/>
                <a:ea typeface="Microsoft YaHei UI" panose="020B0503020204020204" pitchFamily="34" charset="-122"/>
                <a:cs typeface="Microsoft YaHei" charset="-122"/>
              </a:rPr>
              <a:t>General Data Protection Regulation</a:t>
            </a:r>
            <a:r>
              <a:rPr kumimoji="1" lang="zh-CN" altLang="en-US" sz="1600" dirty="0">
                <a:latin typeface="Microsoft YaHei UI" panose="020B0503020204020204" pitchFamily="34" charset="-122"/>
                <a:ea typeface="Microsoft YaHei UI" panose="020B0503020204020204" pitchFamily="34" charset="-122"/>
                <a:cs typeface="Microsoft YaHei" charset="-122"/>
              </a:rPr>
              <a:t>，简称</a:t>
            </a:r>
            <a:r>
              <a:rPr kumimoji="1" lang="en-US" altLang="zh-CN" sz="1600" dirty="0">
                <a:latin typeface="Microsoft YaHei UI" panose="020B0503020204020204" pitchFamily="34" charset="-122"/>
                <a:ea typeface="Microsoft YaHei UI" panose="020B0503020204020204" pitchFamily="34" charset="-122"/>
                <a:cs typeface="Microsoft YaHei" charset="-122"/>
              </a:rPr>
              <a:t>GDPR</a:t>
            </a:r>
            <a:r>
              <a:rPr kumimoji="1" lang="zh-CN" altLang="en-US" sz="1600" dirty="0">
                <a:latin typeface="Microsoft YaHei UI" panose="020B0503020204020204" pitchFamily="34" charset="-122"/>
                <a:ea typeface="Microsoft YaHei UI" panose="020B0503020204020204" pitchFamily="34" charset="-122"/>
                <a:cs typeface="Microsoft YaHei" charset="-122"/>
              </a:rPr>
              <a:t>）为欧盟于</a:t>
            </a:r>
            <a:r>
              <a:rPr kumimoji="1" lang="en-US" altLang="zh-CN" sz="1600" dirty="0">
                <a:latin typeface="Microsoft YaHei UI" panose="020B0503020204020204" pitchFamily="34" charset="-122"/>
                <a:ea typeface="Microsoft YaHei UI" panose="020B0503020204020204" pitchFamily="34" charset="-122"/>
                <a:cs typeface="Microsoft YaHei" charset="-122"/>
              </a:rPr>
              <a:t>2018</a:t>
            </a:r>
            <a:r>
              <a:rPr kumimoji="1" lang="zh-CN" altLang="en-US" sz="1600" dirty="0">
                <a:latin typeface="Microsoft YaHei UI" panose="020B0503020204020204" pitchFamily="34" charset="-122"/>
                <a:ea typeface="Microsoft YaHei UI" panose="020B0503020204020204" pitchFamily="34" charset="-122"/>
                <a:cs typeface="Microsoft YaHei" charset="-122"/>
              </a:rPr>
              <a:t>年</a:t>
            </a:r>
            <a:r>
              <a:rPr kumimoji="1" lang="en-US" altLang="zh-CN" sz="1600" dirty="0">
                <a:latin typeface="Microsoft YaHei UI" panose="020B0503020204020204" pitchFamily="34" charset="-122"/>
                <a:ea typeface="Microsoft YaHei UI" panose="020B0503020204020204" pitchFamily="34" charset="-122"/>
                <a:cs typeface="Microsoft YaHei" charset="-122"/>
              </a:rPr>
              <a:t>5</a:t>
            </a:r>
            <a:r>
              <a:rPr kumimoji="1" lang="zh-CN" altLang="en-US" sz="1600" dirty="0">
                <a:latin typeface="Microsoft YaHei UI" panose="020B0503020204020204" pitchFamily="34" charset="-122"/>
                <a:ea typeface="Microsoft YaHei UI" panose="020B0503020204020204" pitchFamily="34" charset="-122"/>
                <a:cs typeface="Microsoft YaHei" charset="-122"/>
              </a:rPr>
              <a:t>月</a:t>
            </a:r>
            <a:r>
              <a:rPr kumimoji="1" lang="en-US" altLang="zh-CN" sz="1600" dirty="0">
                <a:latin typeface="Microsoft YaHei UI" panose="020B0503020204020204" pitchFamily="34" charset="-122"/>
                <a:ea typeface="Microsoft YaHei UI" panose="020B0503020204020204" pitchFamily="34" charset="-122"/>
                <a:cs typeface="Microsoft YaHei" charset="-122"/>
              </a:rPr>
              <a:t>25</a:t>
            </a:r>
            <a:r>
              <a:rPr kumimoji="1" lang="zh-CN" altLang="en-US" sz="1600" dirty="0">
                <a:latin typeface="Microsoft YaHei UI" panose="020B0503020204020204" pitchFamily="34" charset="-122"/>
                <a:ea typeface="Microsoft YaHei UI" panose="020B0503020204020204" pitchFamily="34" charset="-122"/>
                <a:cs typeface="Microsoft YaHei" charset="-122"/>
              </a:rPr>
              <a:t>日出台的条例</a:t>
            </a:r>
          </a:p>
          <a:p>
            <a:pPr>
              <a:lnSpc>
                <a:spcPct val="170000"/>
              </a:lnSpc>
            </a:pPr>
            <a:r>
              <a:rPr kumimoji="1" lang="zh-CN" altLang="en-US" sz="1600" dirty="0">
                <a:latin typeface="Microsoft YaHei UI" panose="020B0503020204020204" pitchFamily="34" charset="-122"/>
                <a:ea typeface="Microsoft YaHei UI" panose="020B0503020204020204" pitchFamily="34" charset="-122"/>
                <a:cs typeface="Microsoft YaHei" charset="-122"/>
              </a:rPr>
              <a:t>对违法企业的罚金最高可达</a:t>
            </a:r>
            <a:r>
              <a:rPr kumimoji="1" lang="en-US" altLang="zh-CN" sz="1600" dirty="0">
                <a:latin typeface="Microsoft YaHei UI" panose="020B0503020204020204" pitchFamily="34" charset="-122"/>
                <a:ea typeface="Microsoft YaHei UI" panose="020B0503020204020204" pitchFamily="34" charset="-122"/>
                <a:cs typeface="Microsoft YaHei" charset="-122"/>
              </a:rPr>
              <a:t>2000</a:t>
            </a:r>
            <a:r>
              <a:rPr kumimoji="1" lang="zh-CN" altLang="en-US" sz="1600" dirty="0">
                <a:latin typeface="Microsoft YaHei UI" panose="020B0503020204020204" pitchFamily="34" charset="-122"/>
                <a:ea typeface="Microsoft YaHei UI" panose="020B0503020204020204" pitchFamily="34" charset="-122"/>
                <a:cs typeface="Microsoft YaHei" charset="-122"/>
              </a:rPr>
              <a:t>万欧元（约合</a:t>
            </a:r>
            <a:r>
              <a:rPr kumimoji="1" lang="en-US" altLang="zh-CN" sz="1600" dirty="0">
                <a:latin typeface="Microsoft YaHei UI" panose="020B0503020204020204" pitchFamily="34" charset="-122"/>
                <a:ea typeface="Microsoft YaHei UI" panose="020B0503020204020204" pitchFamily="34" charset="-122"/>
                <a:cs typeface="Microsoft YaHei" charset="-122"/>
              </a:rPr>
              <a:t>1.5</a:t>
            </a:r>
            <a:r>
              <a:rPr kumimoji="1" lang="zh-CN" altLang="en-US" sz="1600" dirty="0">
                <a:latin typeface="Microsoft YaHei UI" panose="020B0503020204020204" pitchFamily="34" charset="-122"/>
                <a:ea typeface="Microsoft YaHei UI" panose="020B0503020204020204" pitchFamily="34" charset="-122"/>
                <a:cs typeface="Microsoft YaHei" charset="-122"/>
              </a:rPr>
              <a:t>亿元人民币）或者其全球营业额的</a:t>
            </a:r>
            <a:r>
              <a:rPr kumimoji="1" lang="en-US" altLang="zh-CN" sz="1600" dirty="0">
                <a:latin typeface="Microsoft YaHei UI" panose="020B0503020204020204" pitchFamily="34" charset="-122"/>
                <a:ea typeface="Microsoft YaHei UI" panose="020B0503020204020204" pitchFamily="34" charset="-122"/>
                <a:cs typeface="Microsoft YaHei" charset="-122"/>
              </a:rPr>
              <a:t>4%</a:t>
            </a:r>
            <a:r>
              <a:rPr kumimoji="1" lang="zh-CN" altLang="en-US" sz="1600" dirty="0">
                <a:latin typeface="Microsoft YaHei UI" panose="020B0503020204020204" pitchFamily="34" charset="-122"/>
                <a:ea typeface="Microsoft YaHei UI" panose="020B0503020204020204" pitchFamily="34" charset="-122"/>
                <a:cs typeface="Microsoft YaHei" charset="-122"/>
              </a:rPr>
              <a:t>，以高者为准</a:t>
            </a:r>
          </a:p>
          <a:p>
            <a:pPr>
              <a:lnSpc>
                <a:spcPct val="170000"/>
              </a:lnSpc>
            </a:pPr>
            <a:r>
              <a:rPr kumimoji="1" lang="zh-CN" altLang="en-US" sz="1600" dirty="0">
                <a:latin typeface="Microsoft YaHei UI" panose="020B0503020204020204" pitchFamily="34" charset="-122"/>
                <a:ea typeface="Microsoft YaHei UI" panose="020B0503020204020204" pitchFamily="34" charset="-122"/>
                <a:cs typeface="Microsoft YaHei" charset="-122"/>
              </a:rPr>
              <a:t>网站经营者必须事先向客户说明会自动记录客户的搜索和购物记录</a:t>
            </a:r>
            <a:r>
              <a:rPr kumimoji="1" lang="en-US" altLang="zh-CN" sz="1600" dirty="0">
                <a:latin typeface="Microsoft YaHei UI" panose="020B0503020204020204" pitchFamily="34" charset="-122"/>
                <a:ea typeface="Microsoft YaHei UI" panose="020B0503020204020204" pitchFamily="34" charset="-122"/>
                <a:cs typeface="Microsoft YaHei" charset="-122"/>
              </a:rPr>
              <a:t>,</a:t>
            </a:r>
            <a:r>
              <a:rPr kumimoji="1" lang="zh-CN" altLang="en-US" sz="1600" dirty="0">
                <a:latin typeface="Microsoft YaHei UI" panose="020B0503020204020204" pitchFamily="34" charset="-122"/>
                <a:ea typeface="Microsoft YaHei UI" panose="020B0503020204020204" pitchFamily="34" charset="-122"/>
                <a:cs typeface="Microsoft YaHei" charset="-122"/>
              </a:rPr>
              <a:t>企业不能再使用模糊、难以理解的语言，或冗长的隐私政策来从用户处获取数据使用许可。</a:t>
            </a:r>
          </a:p>
          <a:p>
            <a:pPr>
              <a:lnSpc>
                <a:spcPct val="170000"/>
              </a:lnSpc>
            </a:pPr>
            <a:r>
              <a:rPr kumimoji="1" lang="zh-CN" altLang="en-US" sz="1600" dirty="0">
                <a:latin typeface="Microsoft YaHei UI" panose="020B0503020204020204" pitchFamily="34" charset="-122"/>
                <a:ea typeface="Microsoft YaHei UI" panose="020B0503020204020204" pitchFamily="34" charset="-122"/>
                <a:cs typeface="Microsoft YaHei" charset="-122"/>
              </a:rPr>
              <a:t>明文规定了用户的“被遗忘权”（</a:t>
            </a:r>
            <a:r>
              <a:rPr kumimoji="1" lang="en-US" altLang="zh-CN" sz="1600" dirty="0">
                <a:latin typeface="Microsoft YaHei UI" panose="020B0503020204020204" pitchFamily="34" charset="-122"/>
                <a:ea typeface="Microsoft YaHei UI" panose="020B0503020204020204" pitchFamily="34" charset="-122"/>
                <a:cs typeface="Microsoft YaHei" charset="-122"/>
              </a:rPr>
              <a:t>right to be forgotten</a:t>
            </a:r>
            <a:r>
              <a:rPr kumimoji="1" lang="zh-CN" altLang="en-US" sz="1600" dirty="0">
                <a:latin typeface="Microsoft YaHei UI" panose="020B0503020204020204" pitchFamily="34" charset="-122"/>
                <a:ea typeface="Microsoft YaHei UI" panose="020B0503020204020204" pitchFamily="34" charset="-122"/>
                <a:cs typeface="Microsoft YaHei" charset="-122"/>
              </a:rPr>
              <a:t>），即用户个人可以要求责任方删除关于自己的数据记录。</a:t>
            </a:r>
          </a:p>
        </p:txBody>
      </p:sp>
      <p:sp>
        <p:nvSpPr>
          <p:cNvPr id="6" name="矩形 5"/>
          <p:cNvSpPr/>
          <p:nvPr/>
        </p:nvSpPr>
        <p:spPr>
          <a:xfrm>
            <a:off x="7068181" y="1468466"/>
            <a:ext cx="4412975" cy="1338828"/>
          </a:xfrm>
          <a:prstGeom prst="rect">
            <a:avLst/>
          </a:prstGeom>
          <a:solidFill>
            <a:schemeClr val="tx1"/>
          </a:solidFill>
        </p:spPr>
        <p:txBody>
          <a:bodyPr wrap="square">
            <a:spAutoFit/>
          </a:bodyPr>
          <a:lstStyle/>
          <a:p>
            <a:pPr lvl="0">
              <a:lnSpc>
                <a:spcPct val="150000"/>
              </a:lnSpc>
            </a:pPr>
            <a:r>
              <a:rPr lang="en-US" altLang="zh-CN" b="1" dirty="0">
                <a:solidFill>
                  <a:schemeClr val="bg1"/>
                </a:solidFill>
                <a:latin typeface="Microsoft YaHei UI" panose="020B0503020204020204" pitchFamily="34" charset="-122"/>
                <a:ea typeface="Microsoft YaHei UI" panose="020B0503020204020204" pitchFamily="34" charset="-122"/>
              </a:rPr>
              <a:t>2018</a:t>
            </a:r>
            <a:r>
              <a:rPr lang="zh-CN" altLang="en-US" b="1" dirty="0">
                <a:solidFill>
                  <a:schemeClr val="bg1"/>
                </a:solidFill>
                <a:latin typeface="Microsoft YaHei UI" panose="020B0503020204020204" pitchFamily="34" charset="-122"/>
                <a:ea typeface="Microsoft YaHei UI" panose="020B0503020204020204" pitchFamily="34" charset="-122"/>
              </a:rPr>
              <a:t>年</a:t>
            </a:r>
            <a:r>
              <a:rPr lang="en-US" altLang="zh-CN" b="1" dirty="0">
                <a:solidFill>
                  <a:schemeClr val="bg1"/>
                </a:solidFill>
                <a:latin typeface="Microsoft YaHei UI" panose="020B0503020204020204" pitchFamily="34" charset="-122"/>
                <a:ea typeface="Microsoft YaHei UI" panose="020B0503020204020204" pitchFamily="34" charset="-122"/>
              </a:rPr>
              <a:t>5</a:t>
            </a:r>
            <a:r>
              <a:rPr lang="zh-CN" altLang="en-US" b="1" dirty="0">
                <a:solidFill>
                  <a:schemeClr val="bg1"/>
                </a:solidFill>
                <a:latin typeface="Microsoft YaHei UI" panose="020B0503020204020204" pitchFamily="34" charset="-122"/>
                <a:ea typeface="Microsoft YaHei UI" panose="020B0503020204020204" pitchFamily="34" charset="-122"/>
              </a:rPr>
              <a:t>月</a:t>
            </a:r>
            <a:r>
              <a:rPr lang="en-US" altLang="zh-CN" b="1" dirty="0">
                <a:solidFill>
                  <a:schemeClr val="bg1"/>
                </a:solidFill>
                <a:latin typeface="Microsoft YaHei UI" panose="020B0503020204020204" pitchFamily="34" charset="-122"/>
                <a:ea typeface="Microsoft YaHei UI" panose="020B0503020204020204" pitchFamily="34" charset="-122"/>
              </a:rPr>
              <a:t>28</a:t>
            </a:r>
            <a:r>
              <a:rPr lang="zh-CN" altLang="en-US" b="1" dirty="0">
                <a:solidFill>
                  <a:schemeClr val="bg1"/>
                </a:solidFill>
                <a:latin typeface="Microsoft YaHei UI" panose="020B0503020204020204" pitchFamily="34" charset="-122"/>
                <a:ea typeface="Microsoft YaHei UI" panose="020B0503020204020204" pitchFamily="34" charset="-122"/>
              </a:rPr>
              <a:t>日报道：</a:t>
            </a:r>
            <a:endParaRPr lang="en-US" altLang="zh-CN" b="1" dirty="0">
              <a:solidFill>
                <a:schemeClr val="bg1"/>
              </a:solidFill>
              <a:latin typeface="Microsoft YaHei UI" panose="020B0503020204020204" pitchFamily="34" charset="-122"/>
              <a:ea typeface="Microsoft YaHei UI" panose="020B0503020204020204" pitchFamily="34" charset="-122"/>
            </a:endParaRPr>
          </a:p>
          <a:p>
            <a:pPr lvl="0">
              <a:lnSpc>
                <a:spcPct val="150000"/>
              </a:lnSpc>
            </a:pPr>
            <a:r>
              <a:rPr lang="en-US" altLang="zh-CN" b="1" dirty="0">
                <a:solidFill>
                  <a:schemeClr val="bg1"/>
                </a:solidFill>
                <a:latin typeface="Microsoft YaHei UI" panose="020B0503020204020204" pitchFamily="34" charset="-122"/>
                <a:ea typeface="Microsoft YaHei UI" panose="020B0503020204020204" pitchFamily="34" charset="-122"/>
              </a:rPr>
              <a:t>Facebook</a:t>
            </a:r>
            <a:r>
              <a:rPr lang="zh-CN" altLang="en-US" b="1" dirty="0">
                <a:solidFill>
                  <a:schemeClr val="bg1"/>
                </a:solidFill>
                <a:latin typeface="Microsoft YaHei UI" panose="020B0503020204020204" pitchFamily="34" charset="-122"/>
                <a:ea typeface="Microsoft YaHei UI" panose="020B0503020204020204" pitchFamily="34" charset="-122"/>
              </a:rPr>
              <a:t>和谷歌等美国企业成为</a:t>
            </a:r>
            <a:r>
              <a:rPr lang="en-US" altLang="zh-CN" b="1" dirty="0">
                <a:solidFill>
                  <a:schemeClr val="bg1"/>
                </a:solidFill>
                <a:latin typeface="Microsoft YaHei UI" panose="020B0503020204020204" pitchFamily="34" charset="-122"/>
                <a:ea typeface="Microsoft YaHei UI" panose="020B0503020204020204" pitchFamily="34" charset="-122"/>
              </a:rPr>
              <a:t>GDPR</a:t>
            </a:r>
            <a:r>
              <a:rPr lang="zh-CN" altLang="en-US" b="1" dirty="0">
                <a:solidFill>
                  <a:schemeClr val="bg1"/>
                </a:solidFill>
                <a:latin typeface="Microsoft YaHei UI" panose="020B0503020204020204" pitchFamily="34" charset="-122"/>
                <a:ea typeface="Microsoft YaHei UI" panose="020B0503020204020204" pitchFamily="34" charset="-122"/>
              </a:rPr>
              <a:t>法案下第一批被告。</a:t>
            </a:r>
            <a:endParaRPr kumimoji="1" lang="zh-CN" altLang="en-US" b="1" dirty="0">
              <a:solidFill>
                <a:schemeClr val="bg1"/>
              </a:solidFill>
              <a:latin typeface="Microsoft YaHei UI" panose="020B0503020204020204" pitchFamily="34" charset="-122"/>
              <a:ea typeface="Microsoft YaHei UI" panose="020B0503020204020204" pitchFamily="34" charset="-122"/>
            </a:endParaRPr>
          </a:p>
        </p:txBody>
      </p:sp>
      <p:pic>
        <p:nvPicPr>
          <p:cNvPr id="11" name="内容占位符 3"/>
          <p:cNvPicPr>
            <a:picLocks noGrp="1" noChangeAspect="1"/>
          </p:cNvPicPr>
          <p:nvPr>
            <p:ph sz="half" idx="1"/>
          </p:nvPr>
        </p:nvPicPr>
        <p:blipFill>
          <a:blip r:embed="rId3"/>
          <a:stretch>
            <a:fillRect/>
          </a:stretch>
        </p:blipFill>
        <p:spPr>
          <a:xfrm>
            <a:off x="7068817" y="2938511"/>
            <a:ext cx="4412339" cy="3309254"/>
          </a:xfrm>
          <a:prstGeom prst="rect">
            <a:avLst/>
          </a:prstGeom>
        </p:spPr>
      </p:pic>
      <p:sp>
        <p:nvSpPr>
          <p:cNvPr id="2" name="灯片编号占位符 1">
            <a:extLst>
              <a:ext uri="{FF2B5EF4-FFF2-40B4-BE49-F238E27FC236}">
                <a16:creationId xmlns:a16="http://schemas.microsoft.com/office/drawing/2014/main" id="{69CE8D0E-0DC8-45AE-82BE-4268FEDB919A}"/>
              </a:ext>
            </a:extLst>
          </p:cNvPr>
          <p:cNvSpPr>
            <a:spLocks noGrp="1"/>
          </p:cNvSpPr>
          <p:nvPr>
            <p:ph type="sldNum" sz="quarter" idx="12"/>
          </p:nvPr>
        </p:nvSpPr>
        <p:spPr/>
        <p:txBody>
          <a:bodyPr/>
          <a:lstStyle/>
          <a:p>
            <a:fld id="{622329AE-4C43-4855-B231-0C48B90E4E9D}" type="slidenum">
              <a:rPr lang="zh-CN" altLang="en-US" smtClean="0"/>
              <a:t>20</a:t>
            </a:fld>
            <a:endParaRPr lang="zh-CN" altLang="en-US"/>
          </a:p>
        </p:txBody>
      </p:sp>
      <p:sp>
        <p:nvSpPr>
          <p:cNvPr id="9" name="文本框 8"/>
          <p:cNvSpPr txBox="1"/>
          <p:nvPr/>
        </p:nvSpPr>
        <p:spPr>
          <a:xfrm>
            <a:off x="4666022" y="6406037"/>
            <a:ext cx="1210588" cy="338554"/>
          </a:xfrm>
          <a:prstGeom prst="rect">
            <a:avLst/>
          </a:prstGeom>
          <a:solidFill>
            <a:schemeClr val="bg1"/>
          </a:solidFill>
        </p:spPr>
        <p:txBody>
          <a:bodyPr wrap="none" rtlCol="0">
            <a:spAutoFit/>
          </a:bodyPr>
          <a:lstStyle/>
          <a:p>
            <a:r>
              <a:rPr kumimoji="1" lang="zh-CN" altLang="en-US" sz="1600" dirty="0"/>
              <a:t>杨强，</a:t>
            </a:r>
            <a:r>
              <a:rPr kumimoji="1" lang="en-US" altLang="zh-CN" sz="1600" dirty="0"/>
              <a:t>2018</a:t>
            </a:r>
            <a:endParaRPr kumimoji="1" lang="zh-CN" altLang="en-US" sz="1600" dirty="0"/>
          </a:p>
        </p:txBody>
      </p:sp>
      <p:sp>
        <p:nvSpPr>
          <p:cNvPr id="10" name="矩形 9">
            <a:extLst>
              <a:ext uri="{FF2B5EF4-FFF2-40B4-BE49-F238E27FC236}">
                <a16:creationId xmlns:a16="http://schemas.microsoft.com/office/drawing/2014/main" id="{DDF1CD22-958B-5141-AC26-55173DB9EB9E}"/>
              </a:ext>
            </a:extLst>
          </p:cNvPr>
          <p:cNvSpPr/>
          <p:nvPr/>
        </p:nvSpPr>
        <p:spPr>
          <a:xfrm>
            <a:off x="10311618" y="0"/>
            <a:ext cx="1880382" cy="956603"/>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706473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a:extLst>
              <a:ext uri="{FF2B5EF4-FFF2-40B4-BE49-F238E27FC236}">
                <a16:creationId xmlns:a16="http://schemas.microsoft.com/office/drawing/2014/main" id="{2D45878F-2529-49BA-A1C3-D5DC17A103CB}"/>
              </a:ext>
            </a:extLst>
          </p:cNvPr>
          <p:cNvGraphicFramePr>
            <a:graphicFrameLocks noGrp="1"/>
          </p:cNvGraphicFramePr>
          <p:nvPr>
            <p:extLst>
              <p:ext uri="{D42A27DB-BD31-4B8C-83A1-F6EECF244321}">
                <p14:modId xmlns:p14="http://schemas.microsoft.com/office/powerpoint/2010/main" val="518693237"/>
              </p:ext>
            </p:extLst>
          </p:nvPr>
        </p:nvGraphicFramePr>
        <p:xfrm>
          <a:off x="1684521" y="2875008"/>
          <a:ext cx="9186784" cy="1796643"/>
        </p:xfrm>
        <a:graphic>
          <a:graphicData uri="http://schemas.openxmlformats.org/drawingml/2006/table">
            <a:tbl>
              <a:tblPr/>
              <a:tblGrid>
                <a:gridCol w="9186784">
                  <a:extLst>
                    <a:ext uri="{9D8B030D-6E8A-4147-A177-3AD203B41FA5}">
                      <a16:colId xmlns:a16="http://schemas.microsoft.com/office/drawing/2014/main" val="121833302"/>
                    </a:ext>
                  </a:extLst>
                </a:gridCol>
              </a:tblGrid>
              <a:tr h="1796643">
                <a:tc>
                  <a:txBody>
                    <a:bodyPr/>
                    <a:lstStyle/>
                    <a:p>
                      <a:endParaRPr lang="zh-CN" altLang="en-US" dirty="0"/>
                    </a:p>
                  </a:txBody>
                  <a:tcPr>
                    <a:lnL w="12700" cmpd="sng">
                      <a:noFill/>
                      <a:prstDash val="lgDash"/>
                    </a:lnL>
                    <a:lnR w="12700" cmpd="sng">
                      <a:noFill/>
                      <a:prstDash val="lgDash"/>
                    </a:lnR>
                    <a:lnT w="12700" cmpd="sng">
                      <a:noFill/>
                      <a:prstDash val="lgDash"/>
                    </a:lnT>
                    <a:lnB w="12700" cmpd="sng">
                      <a:noFill/>
                      <a:prstDash val="lgDash"/>
                    </a:lnB>
                    <a:lnTlToBr w="12700" cmpd="sng">
                      <a:noFill/>
                      <a:prstDash val="solid"/>
                    </a:lnTlToBr>
                    <a:lnBlToTr w="12700" cmpd="sng">
                      <a:noFill/>
                      <a:prstDash val="solid"/>
                    </a:lnBlToTr>
                  </a:tcPr>
                </a:tc>
                <a:extLst>
                  <a:ext uri="{0D108BD9-81ED-4DB2-BD59-A6C34878D82A}">
                    <a16:rowId xmlns:a16="http://schemas.microsoft.com/office/drawing/2014/main" val="2873620779"/>
                  </a:ext>
                </a:extLst>
              </a:tr>
            </a:tbl>
          </a:graphicData>
        </a:graphic>
      </p:graphicFrame>
      <p:pic>
        <p:nvPicPr>
          <p:cNvPr id="96" name="Picture 4" descr="CCAI 2018çåçæå°çµæ">
            <a:extLst>
              <a:ext uri="{FF2B5EF4-FFF2-40B4-BE49-F238E27FC236}">
                <a16:creationId xmlns:a16="http://schemas.microsoft.com/office/drawing/2014/main" id="{914292B5-01B7-4F20-B06D-4E235DB6F5A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825" b="65616"/>
          <a:stretch/>
        </p:blipFill>
        <p:spPr bwMode="auto">
          <a:xfrm>
            <a:off x="1" y="-13498"/>
            <a:ext cx="12192000" cy="983101"/>
          </a:xfrm>
          <a:prstGeom prst="rect">
            <a:avLst/>
          </a:prstGeom>
          <a:noFill/>
          <a:extLst>
            <a:ext uri="{909E8E84-426E-40DD-AFC4-6F175D3DCCD1}">
              <a14:hiddenFill xmlns:a14="http://schemas.microsoft.com/office/drawing/2010/main">
                <a:solidFill>
                  <a:srgbClr val="FFFFFF"/>
                </a:solidFill>
              </a14:hiddenFill>
            </a:ext>
          </a:extLst>
        </p:spPr>
      </p:pic>
      <p:sp>
        <p:nvSpPr>
          <p:cNvPr id="90" name="矩形 89">
            <a:extLst>
              <a:ext uri="{FF2B5EF4-FFF2-40B4-BE49-F238E27FC236}">
                <a16:creationId xmlns:a16="http://schemas.microsoft.com/office/drawing/2014/main" id="{2158E226-DA3C-4DCF-A6ED-5B4619C34428}"/>
              </a:ext>
            </a:extLst>
          </p:cNvPr>
          <p:cNvSpPr/>
          <p:nvPr/>
        </p:nvSpPr>
        <p:spPr>
          <a:xfrm>
            <a:off x="1689003" y="1500896"/>
            <a:ext cx="9186786" cy="445232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latin typeface="Microsoft YaHei UI" panose="020B0503020204020204" pitchFamily="34" charset="-122"/>
              <a:ea typeface="Microsoft YaHei UI" panose="020B0503020204020204" pitchFamily="34" charset="-122"/>
            </a:endParaRPr>
          </a:p>
        </p:txBody>
      </p:sp>
      <p:grpSp>
        <p:nvGrpSpPr>
          <p:cNvPr id="89" name="组合 88">
            <a:extLst>
              <a:ext uri="{FF2B5EF4-FFF2-40B4-BE49-F238E27FC236}">
                <a16:creationId xmlns:a16="http://schemas.microsoft.com/office/drawing/2014/main" id="{E47FBCBD-86CB-44BC-A9B2-24FB6DD76344}"/>
              </a:ext>
            </a:extLst>
          </p:cNvPr>
          <p:cNvGrpSpPr/>
          <p:nvPr/>
        </p:nvGrpSpPr>
        <p:grpSpPr>
          <a:xfrm>
            <a:off x="4895620" y="2870677"/>
            <a:ext cx="5975685" cy="3096259"/>
            <a:chOff x="4490985" y="3664842"/>
            <a:chExt cx="5975685" cy="3096259"/>
          </a:xfrm>
        </p:grpSpPr>
        <p:sp>
          <p:nvSpPr>
            <p:cNvPr id="81" name="矩形 80">
              <a:extLst>
                <a:ext uri="{FF2B5EF4-FFF2-40B4-BE49-F238E27FC236}">
                  <a16:creationId xmlns:a16="http://schemas.microsoft.com/office/drawing/2014/main" id="{D9F070FC-74D6-4542-B8F3-8C0A7CC4DE2F}"/>
                </a:ext>
              </a:extLst>
            </p:cNvPr>
            <p:cNvSpPr/>
            <p:nvPr/>
          </p:nvSpPr>
          <p:spPr>
            <a:xfrm>
              <a:off x="4490985" y="3664842"/>
              <a:ext cx="5511243" cy="3096259"/>
            </a:xfrm>
            <a:prstGeom prst="rect">
              <a:avLst/>
            </a:prstGeom>
            <a:solidFill>
              <a:schemeClr val="accent1">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a:latin typeface="Microsoft YaHei UI" panose="020B0503020204020204" pitchFamily="34" charset="-122"/>
                <a:ea typeface="Microsoft YaHei UI" panose="020B0503020204020204" pitchFamily="34" charset="-122"/>
              </a:endParaRPr>
            </a:p>
          </p:txBody>
        </p:sp>
        <p:sp>
          <p:nvSpPr>
            <p:cNvPr id="88" name="矩形 87">
              <a:extLst>
                <a:ext uri="{FF2B5EF4-FFF2-40B4-BE49-F238E27FC236}">
                  <a16:creationId xmlns:a16="http://schemas.microsoft.com/office/drawing/2014/main" id="{36F08D1B-5CC7-4A81-8FA7-AA69E4A20817}"/>
                </a:ext>
              </a:extLst>
            </p:cNvPr>
            <p:cNvSpPr/>
            <p:nvPr/>
          </p:nvSpPr>
          <p:spPr>
            <a:xfrm>
              <a:off x="9445092" y="3664842"/>
              <a:ext cx="1021578" cy="30962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crosoft YaHei UI" panose="020B0503020204020204" pitchFamily="34" charset="-122"/>
                <a:ea typeface="Microsoft YaHei UI" panose="020B0503020204020204" pitchFamily="34" charset="-122"/>
              </a:endParaRPr>
            </a:p>
          </p:txBody>
        </p:sp>
      </p:grpSp>
      <p:sp>
        <p:nvSpPr>
          <p:cNvPr id="4" name="箭头: 右 3">
            <a:extLst>
              <a:ext uri="{FF2B5EF4-FFF2-40B4-BE49-F238E27FC236}">
                <a16:creationId xmlns:a16="http://schemas.microsoft.com/office/drawing/2014/main" id="{D131CC28-14F7-4070-88E3-7E2E930EDAEA}"/>
              </a:ext>
            </a:extLst>
          </p:cNvPr>
          <p:cNvSpPr/>
          <p:nvPr/>
        </p:nvSpPr>
        <p:spPr>
          <a:xfrm>
            <a:off x="6261596" y="1964338"/>
            <a:ext cx="3592615" cy="315360"/>
          </a:xfrm>
          <a:prstGeom prst="rightArrow">
            <a:avLst>
              <a:gd name="adj1" fmla="val 50000"/>
              <a:gd name="adj2" fmla="val 50000"/>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crosoft YaHei UI" panose="020B0503020204020204" pitchFamily="34" charset="-122"/>
              <a:ea typeface="Microsoft YaHei UI" panose="020B0503020204020204" pitchFamily="34" charset="-122"/>
            </a:endParaRPr>
          </a:p>
        </p:txBody>
      </p:sp>
      <p:pic>
        <p:nvPicPr>
          <p:cNvPr id="5" name="图片 4">
            <a:extLst>
              <a:ext uri="{FF2B5EF4-FFF2-40B4-BE49-F238E27FC236}">
                <a16:creationId xmlns:a16="http://schemas.microsoft.com/office/drawing/2014/main" id="{548B9C17-6180-44D7-98DC-5C1C5873E7B1}"/>
              </a:ext>
            </a:extLst>
          </p:cNvPr>
          <p:cNvPicPr>
            <a:picLocks noChangeAspect="1"/>
          </p:cNvPicPr>
          <p:nvPr/>
        </p:nvPicPr>
        <p:blipFill>
          <a:blip r:embed="rId3"/>
          <a:stretch>
            <a:fillRect/>
          </a:stretch>
        </p:blipFill>
        <p:spPr>
          <a:xfrm>
            <a:off x="10064717" y="1889177"/>
            <a:ext cx="622616" cy="595551"/>
          </a:xfrm>
          <a:prstGeom prst="rect">
            <a:avLst/>
          </a:prstGeom>
        </p:spPr>
      </p:pic>
      <p:sp>
        <p:nvSpPr>
          <p:cNvPr id="6" name="标题 1">
            <a:extLst>
              <a:ext uri="{FF2B5EF4-FFF2-40B4-BE49-F238E27FC236}">
                <a16:creationId xmlns:a16="http://schemas.microsoft.com/office/drawing/2014/main" id="{B7AE8A07-EF4D-4870-A8BA-A14F6CC40C5E}"/>
              </a:ext>
            </a:extLst>
          </p:cNvPr>
          <p:cNvSpPr txBox="1">
            <a:spLocks/>
          </p:cNvSpPr>
          <p:nvPr/>
        </p:nvSpPr>
        <p:spPr>
          <a:xfrm>
            <a:off x="146447" y="217579"/>
            <a:ext cx="11277600" cy="52149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900" b="1" dirty="0">
                <a:solidFill>
                  <a:schemeClr val="bg1"/>
                </a:solidFill>
                <a:latin typeface="Microsoft YaHei UI" panose="020B0503020204020204" pitchFamily="34" charset="-122"/>
                <a:ea typeface="Microsoft YaHei UI" panose="020B0503020204020204" pitchFamily="34" charset="-122"/>
              </a:rPr>
              <a:t>联邦迁移学习 </a:t>
            </a:r>
            <a:r>
              <a:rPr lang="en-US" altLang="zh-CN" sz="2900" b="1" dirty="0">
                <a:solidFill>
                  <a:schemeClr val="bg1"/>
                </a:solidFill>
                <a:latin typeface="Microsoft YaHei UI" panose="020B0503020204020204" pitchFamily="34" charset="-122"/>
                <a:ea typeface="Microsoft YaHei UI" panose="020B0503020204020204" pitchFamily="34" charset="-122"/>
                <a:cs typeface="Arial" panose="020B0604020202020204" pitchFamily="34" charset="0"/>
              </a:rPr>
              <a:t>Federated Transfer Learning</a:t>
            </a:r>
            <a:endParaRPr lang="zh-CN" altLang="en-US" sz="2900" b="1" dirty="0">
              <a:solidFill>
                <a:schemeClr val="bg1"/>
              </a:solidFill>
              <a:latin typeface="Microsoft YaHei UI" panose="020B0503020204020204" pitchFamily="34" charset="-122"/>
              <a:ea typeface="Microsoft YaHei UI" panose="020B0503020204020204" pitchFamily="34" charset="-122"/>
              <a:cs typeface="Arial" panose="020B0604020202020204" pitchFamily="34" charset="0"/>
            </a:endParaRPr>
          </a:p>
        </p:txBody>
      </p:sp>
      <p:sp>
        <p:nvSpPr>
          <p:cNvPr id="56" name="箭头: 右 55">
            <a:extLst>
              <a:ext uri="{FF2B5EF4-FFF2-40B4-BE49-F238E27FC236}">
                <a16:creationId xmlns:a16="http://schemas.microsoft.com/office/drawing/2014/main" id="{45A5E06A-3D72-41E7-B90A-5E81D05E7244}"/>
              </a:ext>
            </a:extLst>
          </p:cNvPr>
          <p:cNvSpPr/>
          <p:nvPr/>
        </p:nvSpPr>
        <p:spPr>
          <a:xfrm rot="16200000">
            <a:off x="7795584" y="2279864"/>
            <a:ext cx="524638" cy="519763"/>
          </a:xfrm>
          <a:prstGeom prst="rightArrow">
            <a:avLst>
              <a:gd name="adj1" fmla="val 49863"/>
              <a:gd name="adj2" fmla="val 50000"/>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crosoft YaHei UI" panose="020B0503020204020204" pitchFamily="34" charset="-122"/>
              <a:ea typeface="Microsoft YaHei UI" panose="020B0503020204020204" pitchFamily="34" charset="-122"/>
            </a:endParaRPr>
          </a:p>
        </p:txBody>
      </p:sp>
      <p:sp>
        <p:nvSpPr>
          <p:cNvPr id="9" name="文本框 8">
            <a:extLst>
              <a:ext uri="{FF2B5EF4-FFF2-40B4-BE49-F238E27FC236}">
                <a16:creationId xmlns:a16="http://schemas.microsoft.com/office/drawing/2014/main" id="{88CAABFA-12B2-4EB1-AD2D-8E9FC5D8162C}"/>
              </a:ext>
            </a:extLst>
          </p:cNvPr>
          <p:cNvSpPr txBox="1"/>
          <p:nvPr/>
        </p:nvSpPr>
        <p:spPr>
          <a:xfrm>
            <a:off x="5555239" y="5997031"/>
            <a:ext cx="1445347" cy="400110"/>
          </a:xfrm>
          <a:prstGeom prst="rect">
            <a:avLst/>
          </a:prstGeom>
          <a:noFill/>
        </p:spPr>
        <p:txBody>
          <a:bodyPr wrap="square" rtlCol="0">
            <a:spAutoFit/>
          </a:bodyPr>
          <a:lstStyle/>
          <a:p>
            <a:pPr algn="ctr"/>
            <a:r>
              <a:rPr lang="zh-CN" altLang="en-US" sz="2000" b="1" dirty="0">
                <a:latin typeface="Microsoft YaHei UI" panose="020B0503020204020204" pitchFamily="34" charset="-122"/>
                <a:ea typeface="Microsoft YaHei UI" panose="020B0503020204020204" pitchFamily="34" charset="-122"/>
              </a:rPr>
              <a:t>特征维度</a:t>
            </a:r>
          </a:p>
        </p:txBody>
      </p:sp>
      <p:sp>
        <p:nvSpPr>
          <p:cNvPr id="55" name="文本框 54">
            <a:extLst>
              <a:ext uri="{FF2B5EF4-FFF2-40B4-BE49-F238E27FC236}">
                <a16:creationId xmlns:a16="http://schemas.microsoft.com/office/drawing/2014/main" id="{CEA627BC-04DA-4CB7-8914-567A05CA5DDA}"/>
              </a:ext>
            </a:extLst>
          </p:cNvPr>
          <p:cNvSpPr txBox="1"/>
          <p:nvPr/>
        </p:nvSpPr>
        <p:spPr>
          <a:xfrm rot="16200000">
            <a:off x="770612" y="3492776"/>
            <a:ext cx="1415772" cy="468560"/>
          </a:xfrm>
          <a:prstGeom prst="rect">
            <a:avLst/>
          </a:prstGeom>
          <a:noFill/>
        </p:spPr>
        <p:txBody>
          <a:bodyPr vert="eaVert" wrap="square" rtlCol="0">
            <a:spAutoFit/>
          </a:bodyPr>
          <a:lstStyle/>
          <a:p>
            <a:r>
              <a:rPr lang="zh-CN" altLang="en-US" sz="2000" b="1" dirty="0">
                <a:latin typeface="Microsoft YaHei UI" panose="020B0503020204020204" pitchFamily="34" charset="-122"/>
                <a:ea typeface="Microsoft YaHei UI" panose="020B0503020204020204" pitchFamily="34" charset="-122"/>
              </a:rPr>
              <a:t>样本维度</a:t>
            </a:r>
          </a:p>
        </p:txBody>
      </p:sp>
      <p:sp>
        <p:nvSpPr>
          <p:cNvPr id="64" name="文本框 63">
            <a:extLst>
              <a:ext uri="{FF2B5EF4-FFF2-40B4-BE49-F238E27FC236}">
                <a16:creationId xmlns:a16="http://schemas.microsoft.com/office/drawing/2014/main" id="{5CED20F8-983D-44D0-A42C-068B219F2356}"/>
              </a:ext>
            </a:extLst>
          </p:cNvPr>
          <p:cNvSpPr txBox="1"/>
          <p:nvPr/>
        </p:nvSpPr>
        <p:spPr>
          <a:xfrm>
            <a:off x="6746581" y="4685371"/>
            <a:ext cx="1809320" cy="461665"/>
          </a:xfrm>
          <a:prstGeom prst="rect">
            <a:avLst/>
          </a:prstGeom>
          <a:noFill/>
        </p:spPr>
        <p:txBody>
          <a:bodyPr wrap="square" rtlCol="0">
            <a:spAutoFit/>
          </a:bodyPr>
          <a:lstStyle/>
          <a:p>
            <a:pPr algn="ctr"/>
            <a:r>
              <a:rPr lang="en-US" altLang="zh-CN" sz="2400" b="1" dirty="0">
                <a:ln w="0"/>
                <a:solidFill>
                  <a:schemeClr val="accent5">
                    <a:lumMod val="50000"/>
                  </a:schemeClr>
                </a:solidFill>
                <a:effectLst>
                  <a:outerShdw blurRad="38100" dist="25400" dir="5400000" algn="ctr" rotWithShape="0">
                    <a:srgbClr val="6E747A">
                      <a:alpha val="43000"/>
                    </a:srgbClr>
                  </a:outerShdw>
                </a:effectLst>
                <a:latin typeface="Microsoft YaHei UI" panose="020B0503020204020204" pitchFamily="34" charset="-122"/>
                <a:ea typeface="Microsoft YaHei UI" panose="020B0503020204020204" pitchFamily="34" charset="-122"/>
              </a:rPr>
              <a:t>B</a:t>
            </a:r>
            <a:r>
              <a:rPr lang="zh-CN" altLang="en-US" sz="2400" b="1" dirty="0">
                <a:ln w="0"/>
                <a:solidFill>
                  <a:schemeClr val="accent5">
                    <a:lumMod val="50000"/>
                  </a:schemeClr>
                </a:solidFill>
                <a:effectLst>
                  <a:outerShdw blurRad="38100" dist="25400" dir="5400000" algn="ctr" rotWithShape="0">
                    <a:srgbClr val="6E747A">
                      <a:alpha val="43000"/>
                    </a:srgbClr>
                  </a:outerShdw>
                </a:effectLst>
                <a:latin typeface="Microsoft YaHei UI" panose="020B0503020204020204" pitchFamily="34" charset="-122"/>
                <a:ea typeface="Microsoft YaHei UI" panose="020B0503020204020204" pitchFamily="34" charset="-122"/>
              </a:rPr>
              <a:t>方数据</a:t>
            </a:r>
            <a:r>
              <a:rPr lang="en-US" altLang="zh-CN" sz="2400" b="1" dirty="0">
                <a:ln w="0"/>
                <a:solidFill>
                  <a:schemeClr val="accent5">
                    <a:lumMod val="50000"/>
                  </a:schemeClr>
                </a:solidFill>
                <a:effectLst>
                  <a:outerShdw blurRad="38100" dist="25400" dir="5400000" algn="ctr" rotWithShape="0">
                    <a:srgbClr val="6E747A">
                      <a:alpha val="43000"/>
                    </a:srgbClr>
                  </a:outerShdw>
                </a:effectLst>
                <a:latin typeface="Microsoft YaHei UI" panose="020B0503020204020204" pitchFamily="34" charset="-122"/>
                <a:ea typeface="Microsoft YaHei UI" panose="020B0503020204020204" pitchFamily="34" charset="-122"/>
              </a:rPr>
              <a:t>X</a:t>
            </a:r>
            <a:r>
              <a:rPr lang="en-US" altLang="zh-CN" sz="2400" b="1" baseline="-25000" dirty="0">
                <a:ln w="0"/>
                <a:solidFill>
                  <a:schemeClr val="accent5">
                    <a:lumMod val="50000"/>
                  </a:schemeClr>
                </a:solidFill>
                <a:effectLst>
                  <a:outerShdw blurRad="38100" dist="25400" dir="5400000" algn="ctr" rotWithShape="0">
                    <a:srgbClr val="6E747A">
                      <a:alpha val="43000"/>
                    </a:srgbClr>
                  </a:outerShdw>
                </a:effectLst>
                <a:latin typeface="Microsoft YaHei UI" panose="020B0503020204020204" pitchFamily="34" charset="-122"/>
                <a:ea typeface="Microsoft YaHei UI" panose="020B0503020204020204" pitchFamily="34" charset="-122"/>
              </a:rPr>
              <a:t>B</a:t>
            </a:r>
          </a:p>
        </p:txBody>
      </p:sp>
      <p:sp>
        <p:nvSpPr>
          <p:cNvPr id="66" name="文本框 65">
            <a:extLst>
              <a:ext uri="{FF2B5EF4-FFF2-40B4-BE49-F238E27FC236}">
                <a16:creationId xmlns:a16="http://schemas.microsoft.com/office/drawing/2014/main" id="{D2B9826F-0327-43CE-908E-A270FFD9B51F}"/>
              </a:ext>
            </a:extLst>
          </p:cNvPr>
          <p:cNvSpPr txBox="1"/>
          <p:nvPr/>
        </p:nvSpPr>
        <p:spPr>
          <a:xfrm>
            <a:off x="10064717" y="3972168"/>
            <a:ext cx="806588" cy="1241365"/>
          </a:xfrm>
          <a:prstGeom prst="rect">
            <a:avLst/>
          </a:prstGeom>
          <a:noFill/>
        </p:spPr>
        <p:txBody>
          <a:bodyPr wrap="square" rtlCol="0">
            <a:spAutoFit/>
          </a:bodyPr>
          <a:lstStyle/>
          <a:p>
            <a:r>
              <a:rPr lang="en-US" altLang="zh-CN" sz="2800" b="1" dirty="0">
                <a:ln w="0"/>
                <a:solidFill>
                  <a:schemeClr val="bg1"/>
                </a:solidFill>
                <a:effectLst>
                  <a:outerShdw blurRad="38100" dist="25400" dir="5400000" algn="ctr" rotWithShape="0">
                    <a:srgbClr val="6E747A">
                      <a:alpha val="43000"/>
                    </a:srgbClr>
                  </a:outerShdw>
                </a:effectLst>
                <a:latin typeface="Microsoft YaHei UI" panose="020B0503020204020204" pitchFamily="34" charset="-122"/>
                <a:ea typeface="Microsoft YaHei UI" panose="020B0503020204020204" pitchFamily="34" charset="-122"/>
              </a:rPr>
              <a:t>Y</a:t>
            </a:r>
            <a:r>
              <a:rPr lang="en-US" altLang="zh-CN" sz="2800" b="1" baseline="-25000" dirty="0">
                <a:ln w="0"/>
                <a:solidFill>
                  <a:schemeClr val="bg1"/>
                </a:solidFill>
                <a:effectLst>
                  <a:outerShdw blurRad="38100" dist="25400" dir="5400000" algn="ctr" rotWithShape="0">
                    <a:srgbClr val="6E747A">
                      <a:alpha val="43000"/>
                    </a:srgbClr>
                  </a:outerShdw>
                </a:effectLst>
                <a:latin typeface="Microsoft YaHei UI" panose="020B0503020204020204" pitchFamily="34" charset="-122"/>
                <a:ea typeface="Microsoft YaHei UI" panose="020B0503020204020204" pitchFamily="34" charset="-122"/>
              </a:rPr>
              <a:t>B</a:t>
            </a:r>
          </a:p>
          <a:p>
            <a:endParaRPr lang="en-US" altLang="zh-CN" sz="2800" baseline="-25000" dirty="0">
              <a:ln w="0"/>
              <a:solidFill>
                <a:schemeClr val="accent5">
                  <a:lumMod val="75000"/>
                </a:schemeClr>
              </a:solidFill>
              <a:effectLst>
                <a:outerShdw blurRad="38100" dist="25400" dir="5400000" algn="ctr" rotWithShape="0">
                  <a:srgbClr val="6E747A">
                    <a:alpha val="43000"/>
                  </a:srgbClr>
                </a:outerShdw>
              </a:effectLst>
              <a:latin typeface="Microsoft YaHei UI" panose="020B0503020204020204" pitchFamily="34" charset="-122"/>
              <a:ea typeface="Microsoft YaHei UI" panose="020B0503020204020204" pitchFamily="34" charset="-122"/>
            </a:endParaRPr>
          </a:p>
          <a:p>
            <a:endParaRPr lang="zh-CN" altLang="en-US" sz="2800" dirty="0">
              <a:ln w="0"/>
              <a:solidFill>
                <a:schemeClr val="accent6">
                  <a:lumMod val="75000"/>
                </a:schemeClr>
              </a:solidFill>
              <a:effectLst>
                <a:outerShdw blurRad="38100" dist="25400" dir="5400000" algn="ctr" rotWithShape="0">
                  <a:srgbClr val="6E747A">
                    <a:alpha val="43000"/>
                  </a:srgbClr>
                </a:outerShdw>
              </a:effectLst>
              <a:latin typeface="Microsoft YaHei UI" panose="020B0503020204020204" pitchFamily="34" charset="-122"/>
              <a:ea typeface="Microsoft YaHei UI" panose="020B0503020204020204" pitchFamily="34" charset="-122"/>
            </a:endParaRPr>
          </a:p>
        </p:txBody>
      </p:sp>
      <p:grpSp>
        <p:nvGrpSpPr>
          <p:cNvPr id="85" name="组合 84">
            <a:extLst>
              <a:ext uri="{FF2B5EF4-FFF2-40B4-BE49-F238E27FC236}">
                <a16:creationId xmlns:a16="http://schemas.microsoft.com/office/drawing/2014/main" id="{727E32D0-372D-447A-9272-911685199061}"/>
              </a:ext>
            </a:extLst>
          </p:cNvPr>
          <p:cNvGrpSpPr/>
          <p:nvPr/>
        </p:nvGrpSpPr>
        <p:grpSpPr>
          <a:xfrm>
            <a:off x="1689003" y="1500897"/>
            <a:ext cx="4847073" cy="3232232"/>
            <a:chOff x="1279884" y="2308780"/>
            <a:chExt cx="4465953" cy="3096259"/>
          </a:xfrm>
        </p:grpSpPr>
        <p:sp>
          <p:nvSpPr>
            <p:cNvPr id="57" name="矩形 56">
              <a:extLst>
                <a:ext uri="{FF2B5EF4-FFF2-40B4-BE49-F238E27FC236}">
                  <a16:creationId xmlns:a16="http://schemas.microsoft.com/office/drawing/2014/main" id="{F705E8C7-EDC1-4C00-897B-D32A2EC3F657}"/>
                </a:ext>
              </a:extLst>
            </p:cNvPr>
            <p:cNvSpPr/>
            <p:nvPr/>
          </p:nvSpPr>
          <p:spPr>
            <a:xfrm>
              <a:off x="1279884" y="2308780"/>
              <a:ext cx="4465953" cy="3096259"/>
            </a:xfrm>
            <a:prstGeom prst="rect">
              <a:avLst/>
            </a:prstGeom>
            <a:solidFill>
              <a:schemeClr val="accent2">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zh-CN" altLang="en-US">
                <a:latin typeface="Microsoft YaHei UI" panose="020B0503020204020204" pitchFamily="34" charset="-122"/>
                <a:ea typeface="Microsoft YaHei UI" panose="020B0503020204020204" pitchFamily="34" charset="-122"/>
              </a:endParaRPr>
            </a:p>
          </p:txBody>
        </p:sp>
        <p:cxnSp>
          <p:nvCxnSpPr>
            <p:cNvPr id="83" name="连接符: 肘形 82">
              <a:extLst>
                <a:ext uri="{FF2B5EF4-FFF2-40B4-BE49-F238E27FC236}">
                  <a16:creationId xmlns:a16="http://schemas.microsoft.com/office/drawing/2014/main" id="{585ED9CA-68E2-440C-9968-5B1F569E1937}"/>
                </a:ext>
              </a:extLst>
            </p:cNvPr>
            <p:cNvCxnSpPr>
              <a:cxnSpLocks/>
            </p:cNvCxnSpPr>
            <p:nvPr/>
          </p:nvCxnSpPr>
          <p:spPr>
            <a:xfrm rot="5400000" flipH="1" flipV="1">
              <a:off x="4104167" y="3759903"/>
              <a:ext cx="1738353" cy="1434136"/>
            </a:xfrm>
            <a:prstGeom prst="bentConnector3">
              <a:avLst>
                <a:gd name="adj1" fmla="val 99614"/>
              </a:avLst>
            </a:prstGeom>
            <a:ln>
              <a:prstDash val="dash"/>
            </a:ln>
          </p:spPr>
          <p:style>
            <a:lnRef idx="1">
              <a:schemeClr val="accent1"/>
            </a:lnRef>
            <a:fillRef idx="0">
              <a:schemeClr val="accent1"/>
            </a:fillRef>
            <a:effectRef idx="0">
              <a:schemeClr val="accent1"/>
            </a:effectRef>
            <a:fontRef idx="minor">
              <a:schemeClr val="tx1"/>
            </a:fontRef>
          </p:style>
        </p:cxnSp>
      </p:grpSp>
      <p:sp>
        <p:nvSpPr>
          <p:cNvPr id="63" name="文本框 62">
            <a:extLst>
              <a:ext uri="{FF2B5EF4-FFF2-40B4-BE49-F238E27FC236}">
                <a16:creationId xmlns:a16="http://schemas.microsoft.com/office/drawing/2014/main" id="{8846C90A-B031-4D1B-A4AD-1B7A5E9ED635}"/>
              </a:ext>
            </a:extLst>
          </p:cNvPr>
          <p:cNvSpPr txBox="1"/>
          <p:nvPr/>
        </p:nvSpPr>
        <p:spPr>
          <a:xfrm>
            <a:off x="3023633" y="2023063"/>
            <a:ext cx="1796692" cy="461665"/>
          </a:xfrm>
          <a:prstGeom prst="rect">
            <a:avLst/>
          </a:prstGeom>
          <a:noFill/>
        </p:spPr>
        <p:txBody>
          <a:bodyPr wrap="square" rtlCol="0">
            <a:spAutoFit/>
          </a:bodyPr>
          <a:lstStyle/>
          <a:p>
            <a:r>
              <a:rPr lang="en-US" altLang="zh-CN" sz="2400" b="1" dirty="0">
                <a:ln w="0"/>
                <a:solidFill>
                  <a:schemeClr val="accent2">
                    <a:lumMod val="50000"/>
                  </a:schemeClr>
                </a:solidFill>
                <a:effectLst>
                  <a:outerShdw blurRad="38100" dist="25400" dir="5400000" algn="ctr" rotWithShape="0">
                    <a:srgbClr val="6E747A">
                      <a:alpha val="43000"/>
                    </a:srgbClr>
                  </a:outerShdw>
                </a:effectLst>
                <a:latin typeface="Microsoft YaHei UI" panose="020B0503020204020204" pitchFamily="34" charset="-122"/>
                <a:ea typeface="Microsoft YaHei UI" panose="020B0503020204020204" pitchFamily="34" charset="-122"/>
              </a:rPr>
              <a:t>A</a:t>
            </a:r>
            <a:r>
              <a:rPr lang="zh-CN" altLang="en-US" sz="2400" b="1" dirty="0">
                <a:ln w="0"/>
                <a:solidFill>
                  <a:schemeClr val="accent2">
                    <a:lumMod val="50000"/>
                  </a:schemeClr>
                </a:solidFill>
                <a:effectLst>
                  <a:outerShdw blurRad="38100" dist="25400" dir="5400000" algn="ctr" rotWithShape="0">
                    <a:srgbClr val="6E747A">
                      <a:alpha val="43000"/>
                    </a:srgbClr>
                  </a:outerShdw>
                </a:effectLst>
                <a:latin typeface="Microsoft YaHei UI" panose="020B0503020204020204" pitchFamily="34" charset="-122"/>
                <a:ea typeface="Microsoft YaHei UI" panose="020B0503020204020204" pitchFamily="34" charset="-122"/>
              </a:rPr>
              <a:t>方数据</a:t>
            </a:r>
            <a:r>
              <a:rPr lang="en-US" altLang="zh-CN" sz="2400" b="1" dirty="0">
                <a:ln w="0"/>
                <a:solidFill>
                  <a:schemeClr val="accent2">
                    <a:lumMod val="50000"/>
                  </a:schemeClr>
                </a:solidFill>
                <a:effectLst>
                  <a:outerShdw blurRad="38100" dist="25400" dir="5400000" algn="ctr" rotWithShape="0">
                    <a:srgbClr val="6E747A">
                      <a:alpha val="43000"/>
                    </a:srgbClr>
                  </a:outerShdw>
                </a:effectLst>
                <a:latin typeface="Microsoft YaHei UI" panose="020B0503020204020204" pitchFamily="34" charset="-122"/>
                <a:ea typeface="Microsoft YaHei UI" panose="020B0503020204020204" pitchFamily="34" charset="-122"/>
              </a:rPr>
              <a:t>X</a:t>
            </a:r>
            <a:r>
              <a:rPr lang="en-US" altLang="zh-CN" sz="2400" b="1" baseline="-25000" dirty="0">
                <a:ln w="0"/>
                <a:solidFill>
                  <a:schemeClr val="accent2">
                    <a:lumMod val="50000"/>
                  </a:schemeClr>
                </a:solidFill>
                <a:effectLst>
                  <a:outerShdw blurRad="38100" dist="25400" dir="5400000" algn="ctr" rotWithShape="0">
                    <a:srgbClr val="6E747A">
                      <a:alpha val="43000"/>
                    </a:srgbClr>
                  </a:outerShdw>
                </a:effectLst>
                <a:latin typeface="Microsoft YaHei UI" panose="020B0503020204020204" pitchFamily="34" charset="-122"/>
                <a:ea typeface="Microsoft YaHei UI" panose="020B0503020204020204" pitchFamily="34" charset="-122"/>
              </a:rPr>
              <a:t>A</a:t>
            </a:r>
            <a:endParaRPr lang="zh-CN" altLang="en-US" sz="2400" b="1" dirty="0">
              <a:ln w="0"/>
              <a:solidFill>
                <a:schemeClr val="accent2">
                  <a:lumMod val="50000"/>
                </a:schemeClr>
              </a:solidFill>
              <a:effectLst>
                <a:outerShdw blurRad="38100" dist="25400" dir="5400000" algn="ctr" rotWithShape="0">
                  <a:srgbClr val="6E747A">
                    <a:alpha val="43000"/>
                  </a:srgbClr>
                </a:outerShdw>
              </a:effectLst>
              <a:latin typeface="Microsoft YaHei UI" panose="020B0503020204020204" pitchFamily="34" charset="-122"/>
              <a:ea typeface="Microsoft YaHei UI" panose="020B0503020204020204" pitchFamily="34" charset="-122"/>
            </a:endParaRPr>
          </a:p>
        </p:txBody>
      </p:sp>
      <p:cxnSp>
        <p:nvCxnSpPr>
          <p:cNvPr id="92" name="直接连接符 91">
            <a:extLst>
              <a:ext uri="{FF2B5EF4-FFF2-40B4-BE49-F238E27FC236}">
                <a16:creationId xmlns:a16="http://schemas.microsoft.com/office/drawing/2014/main" id="{72C2C540-D93C-4806-A7F1-1237B525BFE2}"/>
              </a:ext>
            </a:extLst>
          </p:cNvPr>
          <p:cNvCxnSpPr/>
          <p:nvPr/>
        </p:nvCxnSpPr>
        <p:spPr>
          <a:xfrm>
            <a:off x="9854211" y="1500896"/>
            <a:ext cx="0" cy="1548129"/>
          </a:xfrm>
          <a:prstGeom prst="line">
            <a:avLst/>
          </a:prstGeom>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B415E2CD-760C-4915-8791-272FDE145925}"/>
              </a:ext>
            </a:extLst>
          </p:cNvPr>
          <p:cNvSpPr txBox="1"/>
          <p:nvPr/>
        </p:nvSpPr>
        <p:spPr>
          <a:xfrm>
            <a:off x="5324486" y="3228815"/>
            <a:ext cx="4275789" cy="523220"/>
          </a:xfrm>
          <a:prstGeom prst="rect">
            <a:avLst/>
          </a:prstGeom>
          <a:noFill/>
        </p:spPr>
        <p:txBody>
          <a:bodyPr wrap="square" rtlCol="0">
            <a:spAutoFit/>
          </a:bodyPr>
          <a:lstStyle/>
          <a:p>
            <a:r>
              <a:rPr lang="en-US" altLang="zh-CN" sz="2800" b="1" dirty="0">
                <a:latin typeface="Microsoft YaHei UI" panose="020B0503020204020204" pitchFamily="34" charset="-122"/>
                <a:ea typeface="Microsoft YaHei UI" panose="020B0503020204020204" pitchFamily="34" charset="-122"/>
              </a:rPr>
              <a:t>Federated Learning</a:t>
            </a:r>
            <a:endParaRPr lang="zh-CN" altLang="en-US" sz="2800" b="1" dirty="0">
              <a:latin typeface="Microsoft YaHei UI" panose="020B0503020204020204" pitchFamily="34" charset="-122"/>
              <a:ea typeface="Microsoft YaHei UI" panose="020B0503020204020204" pitchFamily="34" charset="-122"/>
            </a:endParaRPr>
          </a:p>
        </p:txBody>
      </p:sp>
      <p:sp>
        <p:nvSpPr>
          <p:cNvPr id="95" name="文本框 94">
            <a:extLst>
              <a:ext uri="{FF2B5EF4-FFF2-40B4-BE49-F238E27FC236}">
                <a16:creationId xmlns:a16="http://schemas.microsoft.com/office/drawing/2014/main" id="{31CD8500-626B-4916-BDC6-E5B22AFB69F3}"/>
              </a:ext>
            </a:extLst>
          </p:cNvPr>
          <p:cNvSpPr txBox="1"/>
          <p:nvPr/>
        </p:nvSpPr>
        <p:spPr>
          <a:xfrm>
            <a:off x="6162599" y="1585350"/>
            <a:ext cx="3833654" cy="400110"/>
          </a:xfrm>
          <a:prstGeom prst="rect">
            <a:avLst/>
          </a:prstGeom>
          <a:noFill/>
        </p:spPr>
        <p:txBody>
          <a:bodyPr wrap="square" rtlCol="0">
            <a:spAutoFit/>
          </a:bodyPr>
          <a:lstStyle/>
          <a:p>
            <a:r>
              <a:rPr lang="en-US" altLang="zh-CN" sz="2000" b="1" dirty="0">
                <a:solidFill>
                  <a:srgbClr val="0070C0"/>
                </a:solidFill>
                <a:latin typeface="Microsoft YaHei UI" panose="020B0503020204020204" pitchFamily="34" charset="-122"/>
                <a:ea typeface="Microsoft YaHei UI" panose="020B0503020204020204" pitchFamily="34" charset="-122"/>
              </a:rPr>
              <a:t>Federated Transfer Learning</a:t>
            </a:r>
            <a:endParaRPr lang="zh-CN" altLang="en-US" sz="2000" b="1" dirty="0">
              <a:solidFill>
                <a:srgbClr val="0070C0"/>
              </a:solidFill>
              <a:latin typeface="Microsoft YaHei UI" panose="020B0503020204020204" pitchFamily="34" charset="-122"/>
              <a:ea typeface="Microsoft YaHei UI" panose="020B0503020204020204" pitchFamily="34" charset="-122"/>
            </a:endParaRPr>
          </a:p>
        </p:txBody>
      </p:sp>
      <p:sp>
        <p:nvSpPr>
          <p:cNvPr id="2" name="灯片编号占位符 1">
            <a:extLst>
              <a:ext uri="{FF2B5EF4-FFF2-40B4-BE49-F238E27FC236}">
                <a16:creationId xmlns:a16="http://schemas.microsoft.com/office/drawing/2014/main" id="{2ED72869-3FA9-40BB-A5F4-001ED0199BED}"/>
              </a:ext>
            </a:extLst>
          </p:cNvPr>
          <p:cNvSpPr>
            <a:spLocks noGrp="1"/>
          </p:cNvSpPr>
          <p:nvPr>
            <p:ph type="sldNum" sz="quarter" idx="12"/>
          </p:nvPr>
        </p:nvSpPr>
        <p:spPr/>
        <p:txBody>
          <a:bodyPr/>
          <a:lstStyle/>
          <a:p>
            <a:fld id="{622329AE-4C43-4855-B231-0C48B90E4E9D}" type="slidenum">
              <a:rPr lang="zh-CN" altLang="en-US" smtClean="0"/>
              <a:t>21</a:t>
            </a:fld>
            <a:endParaRPr lang="zh-CN" altLang="en-US"/>
          </a:p>
        </p:txBody>
      </p:sp>
      <p:sp>
        <p:nvSpPr>
          <p:cNvPr id="8" name="矩形 7">
            <a:extLst>
              <a:ext uri="{FF2B5EF4-FFF2-40B4-BE49-F238E27FC236}">
                <a16:creationId xmlns:a16="http://schemas.microsoft.com/office/drawing/2014/main" id="{E70B3F2F-896B-450B-9B8A-68D8259F3CB6}"/>
              </a:ext>
            </a:extLst>
          </p:cNvPr>
          <p:cNvSpPr/>
          <p:nvPr/>
        </p:nvSpPr>
        <p:spPr>
          <a:xfrm>
            <a:off x="1684521" y="2870676"/>
            <a:ext cx="9186784" cy="1832358"/>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666022" y="6406037"/>
            <a:ext cx="1210588" cy="338554"/>
          </a:xfrm>
          <a:prstGeom prst="rect">
            <a:avLst/>
          </a:prstGeom>
          <a:solidFill>
            <a:schemeClr val="bg1"/>
          </a:solidFill>
        </p:spPr>
        <p:txBody>
          <a:bodyPr wrap="none" rtlCol="0">
            <a:spAutoFit/>
          </a:bodyPr>
          <a:lstStyle/>
          <a:p>
            <a:r>
              <a:rPr kumimoji="1" lang="zh-CN" altLang="en-US" sz="1600" dirty="0"/>
              <a:t>杨强，</a:t>
            </a:r>
            <a:r>
              <a:rPr kumimoji="1" lang="en-US" altLang="zh-CN" sz="1600" dirty="0"/>
              <a:t>2018</a:t>
            </a:r>
            <a:endParaRPr kumimoji="1" lang="zh-CN" altLang="en-US" sz="1600" dirty="0"/>
          </a:p>
        </p:txBody>
      </p:sp>
      <p:sp>
        <p:nvSpPr>
          <p:cNvPr id="26" name="矩形 25">
            <a:extLst>
              <a:ext uri="{FF2B5EF4-FFF2-40B4-BE49-F238E27FC236}">
                <a16:creationId xmlns:a16="http://schemas.microsoft.com/office/drawing/2014/main" id="{B61C2CC3-8F0B-DB47-9328-926182FF0F7E}"/>
              </a:ext>
            </a:extLst>
          </p:cNvPr>
          <p:cNvSpPr/>
          <p:nvPr/>
        </p:nvSpPr>
        <p:spPr>
          <a:xfrm>
            <a:off x="10311618" y="0"/>
            <a:ext cx="1880382" cy="956603"/>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722527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幻灯片编号占位符 2"/>
          <p:cNvSpPr>
            <a:spLocks noGrp="1"/>
          </p:cNvSpPr>
          <p:nvPr>
            <p:ph type="sldNum" sz="quarter" idx="16"/>
          </p:nvPr>
        </p:nvSpPr>
        <p:spPr/>
        <p:txBody>
          <a:bodyPr/>
          <a:lstStyle/>
          <a:p>
            <a:pPr defTabSz="914377">
              <a:defRPr/>
            </a:pPr>
            <a:fld id="{884269F9-B5CE-EB46-8536-1F9E4423A6BA}" type="slidenum">
              <a:rPr kumimoji="1" lang="zh-CN" altLang="en-US" sz="1200">
                <a:solidFill>
                  <a:srgbClr val="2F5597"/>
                </a:solidFill>
              </a:rPr>
              <a:pPr defTabSz="914377">
                <a:defRPr/>
              </a:pPr>
              <a:t>22</a:t>
            </a:fld>
            <a:endParaRPr kumimoji="1" lang="zh-CN" altLang="en-US" sz="1200" dirty="0">
              <a:solidFill>
                <a:srgbClr val="2F5597"/>
              </a:solidFill>
            </a:endParaRPr>
          </a:p>
        </p:txBody>
      </p:sp>
      <p:sp>
        <p:nvSpPr>
          <p:cNvPr id="24" name="标题 1">
            <a:extLst>
              <a:ext uri="{FF2B5EF4-FFF2-40B4-BE49-F238E27FC236}">
                <a16:creationId xmlns:a16="http://schemas.microsoft.com/office/drawing/2014/main" id="{EE3A225D-A4B0-4EED-A13D-6C11594FCE41}"/>
              </a:ext>
            </a:extLst>
          </p:cNvPr>
          <p:cNvSpPr>
            <a:spLocks noGrp="1"/>
          </p:cNvSpPr>
          <p:nvPr>
            <p:ph type="title"/>
          </p:nvPr>
        </p:nvSpPr>
        <p:spPr>
          <a:xfrm>
            <a:off x="680722" y="436211"/>
            <a:ext cx="10942319" cy="883085"/>
          </a:xfrm>
        </p:spPr>
        <p:txBody>
          <a:bodyPr>
            <a:normAutofit fontScale="90000"/>
          </a:bodyPr>
          <a:lstStyle/>
          <a:p>
            <a:r>
              <a:rPr lang="en-US" altLang="zh-CN" dirty="0">
                <a:solidFill>
                  <a:srgbClr val="1E53A4"/>
                </a:solidFill>
                <a:latin typeface="微软雅黑" panose="020B0503020204020204" pitchFamily="34" charset="-122"/>
                <a:ea typeface="微软雅黑" panose="020B0503020204020204" pitchFamily="34" charset="-122"/>
              </a:rPr>
              <a:t>Federated</a:t>
            </a:r>
            <a:r>
              <a:rPr lang="zh-CN" altLang="en-US" dirty="0">
                <a:solidFill>
                  <a:srgbClr val="1E53A4"/>
                </a:solidFill>
                <a:latin typeface="微软雅黑" panose="020B0503020204020204" pitchFamily="34" charset="-122"/>
                <a:ea typeface="微软雅黑" panose="020B0503020204020204" pitchFamily="34" charset="-122"/>
              </a:rPr>
              <a:t> </a:t>
            </a:r>
            <a:r>
              <a:rPr lang="en-US" altLang="zh-CN" dirty="0">
                <a:solidFill>
                  <a:srgbClr val="1E53A4"/>
                </a:solidFill>
                <a:latin typeface="微软雅黑" panose="020B0503020204020204" pitchFamily="34" charset="-122"/>
                <a:ea typeface="微软雅黑" panose="020B0503020204020204" pitchFamily="34" charset="-122"/>
              </a:rPr>
              <a:t>Learning</a:t>
            </a:r>
            <a:r>
              <a:rPr lang="zh-CN" altLang="en-US" dirty="0">
                <a:solidFill>
                  <a:srgbClr val="1E53A4"/>
                </a:solidFill>
                <a:latin typeface="微软雅黑" panose="020B0503020204020204" pitchFamily="34" charset="-122"/>
                <a:ea typeface="微软雅黑" panose="020B0503020204020204" pitchFamily="34" charset="-122"/>
              </a:rPr>
              <a:t> </a:t>
            </a:r>
            <a:r>
              <a:rPr lang="en-US" altLang="zh-CN" dirty="0">
                <a:solidFill>
                  <a:srgbClr val="1E53A4"/>
                </a:solidFill>
                <a:latin typeface="微软雅黑" panose="020B0503020204020204" pitchFamily="34" charset="-122"/>
                <a:ea typeface="微软雅黑" panose="020B0503020204020204" pitchFamily="34" charset="-122"/>
              </a:rPr>
              <a:t>vs Federated Database vs Blockchain</a:t>
            </a:r>
            <a:endParaRPr lang="zh-CN" altLang="en-US" dirty="0">
              <a:solidFill>
                <a:srgbClr val="1E53A4"/>
              </a:solidFill>
              <a:latin typeface="微软雅黑" panose="020B0503020204020204" pitchFamily="34" charset="-122"/>
              <a:ea typeface="微软雅黑" panose="020B0503020204020204" pitchFamily="34" charset="-122"/>
            </a:endParaRPr>
          </a:p>
        </p:txBody>
      </p:sp>
      <p:graphicFrame>
        <p:nvGraphicFramePr>
          <p:cNvPr id="5" name="表格 4">
            <a:extLst>
              <a:ext uri="{FF2B5EF4-FFF2-40B4-BE49-F238E27FC236}">
                <a16:creationId xmlns:a16="http://schemas.microsoft.com/office/drawing/2014/main" id="{89210077-1359-44DD-8580-19CB86E4CCB8}"/>
              </a:ext>
            </a:extLst>
          </p:cNvPr>
          <p:cNvGraphicFramePr>
            <a:graphicFrameLocks noGrp="1"/>
          </p:cNvGraphicFramePr>
          <p:nvPr/>
        </p:nvGraphicFramePr>
        <p:xfrm>
          <a:off x="680720" y="1289020"/>
          <a:ext cx="10942320" cy="2682240"/>
        </p:xfrm>
        <a:graphic>
          <a:graphicData uri="http://schemas.openxmlformats.org/drawingml/2006/table">
            <a:tbl>
              <a:tblPr firstRow="1" bandRow="1">
                <a:tableStyleId>{8A107856-5554-42FB-B03E-39F5DBC370BA}</a:tableStyleId>
              </a:tblPr>
              <a:tblGrid>
                <a:gridCol w="3972560">
                  <a:extLst>
                    <a:ext uri="{9D8B030D-6E8A-4147-A177-3AD203B41FA5}">
                      <a16:colId xmlns:a16="http://schemas.microsoft.com/office/drawing/2014/main" val="3154449705"/>
                    </a:ext>
                  </a:extLst>
                </a:gridCol>
                <a:gridCol w="2458720">
                  <a:extLst>
                    <a:ext uri="{9D8B030D-6E8A-4147-A177-3AD203B41FA5}">
                      <a16:colId xmlns:a16="http://schemas.microsoft.com/office/drawing/2014/main" val="1026519435"/>
                    </a:ext>
                  </a:extLst>
                </a:gridCol>
                <a:gridCol w="2418080">
                  <a:extLst>
                    <a:ext uri="{9D8B030D-6E8A-4147-A177-3AD203B41FA5}">
                      <a16:colId xmlns:a16="http://schemas.microsoft.com/office/drawing/2014/main" val="569114357"/>
                    </a:ext>
                  </a:extLst>
                </a:gridCol>
                <a:gridCol w="2092960">
                  <a:extLst>
                    <a:ext uri="{9D8B030D-6E8A-4147-A177-3AD203B41FA5}">
                      <a16:colId xmlns:a16="http://schemas.microsoft.com/office/drawing/2014/main" val="2021150816"/>
                    </a:ext>
                  </a:extLst>
                </a:gridCol>
              </a:tblGrid>
              <a:tr h="660400">
                <a:tc>
                  <a:txBody>
                    <a:bodyPr/>
                    <a:lstStyle/>
                    <a:p>
                      <a:pPr algn="l"/>
                      <a:endParaRPr lang="en-US" sz="1900" b="1" dirty="0">
                        <a:latin typeface="Arial" panose="020B0604020202020204" pitchFamily="34" charset="0"/>
                        <a:ea typeface="宋体" panose="02010600030101010101" pitchFamily="2" charset="-122"/>
                        <a:cs typeface="Arial" panose="020B0604020202020204" pitchFamily="34" charset="0"/>
                      </a:endParaRPr>
                    </a:p>
                  </a:txBody>
                  <a:tcPr anchor="ctr">
                    <a:solidFill>
                      <a:srgbClr val="FF9900"/>
                    </a:solidFill>
                  </a:tcPr>
                </a:tc>
                <a:tc>
                  <a:txBody>
                    <a:bodyPr/>
                    <a:lstStyle/>
                    <a:p>
                      <a:pPr algn="l"/>
                      <a:r>
                        <a:rPr lang="en-US" sz="1900" dirty="0">
                          <a:latin typeface="Arial" panose="020B0604020202020204" pitchFamily="34" charset="0"/>
                          <a:ea typeface="宋体" panose="02010600030101010101" pitchFamily="2" charset="-122"/>
                          <a:cs typeface="Arial" panose="020B0604020202020204" pitchFamily="34" charset="0"/>
                        </a:rPr>
                        <a:t>Federated</a:t>
                      </a:r>
                      <a:r>
                        <a:rPr lang="zh-CN" altLang="en-US" sz="1900" dirty="0">
                          <a:latin typeface="Arial" panose="020B0604020202020204" pitchFamily="34" charset="0"/>
                          <a:ea typeface="宋体" panose="02010600030101010101" pitchFamily="2" charset="-122"/>
                          <a:cs typeface="Arial" panose="020B0604020202020204" pitchFamily="34" charset="0"/>
                        </a:rPr>
                        <a:t> </a:t>
                      </a:r>
                      <a:r>
                        <a:rPr lang="en-US" altLang="zh-CN" sz="1900" dirty="0">
                          <a:latin typeface="Arial" panose="020B0604020202020204" pitchFamily="34" charset="0"/>
                          <a:ea typeface="宋体" panose="02010600030101010101" pitchFamily="2" charset="-122"/>
                          <a:cs typeface="Arial" panose="020B0604020202020204" pitchFamily="34" charset="0"/>
                        </a:rPr>
                        <a:t>Learning</a:t>
                      </a:r>
                      <a:endParaRPr lang="en-US" sz="1900" dirty="0">
                        <a:latin typeface="Arial" panose="020B0604020202020204" pitchFamily="34" charset="0"/>
                        <a:ea typeface="宋体" panose="02010600030101010101" pitchFamily="2" charset="-122"/>
                        <a:cs typeface="Arial" panose="020B0604020202020204" pitchFamily="34" charset="0"/>
                      </a:endParaRPr>
                    </a:p>
                  </a:txBody>
                  <a:tcPr anchor="ctr">
                    <a:solidFill>
                      <a:srgbClr val="FF9900"/>
                    </a:solidFill>
                  </a:tcPr>
                </a:tc>
                <a:tc>
                  <a:txBody>
                    <a:bodyPr/>
                    <a:lstStyle/>
                    <a:p>
                      <a:pPr algn="l"/>
                      <a:r>
                        <a:rPr lang="en-US" sz="1900" dirty="0">
                          <a:latin typeface="Arial" panose="020B0604020202020204" pitchFamily="34" charset="0"/>
                          <a:ea typeface="宋体" panose="02010600030101010101" pitchFamily="2" charset="-122"/>
                          <a:cs typeface="Arial" panose="020B0604020202020204" pitchFamily="34" charset="0"/>
                        </a:rPr>
                        <a:t>Federated</a:t>
                      </a:r>
                      <a:r>
                        <a:rPr lang="zh-CN" altLang="en-US" sz="1900" dirty="0">
                          <a:latin typeface="Arial" panose="020B0604020202020204" pitchFamily="34" charset="0"/>
                          <a:ea typeface="宋体" panose="02010600030101010101" pitchFamily="2" charset="-122"/>
                          <a:cs typeface="Arial" panose="020B0604020202020204" pitchFamily="34" charset="0"/>
                        </a:rPr>
                        <a:t> </a:t>
                      </a:r>
                      <a:r>
                        <a:rPr lang="en-US" altLang="zh-CN" sz="1900" dirty="0">
                          <a:latin typeface="Arial" panose="020B0604020202020204" pitchFamily="34" charset="0"/>
                          <a:ea typeface="宋体" panose="02010600030101010101" pitchFamily="2" charset="-122"/>
                          <a:cs typeface="Arial" panose="020B0604020202020204" pitchFamily="34" charset="0"/>
                        </a:rPr>
                        <a:t>Database</a:t>
                      </a:r>
                      <a:endParaRPr lang="en-US" sz="1900" dirty="0">
                        <a:latin typeface="Arial" panose="020B0604020202020204" pitchFamily="34" charset="0"/>
                        <a:ea typeface="宋体" panose="02010600030101010101" pitchFamily="2" charset="-122"/>
                        <a:cs typeface="Arial" panose="020B0604020202020204" pitchFamily="34" charset="0"/>
                      </a:endParaRPr>
                    </a:p>
                  </a:txBody>
                  <a:tcPr anchor="ctr">
                    <a:solidFill>
                      <a:srgbClr val="FF9900"/>
                    </a:solidFill>
                  </a:tcPr>
                </a:tc>
                <a:tc>
                  <a:txBody>
                    <a:bodyPr/>
                    <a:lstStyle/>
                    <a:p>
                      <a:pPr algn="l"/>
                      <a:r>
                        <a:rPr lang="en-US" sz="1900" dirty="0">
                          <a:latin typeface="Arial" panose="020B0604020202020204" pitchFamily="34" charset="0"/>
                          <a:ea typeface="宋体" panose="02010600030101010101" pitchFamily="2" charset="-122"/>
                          <a:cs typeface="Arial" panose="020B0604020202020204" pitchFamily="34" charset="0"/>
                        </a:rPr>
                        <a:t>Blockchain</a:t>
                      </a:r>
                    </a:p>
                  </a:txBody>
                  <a:tcPr anchor="ctr">
                    <a:solidFill>
                      <a:srgbClr val="FF9900"/>
                    </a:solidFill>
                  </a:tcPr>
                </a:tc>
                <a:extLst>
                  <a:ext uri="{0D108BD9-81ED-4DB2-BD59-A6C34878D82A}">
                    <a16:rowId xmlns:a16="http://schemas.microsoft.com/office/drawing/2014/main" val="2882475312"/>
                  </a:ext>
                </a:extLst>
              </a:tr>
              <a:tr h="660400">
                <a:tc>
                  <a:txBody>
                    <a:bodyPr/>
                    <a:lstStyle/>
                    <a:p>
                      <a:pPr algn="l"/>
                      <a:r>
                        <a:rPr lang="en-US" altLang="zh-CN" sz="1900" b="1" dirty="0">
                          <a:latin typeface="Arial" panose="020B0604020202020204" pitchFamily="34" charset="0"/>
                          <a:ea typeface="宋体" panose="02010600030101010101" pitchFamily="2" charset="-122"/>
                          <a:cs typeface="Arial" panose="020B0604020202020204" pitchFamily="34" charset="0"/>
                        </a:rPr>
                        <a:t>Consistency (Unique Results)</a:t>
                      </a:r>
                      <a:endParaRPr lang="en-US" sz="1900" b="1" dirty="0">
                        <a:latin typeface="Arial" panose="020B0604020202020204" pitchFamily="34" charset="0"/>
                        <a:ea typeface="宋体" panose="02010600030101010101" pitchFamily="2" charset="-122"/>
                        <a:cs typeface="Arial" panose="020B0604020202020204" pitchFamily="34" charset="0"/>
                      </a:endParaRPr>
                    </a:p>
                  </a:txBody>
                  <a:tcPr anchor="ctr"/>
                </a:tc>
                <a:tc>
                  <a:txBody>
                    <a:bodyPr/>
                    <a:lstStyle/>
                    <a:p>
                      <a:pPr algn="l"/>
                      <a:r>
                        <a:rPr lang="en-US" sz="1900" b="0" dirty="0">
                          <a:latin typeface="Arial" panose="020B0604020202020204" pitchFamily="34" charset="0"/>
                          <a:ea typeface="宋体" panose="02010600030101010101" pitchFamily="2" charset="-122"/>
                          <a:cs typeface="Arial" panose="020B0604020202020204" pitchFamily="34" charset="0"/>
                        </a:rPr>
                        <a:t>Training</a:t>
                      </a:r>
                      <a:r>
                        <a:rPr lang="zh-CN" altLang="en-US" sz="1900" b="0" dirty="0">
                          <a:latin typeface="Arial" panose="020B0604020202020204" pitchFamily="34" charset="0"/>
                          <a:ea typeface="宋体" panose="02010600030101010101" pitchFamily="2" charset="-122"/>
                          <a:cs typeface="Arial" panose="020B0604020202020204" pitchFamily="34" charset="0"/>
                        </a:rPr>
                        <a:t> </a:t>
                      </a:r>
                      <a:r>
                        <a:rPr lang="en-US" altLang="zh-CN" sz="1900" b="0" dirty="0">
                          <a:latin typeface="Arial" panose="020B0604020202020204" pitchFamily="34" charset="0"/>
                          <a:ea typeface="宋体" panose="02010600030101010101" pitchFamily="2" charset="-122"/>
                          <a:cs typeface="Arial" panose="020B0604020202020204" pitchFamily="34" charset="0"/>
                        </a:rPr>
                        <a:t>and</a:t>
                      </a:r>
                      <a:r>
                        <a:rPr lang="zh-CN" altLang="en-US" sz="1900" b="0" dirty="0">
                          <a:latin typeface="Arial" panose="020B0604020202020204" pitchFamily="34" charset="0"/>
                          <a:ea typeface="宋体" panose="02010600030101010101" pitchFamily="2" charset="-122"/>
                          <a:cs typeface="Arial" panose="020B0604020202020204" pitchFamily="34" charset="0"/>
                        </a:rPr>
                        <a:t> </a:t>
                      </a:r>
                      <a:r>
                        <a:rPr lang="en-US" altLang="zh-CN" sz="1900" b="0" dirty="0">
                          <a:latin typeface="Arial" panose="020B0604020202020204" pitchFamily="34" charset="0"/>
                          <a:ea typeface="宋体" panose="02010600030101010101" pitchFamily="2" charset="-122"/>
                          <a:cs typeface="Arial" panose="020B0604020202020204" pitchFamily="34" charset="0"/>
                        </a:rPr>
                        <a:t>Inference</a:t>
                      </a:r>
                      <a:r>
                        <a:rPr lang="zh-CN" altLang="en-US" sz="1900" b="0" dirty="0">
                          <a:latin typeface="Arial" panose="020B0604020202020204" pitchFamily="34" charset="0"/>
                          <a:ea typeface="宋体" panose="02010600030101010101" pitchFamily="2" charset="-122"/>
                          <a:cs typeface="Arial" panose="020B0604020202020204" pitchFamily="34" charset="0"/>
                        </a:rPr>
                        <a:t> </a:t>
                      </a:r>
                      <a:r>
                        <a:rPr lang="en-US" altLang="zh-CN" sz="1900" b="0" dirty="0">
                          <a:latin typeface="Arial" panose="020B0604020202020204" pitchFamily="34" charset="0"/>
                          <a:ea typeface="宋体" panose="02010600030101010101" pitchFamily="2" charset="-122"/>
                          <a:cs typeface="Arial" panose="020B0604020202020204" pitchFamily="34" charset="0"/>
                        </a:rPr>
                        <a:t>Results</a:t>
                      </a:r>
                      <a:endParaRPr lang="en-US" sz="1900" b="0" dirty="0">
                        <a:latin typeface="Arial" panose="020B0604020202020204" pitchFamily="34" charset="0"/>
                        <a:ea typeface="宋体" panose="02010600030101010101" pitchFamily="2" charset="-122"/>
                        <a:cs typeface="Arial" panose="020B0604020202020204" pitchFamily="34" charset="0"/>
                      </a:endParaRPr>
                    </a:p>
                  </a:txBody>
                  <a:tcPr anchor="ctr"/>
                </a:tc>
                <a:tc>
                  <a:txBody>
                    <a:bodyPr/>
                    <a:lstStyle/>
                    <a:p>
                      <a:pPr algn="l"/>
                      <a:r>
                        <a:rPr lang="en-US" sz="1900" b="0" dirty="0">
                          <a:latin typeface="Arial" panose="020B0604020202020204" pitchFamily="34" charset="0"/>
                          <a:ea typeface="宋体" panose="02010600030101010101" pitchFamily="2" charset="-122"/>
                          <a:cs typeface="Arial" panose="020B0604020202020204" pitchFamily="34" charset="0"/>
                        </a:rPr>
                        <a:t>Query</a:t>
                      </a:r>
                      <a:r>
                        <a:rPr lang="zh-CN" altLang="en-US" sz="1900" b="0" dirty="0">
                          <a:latin typeface="Arial" panose="020B0604020202020204" pitchFamily="34" charset="0"/>
                          <a:ea typeface="宋体" panose="02010600030101010101" pitchFamily="2" charset="-122"/>
                          <a:cs typeface="Arial" panose="020B0604020202020204" pitchFamily="34" charset="0"/>
                        </a:rPr>
                        <a:t> </a:t>
                      </a:r>
                      <a:r>
                        <a:rPr lang="en-US" altLang="zh-CN" sz="1900" b="0" dirty="0">
                          <a:latin typeface="Arial" panose="020B0604020202020204" pitchFamily="34" charset="0"/>
                          <a:ea typeface="宋体" panose="02010600030101010101" pitchFamily="2" charset="-122"/>
                          <a:cs typeface="Arial" panose="020B0604020202020204" pitchFamily="34" charset="0"/>
                        </a:rPr>
                        <a:t>Results</a:t>
                      </a:r>
                      <a:endParaRPr lang="en-US" sz="1900" b="0" dirty="0">
                        <a:latin typeface="Arial" panose="020B0604020202020204" pitchFamily="34" charset="0"/>
                        <a:ea typeface="宋体" panose="02010600030101010101" pitchFamily="2" charset="-122"/>
                        <a:cs typeface="Arial" panose="020B0604020202020204" pitchFamily="34" charset="0"/>
                      </a:endParaRPr>
                    </a:p>
                  </a:txBody>
                  <a:tcPr anchor="ctr"/>
                </a:tc>
                <a:tc>
                  <a:txBody>
                    <a:bodyPr/>
                    <a:lstStyle/>
                    <a:p>
                      <a:pPr algn="l"/>
                      <a:r>
                        <a:rPr lang="en-US" sz="1900" b="0" dirty="0">
                          <a:latin typeface="Arial" panose="020B0604020202020204" pitchFamily="34" charset="0"/>
                          <a:ea typeface="宋体" panose="02010600030101010101" pitchFamily="2" charset="-122"/>
                          <a:cs typeface="Arial" panose="020B0604020202020204" pitchFamily="34" charset="0"/>
                        </a:rPr>
                        <a:t>Transaction</a:t>
                      </a:r>
                      <a:r>
                        <a:rPr lang="zh-CN" altLang="en-US" sz="1900" b="0" dirty="0">
                          <a:latin typeface="Arial" panose="020B0604020202020204" pitchFamily="34" charset="0"/>
                          <a:ea typeface="宋体" panose="02010600030101010101" pitchFamily="2" charset="-122"/>
                          <a:cs typeface="Arial" panose="020B0604020202020204" pitchFamily="34" charset="0"/>
                        </a:rPr>
                        <a:t> </a:t>
                      </a:r>
                      <a:r>
                        <a:rPr lang="en-US" altLang="zh-CN" sz="1900" b="0" dirty="0">
                          <a:latin typeface="Arial" panose="020B0604020202020204" pitchFamily="34" charset="0"/>
                          <a:ea typeface="宋体" panose="02010600030101010101" pitchFamily="2" charset="-122"/>
                          <a:cs typeface="Arial" panose="020B0604020202020204" pitchFamily="34" charset="0"/>
                        </a:rPr>
                        <a:t>Information</a:t>
                      </a:r>
                      <a:endParaRPr lang="en-US" sz="1900" b="0" dirty="0">
                        <a:latin typeface="Arial" panose="020B0604020202020204" pitchFamily="34" charset="0"/>
                        <a:ea typeface="宋体" panose="02010600030101010101" pitchFamily="2" charset="-122"/>
                        <a:cs typeface="Arial" panose="020B0604020202020204" pitchFamily="34" charset="0"/>
                      </a:endParaRPr>
                    </a:p>
                  </a:txBody>
                  <a:tcPr anchor="ctr"/>
                </a:tc>
                <a:extLst>
                  <a:ext uri="{0D108BD9-81ED-4DB2-BD59-A6C34878D82A}">
                    <a16:rowId xmlns:a16="http://schemas.microsoft.com/office/drawing/2014/main" val="3539235079"/>
                  </a:ext>
                </a:extLst>
              </a:tr>
              <a:tr h="375920">
                <a:tc>
                  <a:txBody>
                    <a:bodyPr/>
                    <a:lstStyle/>
                    <a:p>
                      <a:pPr algn="l"/>
                      <a:r>
                        <a:rPr lang="en-US" altLang="zh-CN" sz="1900" b="1" dirty="0">
                          <a:latin typeface="Arial" panose="020B0604020202020204" pitchFamily="34" charset="0"/>
                          <a:ea typeface="宋体" panose="02010600030101010101" pitchFamily="2" charset="-122"/>
                          <a:cs typeface="Arial" panose="020B0604020202020204" pitchFamily="34" charset="0"/>
                        </a:rPr>
                        <a:t>Atomicity (Same Status)</a:t>
                      </a:r>
                      <a:endParaRPr lang="en-US" sz="1900" b="1" dirty="0">
                        <a:latin typeface="Arial" panose="020B0604020202020204" pitchFamily="34" charset="0"/>
                        <a:ea typeface="宋体" panose="02010600030101010101" pitchFamily="2" charset="-122"/>
                        <a:cs typeface="Arial" panose="020B0604020202020204" pitchFamily="34" charset="0"/>
                      </a:endParaRPr>
                    </a:p>
                  </a:txBody>
                  <a:tcPr anchor="ctr"/>
                </a:tc>
                <a:tc>
                  <a:txBody>
                    <a:bodyPr/>
                    <a:lstStyle/>
                    <a:p>
                      <a:pPr algn="l"/>
                      <a:r>
                        <a:rPr lang="en-US" altLang="zh-CN" sz="1900" b="0" dirty="0">
                          <a:latin typeface="Arial" panose="020B0604020202020204" pitchFamily="34" charset="0"/>
                          <a:ea typeface="宋体" panose="02010600030101010101" pitchFamily="2" charset="-122"/>
                          <a:cs typeface="Arial" panose="020B0604020202020204" pitchFamily="34" charset="0"/>
                        </a:rPr>
                        <a:t>True for Models</a:t>
                      </a:r>
                      <a:endParaRPr lang="zh-CN" altLang="en-US" sz="1900" b="0" dirty="0">
                        <a:latin typeface="Arial" panose="020B0604020202020204" pitchFamily="34" charset="0"/>
                        <a:ea typeface="宋体" panose="02010600030101010101" pitchFamily="2" charset="-122"/>
                        <a:cs typeface="Arial" panose="020B0604020202020204" pitchFamily="34" charset="0"/>
                      </a:endParaRPr>
                    </a:p>
                  </a:txBody>
                  <a:tcPr anchor="ctr"/>
                </a:tc>
                <a:tc>
                  <a:txBody>
                    <a:bodyPr/>
                    <a:lstStyle/>
                    <a:p>
                      <a:pPr algn="l"/>
                      <a:r>
                        <a:rPr lang="en-US" sz="1900" b="0" dirty="0">
                          <a:latin typeface="Arial" panose="020B0604020202020204" pitchFamily="34" charset="0"/>
                          <a:ea typeface="宋体" panose="02010600030101010101" pitchFamily="2" charset="-122"/>
                          <a:cs typeface="Arial" panose="020B0604020202020204" pitchFamily="34" charset="0"/>
                        </a:rPr>
                        <a:t>Partially True</a:t>
                      </a:r>
                    </a:p>
                  </a:txBody>
                  <a:tcPr anchor="ctr"/>
                </a:tc>
                <a:tc>
                  <a:txBody>
                    <a:bodyPr/>
                    <a:lstStyle/>
                    <a:p>
                      <a:pPr algn="l"/>
                      <a:r>
                        <a:rPr lang="en-US" sz="1900" b="0" dirty="0">
                          <a:latin typeface="Arial" panose="020B0604020202020204" pitchFamily="34" charset="0"/>
                          <a:ea typeface="宋体" panose="02010600030101010101" pitchFamily="2" charset="-122"/>
                          <a:cs typeface="Arial" panose="020B0604020202020204" pitchFamily="34" charset="0"/>
                        </a:rPr>
                        <a:t>True</a:t>
                      </a:r>
                    </a:p>
                  </a:txBody>
                  <a:tcPr anchor="ctr"/>
                </a:tc>
                <a:extLst>
                  <a:ext uri="{0D108BD9-81ED-4DB2-BD59-A6C34878D82A}">
                    <a16:rowId xmlns:a16="http://schemas.microsoft.com/office/drawing/2014/main" val="10005"/>
                  </a:ext>
                </a:extLst>
              </a:tr>
              <a:tr h="9448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900" b="1" kern="1200" dirty="0">
                          <a:solidFill>
                            <a:schemeClr val="dk1"/>
                          </a:solidFill>
                          <a:latin typeface="Arial" panose="020B0604020202020204" pitchFamily="34" charset="0"/>
                          <a:ea typeface="宋体" panose="02010600030101010101" pitchFamily="2" charset="-122"/>
                          <a:cs typeface="Arial" panose="020B0604020202020204" pitchFamily="34" charset="0"/>
                        </a:rPr>
                        <a:t>Collective Security (Multi-party </a:t>
                      </a:r>
                      <a:r>
                        <a:rPr lang="en-US" altLang="zh-CN" sz="1900" b="1" dirty="0">
                          <a:latin typeface="Arial" panose="020B0604020202020204" pitchFamily="34" charset="0"/>
                          <a:ea typeface="宋体" panose="02010600030101010101" pitchFamily="2" charset="-122"/>
                          <a:cs typeface="Arial" panose="020B0604020202020204" pitchFamily="34" charset="0"/>
                        </a:rPr>
                        <a:t>Participation, Secure Computation)</a:t>
                      </a:r>
                    </a:p>
                  </a:txBody>
                  <a:tcPr anchor="ctr"/>
                </a:tc>
                <a:tc>
                  <a:txBody>
                    <a:bodyPr/>
                    <a:lstStyle/>
                    <a:p>
                      <a:pPr algn="l"/>
                      <a:r>
                        <a:rPr lang="en-US" sz="1900" b="0" dirty="0">
                          <a:latin typeface="Arial" panose="020B0604020202020204" pitchFamily="34" charset="0"/>
                          <a:ea typeface="宋体" panose="02010600030101010101" pitchFamily="2" charset="-122"/>
                          <a:cs typeface="Arial" panose="020B0604020202020204" pitchFamily="34" charset="0"/>
                        </a:rPr>
                        <a:t>True</a:t>
                      </a:r>
                    </a:p>
                  </a:txBody>
                  <a:tcPr anchor="ctr"/>
                </a:tc>
                <a:tc>
                  <a:txBody>
                    <a:bodyPr/>
                    <a:lstStyle/>
                    <a:p>
                      <a:pPr algn="l"/>
                      <a:r>
                        <a:rPr lang="en-US" sz="1900" b="0" kern="1200" dirty="0">
                          <a:solidFill>
                            <a:schemeClr val="dk1"/>
                          </a:solidFill>
                          <a:latin typeface="Arial" panose="020B0604020202020204" pitchFamily="34" charset="0"/>
                          <a:ea typeface="宋体" panose="02010600030101010101" pitchFamily="2" charset="-122"/>
                          <a:cs typeface="Arial" panose="020B0604020202020204" pitchFamily="34" charset="0"/>
                        </a:rPr>
                        <a:t>False</a:t>
                      </a:r>
                    </a:p>
                  </a:txBody>
                  <a:tcPr anchor="ctr"/>
                </a:tc>
                <a:tc>
                  <a:txBody>
                    <a:bodyPr/>
                    <a:lstStyle/>
                    <a:p>
                      <a:pPr algn="l"/>
                      <a:r>
                        <a:rPr lang="en-US" sz="1900" b="0" dirty="0">
                          <a:latin typeface="Arial" panose="020B0604020202020204" pitchFamily="34" charset="0"/>
                          <a:ea typeface="宋体" panose="02010600030101010101" pitchFamily="2" charset="-122"/>
                          <a:cs typeface="Arial" panose="020B0604020202020204" pitchFamily="34" charset="0"/>
                        </a:rPr>
                        <a:t>N/A</a:t>
                      </a:r>
                    </a:p>
                  </a:txBody>
                  <a:tcPr anchor="ctr"/>
                </a:tc>
                <a:extLst>
                  <a:ext uri="{0D108BD9-81ED-4DB2-BD59-A6C34878D82A}">
                    <a16:rowId xmlns:a16="http://schemas.microsoft.com/office/drawing/2014/main" val="3425843895"/>
                  </a:ext>
                </a:extLst>
              </a:tr>
            </a:tbl>
          </a:graphicData>
        </a:graphic>
      </p:graphicFrame>
      <p:sp>
        <p:nvSpPr>
          <p:cNvPr id="2" name="文本框 1">
            <a:extLst>
              <a:ext uri="{FF2B5EF4-FFF2-40B4-BE49-F238E27FC236}">
                <a16:creationId xmlns:a16="http://schemas.microsoft.com/office/drawing/2014/main" id="{120C7C55-DB5C-44A8-AB60-B9406112FCDC}"/>
              </a:ext>
            </a:extLst>
          </p:cNvPr>
          <p:cNvSpPr txBox="1"/>
          <p:nvPr/>
        </p:nvSpPr>
        <p:spPr>
          <a:xfrm>
            <a:off x="680721" y="4311868"/>
            <a:ext cx="10942321" cy="2056204"/>
          </a:xfrm>
          <a:prstGeom prst="rect">
            <a:avLst/>
          </a:prstGeom>
          <a:noFill/>
        </p:spPr>
        <p:txBody>
          <a:bodyPr wrap="square" rtlCol="0">
            <a:spAutoFit/>
          </a:bodyPr>
          <a:lstStyle/>
          <a:p>
            <a:pPr marL="285744" indent="-285744">
              <a:lnSpc>
                <a:spcPct val="120000"/>
              </a:lnSpc>
              <a:buFont typeface="Wingdings" panose="05000000000000000000" pitchFamily="2" charset="2"/>
              <a:buChar char="§"/>
            </a:pPr>
            <a:r>
              <a:rPr lang="en-US" altLang="zh-CN" b="1" dirty="0">
                <a:latin typeface="Arial" panose="020B0604020202020204" pitchFamily="34" charset="0"/>
                <a:ea typeface="宋体" panose="02010600030101010101" pitchFamily="2" charset="-122"/>
                <a:cs typeface="Arial" panose="020B0604020202020204" pitchFamily="34" charset="0"/>
              </a:rPr>
              <a:t>Summary</a:t>
            </a:r>
          </a:p>
          <a:p>
            <a:pPr marL="541325" lvl="1" indent="-274632">
              <a:lnSpc>
                <a:spcPct val="120000"/>
              </a:lnSpc>
              <a:buFont typeface="Arial" panose="020B0604020202020204" pitchFamily="34" charset="0"/>
              <a:buChar char="•"/>
            </a:pPr>
            <a:r>
              <a:rPr lang="en-US" altLang="zh-CN" b="1" dirty="0">
                <a:latin typeface="Arial" panose="020B0604020202020204" pitchFamily="34" charset="0"/>
                <a:ea typeface="宋体" panose="02010600030101010101" pitchFamily="2" charset="-122"/>
                <a:cs typeface="Arial" panose="020B0604020202020204" pitchFamily="34" charset="0"/>
              </a:rPr>
              <a:t>Federated Learning: </a:t>
            </a:r>
            <a:r>
              <a:rPr lang="en-US" altLang="zh-CN" dirty="0">
                <a:latin typeface="Arial" panose="020B0604020202020204" pitchFamily="34" charset="0"/>
                <a:ea typeface="宋体" panose="02010600030101010101" pitchFamily="2" charset="-122"/>
                <a:cs typeface="Arial" panose="020B0604020202020204" pitchFamily="34" charset="0"/>
              </a:rPr>
              <a:t>No data transfer, Secure model parameter transfer, Data and model security guarantee.</a:t>
            </a:r>
          </a:p>
          <a:p>
            <a:pPr marL="541325" lvl="1" indent="-274632">
              <a:lnSpc>
                <a:spcPct val="120000"/>
              </a:lnSpc>
              <a:buFont typeface="Arial" panose="020B0604020202020204" pitchFamily="34" charset="0"/>
              <a:buChar char="•"/>
            </a:pPr>
            <a:r>
              <a:rPr lang="en-US" altLang="zh-CN" b="1" dirty="0">
                <a:latin typeface="Arial" panose="020B0604020202020204" pitchFamily="34" charset="0"/>
                <a:ea typeface="宋体" panose="02010600030101010101" pitchFamily="2" charset="-122"/>
                <a:cs typeface="Arial" panose="020B0604020202020204" pitchFamily="34" charset="0"/>
              </a:rPr>
              <a:t>Federated Database: </a:t>
            </a:r>
            <a:r>
              <a:rPr lang="en-US" altLang="zh-CN" dirty="0">
                <a:latin typeface="Arial" panose="020B0604020202020204" pitchFamily="34" charset="0"/>
                <a:ea typeface="宋体" panose="02010600030101010101" pitchFamily="2" charset="-122"/>
                <a:cs typeface="Arial" panose="020B0604020202020204" pitchFamily="34" charset="0"/>
              </a:rPr>
              <a:t>I</a:t>
            </a:r>
            <a:r>
              <a:rPr lang="en-US" dirty="0">
                <a:latin typeface="Arial" panose="020B0604020202020204" pitchFamily="34" charset="0"/>
                <a:cs typeface="Arial" panose="020B0604020202020204" pitchFamily="34" charset="0"/>
              </a:rPr>
              <a:t>nteroperability of multiple databases, No security requirement, Possible security leak in the central </a:t>
            </a:r>
            <a:r>
              <a:rPr lang="en-US" dirty="0">
                <a:latin typeface="Arial" panose="020B0604020202020204" pitchFamily="34" charset="0"/>
                <a:ea typeface="宋体" panose="02010600030101010101" pitchFamily="2" charset="-122"/>
                <a:cs typeface="Arial" panose="020B0604020202020204" pitchFamily="34" charset="0"/>
              </a:rPr>
              <a:t>m</a:t>
            </a:r>
            <a:r>
              <a:rPr lang="en-US" altLang="zh-CN" dirty="0">
                <a:latin typeface="Arial" panose="020B0604020202020204" pitchFamily="34" charset="0"/>
                <a:ea typeface="宋体" panose="02010600030101010101" pitchFamily="2" charset="-122"/>
                <a:cs typeface="Arial" panose="020B0604020202020204" pitchFamily="34" charset="0"/>
              </a:rPr>
              <a:t>anagement system</a:t>
            </a:r>
          </a:p>
          <a:p>
            <a:pPr marL="541325" lvl="1" indent="-274632">
              <a:lnSpc>
                <a:spcPct val="120000"/>
              </a:lnSpc>
              <a:buFont typeface="Arial" panose="020B0604020202020204" pitchFamily="34" charset="0"/>
              <a:buChar char="•"/>
            </a:pPr>
            <a:r>
              <a:rPr lang="en-US" altLang="zh-CN" b="1" dirty="0">
                <a:latin typeface="Arial" panose="020B0604020202020204" pitchFamily="34" charset="0"/>
                <a:ea typeface="宋体" panose="02010600030101010101" pitchFamily="2" charset="-122"/>
                <a:cs typeface="Arial" panose="020B0604020202020204" pitchFamily="34" charset="0"/>
              </a:rPr>
              <a:t>Blockchain:</a:t>
            </a:r>
            <a:r>
              <a:rPr lang="zh-CN" altLang="en-US" b="1" dirty="0">
                <a:latin typeface="Arial" panose="020B0604020202020204" pitchFamily="34" charset="0"/>
                <a:ea typeface="宋体" panose="02010600030101010101" pitchFamily="2" charset="-122"/>
                <a:cs typeface="Arial" panose="020B0604020202020204" pitchFamily="34" charset="0"/>
              </a:rPr>
              <a:t> </a:t>
            </a:r>
            <a:r>
              <a:rPr lang="en-US" altLang="zh-CN" dirty="0">
                <a:latin typeface="Arial" panose="020B0604020202020204" pitchFamily="34" charset="0"/>
                <a:ea typeface="宋体" panose="02010600030101010101" pitchFamily="2" charset="-122"/>
                <a:cs typeface="Arial" panose="020B0604020202020204" pitchFamily="34" charset="0"/>
              </a:rPr>
              <a:t>Distributed ledger, All nodes keeping the same copy of data</a:t>
            </a:r>
            <a:endParaRPr lang="en-US" dirty="0">
              <a:latin typeface="Arial" panose="020B0604020202020204" pitchFamily="34" charset="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2731562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4" descr="CCAI 2018çåçæå°çµæ">
            <a:extLst>
              <a:ext uri="{FF2B5EF4-FFF2-40B4-BE49-F238E27FC236}">
                <a16:creationId xmlns:a16="http://schemas.microsoft.com/office/drawing/2014/main" id="{C30B8EFE-BA1C-45FB-B14C-E619228E8D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825" b="65616"/>
          <a:stretch/>
        </p:blipFill>
        <p:spPr bwMode="auto">
          <a:xfrm>
            <a:off x="-5405" y="-15620"/>
            <a:ext cx="12192000" cy="98310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a:extLst>
              <a:ext uri="{FF2B5EF4-FFF2-40B4-BE49-F238E27FC236}">
                <a16:creationId xmlns:a16="http://schemas.microsoft.com/office/drawing/2014/main" id="{E4C5FAA4-BAE0-4869-8CBC-1F355C9409D6}"/>
              </a:ext>
            </a:extLst>
          </p:cNvPr>
          <p:cNvGrpSpPr/>
          <p:nvPr/>
        </p:nvGrpSpPr>
        <p:grpSpPr>
          <a:xfrm>
            <a:off x="410499" y="1239745"/>
            <a:ext cx="7384238" cy="5268955"/>
            <a:chOff x="2658324" y="1156654"/>
            <a:chExt cx="6794575" cy="5268955"/>
          </a:xfrm>
        </p:grpSpPr>
        <p:grpSp>
          <p:nvGrpSpPr>
            <p:cNvPr id="3" name="组合 2">
              <a:extLst>
                <a:ext uri="{FF2B5EF4-FFF2-40B4-BE49-F238E27FC236}">
                  <a16:creationId xmlns:a16="http://schemas.microsoft.com/office/drawing/2014/main" id="{964F02FF-1F76-4CC3-95AC-F8E741FFBBA8}"/>
                </a:ext>
              </a:extLst>
            </p:cNvPr>
            <p:cNvGrpSpPr/>
            <p:nvPr/>
          </p:nvGrpSpPr>
          <p:grpSpPr>
            <a:xfrm>
              <a:off x="2658324" y="1156654"/>
              <a:ext cx="6794575" cy="5268955"/>
              <a:chOff x="1078160" y="238539"/>
              <a:chExt cx="10221989" cy="6400799"/>
            </a:xfrm>
          </p:grpSpPr>
          <p:grpSp>
            <p:nvGrpSpPr>
              <p:cNvPr id="5" name="组合 4">
                <a:extLst>
                  <a:ext uri="{FF2B5EF4-FFF2-40B4-BE49-F238E27FC236}">
                    <a16:creationId xmlns:a16="http://schemas.microsoft.com/office/drawing/2014/main" id="{8D288942-8E81-4E1C-A021-6E1F397C0DE0}"/>
                  </a:ext>
                </a:extLst>
              </p:cNvPr>
              <p:cNvGrpSpPr/>
              <p:nvPr/>
            </p:nvGrpSpPr>
            <p:grpSpPr>
              <a:xfrm>
                <a:off x="1078160" y="238539"/>
                <a:ext cx="10106674" cy="6400799"/>
                <a:chOff x="6248874" y="2098964"/>
                <a:chExt cx="6055229" cy="4393911"/>
              </a:xfrm>
            </p:grpSpPr>
            <p:grpSp>
              <p:nvGrpSpPr>
                <p:cNvPr id="18" name="组合 17">
                  <a:extLst>
                    <a:ext uri="{FF2B5EF4-FFF2-40B4-BE49-F238E27FC236}">
                      <a16:creationId xmlns:a16="http://schemas.microsoft.com/office/drawing/2014/main" id="{6923BE5F-D8DB-4391-AD9F-568D8294E123}"/>
                    </a:ext>
                  </a:extLst>
                </p:cNvPr>
                <p:cNvGrpSpPr/>
                <p:nvPr/>
              </p:nvGrpSpPr>
              <p:grpSpPr>
                <a:xfrm>
                  <a:off x="6708946" y="2223299"/>
                  <a:ext cx="5158835" cy="4017032"/>
                  <a:chOff x="1039954" y="977382"/>
                  <a:chExt cx="7799246" cy="5694641"/>
                </a:xfrm>
              </p:grpSpPr>
              <p:sp>
                <p:nvSpPr>
                  <p:cNvPr id="20" name="灯片编号占位符 2">
                    <a:extLst>
                      <a:ext uri="{FF2B5EF4-FFF2-40B4-BE49-F238E27FC236}">
                        <a16:creationId xmlns:a16="http://schemas.microsoft.com/office/drawing/2014/main" id="{989761F7-89DA-4696-AF0C-498CF3DDA6E9}"/>
                      </a:ext>
                    </a:extLst>
                  </p:cNvPr>
                  <p:cNvSpPr txBox="1">
                    <a:spLocks/>
                  </p:cNvSpPr>
                  <p:nvPr/>
                </p:nvSpPr>
                <p:spPr>
                  <a:xfrm>
                    <a:off x="6781800" y="6399782"/>
                    <a:ext cx="2057400" cy="159597"/>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kumimoji="1" lang="zh-CN" altLang="en-US" sz="900" dirty="0"/>
                  </a:p>
                </p:txBody>
              </p:sp>
              <p:pic>
                <p:nvPicPr>
                  <p:cNvPr id="21" name="图片 20">
                    <a:extLst>
                      <a:ext uri="{FF2B5EF4-FFF2-40B4-BE49-F238E27FC236}">
                        <a16:creationId xmlns:a16="http://schemas.microsoft.com/office/drawing/2014/main" id="{A81E6D6B-CB1B-4051-9577-F31CE3B41604}"/>
                      </a:ext>
                    </a:extLst>
                  </p:cNvPr>
                  <p:cNvPicPr>
                    <a:picLocks noChangeAspect="1"/>
                  </p:cNvPicPr>
                  <p:nvPr/>
                </p:nvPicPr>
                <p:blipFill>
                  <a:blip r:embed="rId3"/>
                  <a:stretch>
                    <a:fillRect/>
                  </a:stretch>
                </p:blipFill>
                <p:spPr>
                  <a:xfrm>
                    <a:off x="1291929" y="5199811"/>
                    <a:ext cx="1159188" cy="1159188"/>
                  </a:xfrm>
                  <a:prstGeom prst="rect">
                    <a:avLst/>
                  </a:prstGeom>
                </p:spPr>
              </p:pic>
              <p:pic>
                <p:nvPicPr>
                  <p:cNvPr id="22" name="图片 21">
                    <a:extLst>
                      <a:ext uri="{FF2B5EF4-FFF2-40B4-BE49-F238E27FC236}">
                        <a16:creationId xmlns:a16="http://schemas.microsoft.com/office/drawing/2014/main" id="{7600EA43-AFC7-4A67-AA52-47CDA48E6F55}"/>
                      </a:ext>
                    </a:extLst>
                  </p:cNvPr>
                  <p:cNvPicPr>
                    <a:picLocks noChangeAspect="1"/>
                  </p:cNvPicPr>
                  <p:nvPr/>
                </p:nvPicPr>
                <p:blipFill>
                  <a:blip r:embed="rId3"/>
                  <a:stretch>
                    <a:fillRect/>
                  </a:stretch>
                </p:blipFill>
                <p:spPr>
                  <a:xfrm>
                    <a:off x="7230906" y="5186663"/>
                    <a:ext cx="1159188" cy="1159188"/>
                  </a:xfrm>
                  <a:prstGeom prst="rect">
                    <a:avLst/>
                  </a:prstGeom>
                </p:spPr>
              </p:pic>
              <p:pic>
                <p:nvPicPr>
                  <p:cNvPr id="23" name="图片 22">
                    <a:extLst>
                      <a:ext uri="{FF2B5EF4-FFF2-40B4-BE49-F238E27FC236}">
                        <a16:creationId xmlns:a16="http://schemas.microsoft.com/office/drawing/2014/main" id="{633D4EFF-1178-4213-B98E-1D16A8B4494A}"/>
                      </a:ext>
                    </a:extLst>
                  </p:cNvPr>
                  <p:cNvPicPr>
                    <a:picLocks noChangeAspect="1"/>
                  </p:cNvPicPr>
                  <p:nvPr/>
                </p:nvPicPr>
                <p:blipFill>
                  <a:blip r:embed="rId4"/>
                  <a:stretch>
                    <a:fillRect/>
                  </a:stretch>
                </p:blipFill>
                <p:spPr>
                  <a:xfrm>
                    <a:off x="4590817" y="4800311"/>
                    <a:ext cx="2426164" cy="1871712"/>
                  </a:xfrm>
                  <a:prstGeom prst="rect">
                    <a:avLst/>
                  </a:prstGeom>
                </p:spPr>
              </p:pic>
              <p:pic>
                <p:nvPicPr>
                  <p:cNvPr id="24" name="图片 23">
                    <a:extLst>
                      <a:ext uri="{FF2B5EF4-FFF2-40B4-BE49-F238E27FC236}">
                        <a16:creationId xmlns:a16="http://schemas.microsoft.com/office/drawing/2014/main" id="{0A8140CB-37AF-471E-9FD3-28B6DEF7B650}"/>
                      </a:ext>
                    </a:extLst>
                  </p:cNvPr>
                  <p:cNvPicPr>
                    <a:picLocks noChangeAspect="1"/>
                  </p:cNvPicPr>
                  <p:nvPr/>
                </p:nvPicPr>
                <p:blipFill>
                  <a:blip r:embed="rId5"/>
                  <a:stretch>
                    <a:fillRect/>
                  </a:stretch>
                </p:blipFill>
                <p:spPr>
                  <a:xfrm>
                    <a:off x="3859199" y="5277530"/>
                    <a:ext cx="588172" cy="588172"/>
                  </a:xfrm>
                  <a:prstGeom prst="rect">
                    <a:avLst/>
                  </a:prstGeom>
                </p:spPr>
              </p:pic>
              <p:sp>
                <p:nvSpPr>
                  <p:cNvPr id="25" name="箭头: 下 9">
                    <a:extLst>
                      <a:ext uri="{FF2B5EF4-FFF2-40B4-BE49-F238E27FC236}">
                        <a16:creationId xmlns:a16="http://schemas.microsoft.com/office/drawing/2014/main" id="{B7BB40F2-CC62-450A-8027-B66F4A5EFBFC}"/>
                      </a:ext>
                    </a:extLst>
                  </p:cNvPr>
                  <p:cNvSpPr/>
                  <p:nvPr/>
                </p:nvSpPr>
                <p:spPr>
                  <a:xfrm rot="16200000">
                    <a:off x="2943279" y="5126204"/>
                    <a:ext cx="369331" cy="9535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26" name="文本框 25">
                    <a:extLst>
                      <a:ext uri="{FF2B5EF4-FFF2-40B4-BE49-F238E27FC236}">
                        <a16:creationId xmlns:a16="http://schemas.microsoft.com/office/drawing/2014/main" id="{02BBAAC1-9C08-40B0-9F1E-AA10672E8772}"/>
                      </a:ext>
                    </a:extLst>
                  </p:cNvPr>
                  <p:cNvSpPr txBox="1"/>
                  <p:nvPr/>
                </p:nvSpPr>
                <p:spPr>
                  <a:xfrm>
                    <a:off x="1039954" y="6289173"/>
                    <a:ext cx="1645592" cy="363851"/>
                  </a:xfrm>
                  <a:prstGeom prst="rect">
                    <a:avLst/>
                  </a:prstGeom>
                  <a:noFill/>
                </p:spPr>
                <p:txBody>
                  <a:bodyPr wrap="square" rtlCol="0">
                    <a:spAutoFit/>
                  </a:bodyPr>
                  <a:lstStyle/>
                  <a:p>
                    <a:pPr algn="ctr"/>
                    <a:r>
                      <a:rPr lang="en-US" altLang="zh-CN" sz="1400" b="1" dirty="0">
                        <a:latin typeface="Microsoft YaHei UI" panose="020B0503020204020204" pitchFamily="34" charset="-122"/>
                        <a:ea typeface="Microsoft YaHei UI" panose="020B0503020204020204" pitchFamily="34" charset="-122"/>
                      </a:rPr>
                      <a:t>Database A</a:t>
                    </a:r>
                    <a:endParaRPr lang="zh-CN" altLang="en-US" sz="1400" b="1" dirty="0">
                      <a:latin typeface="Microsoft YaHei UI" panose="020B0503020204020204" pitchFamily="34" charset="-122"/>
                      <a:ea typeface="Microsoft YaHei UI" panose="020B0503020204020204" pitchFamily="34" charset="-122"/>
                    </a:endParaRPr>
                  </a:p>
                </p:txBody>
              </p:sp>
              <p:sp>
                <p:nvSpPr>
                  <p:cNvPr id="27" name="文本框 26">
                    <a:extLst>
                      <a:ext uri="{FF2B5EF4-FFF2-40B4-BE49-F238E27FC236}">
                        <a16:creationId xmlns:a16="http://schemas.microsoft.com/office/drawing/2014/main" id="{78C8AE3D-9864-47D7-BA52-07C532785492}"/>
                      </a:ext>
                    </a:extLst>
                  </p:cNvPr>
                  <p:cNvSpPr txBox="1"/>
                  <p:nvPr/>
                </p:nvSpPr>
                <p:spPr>
                  <a:xfrm>
                    <a:off x="7056847" y="6277807"/>
                    <a:ext cx="1516105" cy="363851"/>
                  </a:xfrm>
                  <a:prstGeom prst="rect">
                    <a:avLst/>
                  </a:prstGeom>
                  <a:noFill/>
                </p:spPr>
                <p:txBody>
                  <a:bodyPr wrap="square" rtlCol="0">
                    <a:spAutoFit/>
                  </a:bodyPr>
                  <a:lstStyle/>
                  <a:p>
                    <a:r>
                      <a:rPr lang="en-US" altLang="zh-CN" sz="1400" b="1" dirty="0">
                        <a:latin typeface="Microsoft YaHei UI" panose="020B0503020204020204" pitchFamily="34" charset="-122"/>
                        <a:ea typeface="Microsoft YaHei UI" panose="020B0503020204020204" pitchFamily="34" charset="-122"/>
                      </a:rPr>
                      <a:t>Database B</a:t>
                    </a:r>
                    <a:endParaRPr lang="zh-CN" altLang="en-US" sz="1400" b="1" dirty="0">
                      <a:latin typeface="Microsoft YaHei UI" panose="020B0503020204020204" pitchFamily="34" charset="-122"/>
                      <a:ea typeface="Microsoft YaHei UI" panose="020B0503020204020204" pitchFamily="34" charset="-122"/>
                    </a:endParaRPr>
                  </a:p>
                </p:txBody>
              </p:sp>
              <p:pic>
                <p:nvPicPr>
                  <p:cNvPr id="28" name="图片 27">
                    <a:extLst>
                      <a:ext uri="{FF2B5EF4-FFF2-40B4-BE49-F238E27FC236}">
                        <a16:creationId xmlns:a16="http://schemas.microsoft.com/office/drawing/2014/main" id="{0731DA4C-7F3E-44D3-A8D3-4EBE65538B2A}"/>
                      </a:ext>
                    </a:extLst>
                  </p:cNvPr>
                  <p:cNvPicPr>
                    <a:picLocks noChangeAspect="1"/>
                  </p:cNvPicPr>
                  <p:nvPr/>
                </p:nvPicPr>
                <p:blipFill>
                  <a:blip r:embed="rId6">
                    <a:grayscl/>
                  </a:blip>
                  <a:stretch>
                    <a:fillRect/>
                  </a:stretch>
                </p:blipFill>
                <p:spPr>
                  <a:xfrm>
                    <a:off x="1373473" y="2824170"/>
                    <a:ext cx="978559" cy="978559"/>
                  </a:xfrm>
                  <a:prstGeom prst="rect">
                    <a:avLst/>
                  </a:prstGeom>
                </p:spPr>
              </p:pic>
              <p:pic>
                <p:nvPicPr>
                  <p:cNvPr id="29" name="图片 28">
                    <a:extLst>
                      <a:ext uri="{FF2B5EF4-FFF2-40B4-BE49-F238E27FC236}">
                        <a16:creationId xmlns:a16="http://schemas.microsoft.com/office/drawing/2014/main" id="{E41F31C3-30BF-461E-8C9A-6946C7CC63C6}"/>
                      </a:ext>
                    </a:extLst>
                  </p:cNvPr>
                  <p:cNvPicPr>
                    <a:picLocks noChangeAspect="1"/>
                  </p:cNvPicPr>
                  <p:nvPr/>
                </p:nvPicPr>
                <p:blipFill>
                  <a:blip r:embed="rId6">
                    <a:grayscl/>
                  </a:blip>
                  <a:stretch>
                    <a:fillRect/>
                  </a:stretch>
                </p:blipFill>
                <p:spPr>
                  <a:xfrm>
                    <a:off x="7321220" y="2824170"/>
                    <a:ext cx="978559" cy="978559"/>
                  </a:xfrm>
                  <a:prstGeom prst="rect">
                    <a:avLst/>
                  </a:prstGeom>
                </p:spPr>
              </p:pic>
              <p:sp>
                <p:nvSpPr>
                  <p:cNvPr id="30" name="文本框 29">
                    <a:extLst>
                      <a:ext uri="{FF2B5EF4-FFF2-40B4-BE49-F238E27FC236}">
                        <a16:creationId xmlns:a16="http://schemas.microsoft.com/office/drawing/2014/main" id="{335DDE0E-34F8-4F85-AA15-26A1D01BEF65}"/>
                      </a:ext>
                    </a:extLst>
                  </p:cNvPr>
                  <p:cNvSpPr txBox="1"/>
                  <p:nvPr/>
                </p:nvSpPr>
                <p:spPr>
                  <a:xfrm>
                    <a:off x="6099833" y="2562602"/>
                    <a:ext cx="1705615" cy="363851"/>
                  </a:xfrm>
                  <a:prstGeom prst="rect">
                    <a:avLst/>
                  </a:prstGeom>
                  <a:noFill/>
                </p:spPr>
                <p:txBody>
                  <a:bodyPr wrap="square" rtlCol="0">
                    <a:spAutoFit/>
                  </a:bodyPr>
                  <a:lstStyle/>
                  <a:p>
                    <a:r>
                      <a:rPr lang="en-US" altLang="zh-CN" sz="1400" b="1" dirty="0">
                        <a:latin typeface="Microsoft YaHei UI" panose="020B0503020204020204" pitchFamily="34" charset="-122"/>
                        <a:ea typeface="Microsoft YaHei UI" panose="020B0503020204020204" pitchFamily="34" charset="-122"/>
                      </a:rPr>
                      <a:t>Sub-Model B</a:t>
                    </a:r>
                    <a:endParaRPr lang="zh-CN" altLang="en-US" sz="1400" b="1" dirty="0">
                      <a:latin typeface="Microsoft YaHei UI" panose="020B0503020204020204" pitchFamily="34" charset="-122"/>
                      <a:ea typeface="Microsoft YaHei UI" panose="020B0503020204020204" pitchFamily="34" charset="-122"/>
                    </a:endParaRPr>
                  </a:p>
                </p:txBody>
              </p:sp>
              <p:sp>
                <p:nvSpPr>
                  <p:cNvPr id="31" name="文本框 30">
                    <a:extLst>
                      <a:ext uri="{FF2B5EF4-FFF2-40B4-BE49-F238E27FC236}">
                        <a16:creationId xmlns:a16="http://schemas.microsoft.com/office/drawing/2014/main" id="{AA3BE15F-7F46-4A98-8B6D-498BB9602FC4}"/>
                      </a:ext>
                    </a:extLst>
                  </p:cNvPr>
                  <p:cNvSpPr txBox="1"/>
                  <p:nvPr/>
                </p:nvSpPr>
                <p:spPr>
                  <a:xfrm>
                    <a:off x="2091774" y="2616031"/>
                    <a:ext cx="1861040" cy="363851"/>
                  </a:xfrm>
                  <a:prstGeom prst="rect">
                    <a:avLst/>
                  </a:prstGeom>
                  <a:noFill/>
                </p:spPr>
                <p:txBody>
                  <a:bodyPr wrap="square" rtlCol="0">
                    <a:spAutoFit/>
                  </a:bodyPr>
                  <a:lstStyle/>
                  <a:p>
                    <a:r>
                      <a:rPr lang="en-US" altLang="zh-CN" sz="1400" b="1" dirty="0">
                        <a:latin typeface="Microsoft YaHei UI" panose="020B0503020204020204" pitchFamily="34" charset="-122"/>
                        <a:ea typeface="Microsoft YaHei UI" panose="020B0503020204020204" pitchFamily="34" charset="-122"/>
                      </a:rPr>
                      <a:t>Sub-Model A</a:t>
                    </a:r>
                    <a:endParaRPr lang="zh-CN" altLang="en-US" sz="1400" b="1" dirty="0">
                      <a:latin typeface="Microsoft YaHei UI" panose="020B0503020204020204" pitchFamily="34" charset="-122"/>
                      <a:ea typeface="Microsoft YaHei UI" panose="020B0503020204020204" pitchFamily="34" charset="-122"/>
                    </a:endParaRPr>
                  </a:p>
                </p:txBody>
              </p:sp>
              <p:pic>
                <p:nvPicPr>
                  <p:cNvPr id="32" name="图片 31">
                    <a:extLst>
                      <a:ext uri="{FF2B5EF4-FFF2-40B4-BE49-F238E27FC236}">
                        <a16:creationId xmlns:a16="http://schemas.microsoft.com/office/drawing/2014/main" id="{0823093B-59A1-40B5-B4FF-771C3C6D16BE}"/>
                      </a:ext>
                    </a:extLst>
                  </p:cNvPr>
                  <p:cNvPicPr>
                    <a:picLocks noChangeAspect="1"/>
                  </p:cNvPicPr>
                  <p:nvPr/>
                </p:nvPicPr>
                <p:blipFill>
                  <a:blip r:embed="rId6"/>
                  <a:stretch>
                    <a:fillRect/>
                  </a:stretch>
                </p:blipFill>
                <p:spPr>
                  <a:xfrm>
                    <a:off x="4173317" y="1335394"/>
                    <a:ext cx="978559" cy="978559"/>
                  </a:xfrm>
                  <a:prstGeom prst="rect">
                    <a:avLst/>
                  </a:prstGeom>
                </p:spPr>
              </p:pic>
              <p:cxnSp>
                <p:nvCxnSpPr>
                  <p:cNvPr id="33" name="连接符: 曲线 17">
                    <a:extLst>
                      <a:ext uri="{FF2B5EF4-FFF2-40B4-BE49-F238E27FC236}">
                        <a16:creationId xmlns:a16="http://schemas.microsoft.com/office/drawing/2014/main" id="{88290578-20C9-4B46-9FC4-853DF71EB8A1}"/>
                      </a:ext>
                    </a:extLst>
                  </p:cNvPr>
                  <p:cNvCxnSpPr>
                    <a:cxnSpLocks/>
                    <a:stCxn id="29" idx="0"/>
                    <a:endCxn id="32" idx="3"/>
                  </p:cNvCxnSpPr>
                  <p:nvPr/>
                </p:nvCxnSpPr>
                <p:spPr>
                  <a:xfrm rot="16200000" flipV="1">
                    <a:off x="5981440" y="995111"/>
                    <a:ext cx="999496" cy="2658623"/>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33">
                    <a:extLst>
                      <a:ext uri="{FF2B5EF4-FFF2-40B4-BE49-F238E27FC236}">
                        <a16:creationId xmlns:a16="http://schemas.microsoft.com/office/drawing/2014/main" id="{EC690E96-2260-4159-8236-6965076801D5}"/>
                      </a:ext>
                    </a:extLst>
                  </p:cNvPr>
                  <p:cNvCxnSpPr>
                    <a:cxnSpLocks/>
                    <a:stCxn id="22" idx="0"/>
                    <a:endCxn id="29" idx="2"/>
                  </p:cNvCxnSpPr>
                  <p:nvPr/>
                </p:nvCxnSpPr>
                <p:spPr>
                  <a:xfrm flipH="1" flipV="1">
                    <a:off x="7810499" y="3802729"/>
                    <a:ext cx="1" cy="13839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a:extLst>
                      <a:ext uri="{FF2B5EF4-FFF2-40B4-BE49-F238E27FC236}">
                        <a16:creationId xmlns:a16="http://schemas.microsoft.com/office/drawing/2014/main" id="{CD0CA9E1-88F2-4786-8620-822CE591CBBB}"/>
                      </a:ext>
                    </a:extLst>
                  </p:cNvPr>
                  <p:cNvCxnSpPr>
                    <a:cxnSpLocks/>
                    <a:stCxn id="21" idx="0"/>
                    <a:endCxn id="28" idx="2"/>
                  </p:cNvCxnSpPr>
                  <p:nvPr/>
                </p:nvCxnSpPr>
                <p:spPr>
                  <a:xfrm flipH="1" flipV="1">
                    <a:off x="1862753" y="3802729"/>
                    <a:ext cx="8771" cy="13970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D7FAC344-A24D-4527-B0EE-A3390F217041}"/>
                      </a:ext>
                    </a:extLst>
                  </p:cNvPr>
                  <p:cNvSpPr txBox="1"/>
                  <p:nvPr/>
                </p:nvSpPr>
                <p:spPr>
                  <a:xfrm>
                    <a:off x="2798203" y="5878297"/>
                    <a:ext cx="2847335" cy="618546"/>
                  </a:xfrm>
                  <a:prstGeom prst="rect">
                    <a:avLst/>
                  </a:prstGeom>
                  <a:noFill/>
                </p:spPr>
                <p:txBody>
                  <a:bodyPr wrap="square" rtlCol="0">
                    <a:spAutoFit/>
                  </a:bodyPr>
                  <a:lstStyle/>
                  <a:p>
                    <a:r>
                      <a:rPr lang="en-US" altLang="zh-CN" sz="1400" b="1" dirty="0">
                        <a:latin typeface="Microsoft YaHei UI" panose="020B0503020204020204" pitchFamily="34" charset="-122"/>
                        <a:ea typeface="Microsoft YaHei UI" panose="020B0503020204020204" pitchFamily="34" charset="-122"/>
                      </a:rPr>
                      <a:t>Confidential</a:t>
                    </a:r>
                  </a:p>
                  <a:p>
                    <a:r>
                      <a:rPr lang="en-US" altLang="zh-CN" sz="1400" b="1" dirty="0">
                        <a:latin typeface="Microsoft YaHei UI" panose="020B0503020204020204" pitchFamily="34" charset="-122"/>
                        <a:ea typeface="Microsoft YaHei UI" panose="020B0503020204020204" pitchFamily="34" charset="-122"/>
                      </a:rPr>
                      <a:t>Info. Exchange</a:t>
                    </a:r>
                    <a:endParaRPr lang="zh-CN" altLang="en-US" sz="1400" b="1" dirty="0">
                      <a:latin typeface="Microsoft YaHei UI" panose="020B0503020204020204" pitchFamily="34" charset="-122"/>
                      <a:ea typeface="Microsoft YaHei UI" panose="020B0503020204020204" pitchFamily="34" charset="-122"/>
                    </a:endParaRPr>
                  </a:p>
                </p:txBody>
              </p:sp>
              <p:sp>
                <p:nvSpPr>
                  <p:cNvPr id="37" name="文本框 36">
                    <a:extLst>
                      <a:ext uri="{FF2B5EF4-FFF2-40B4-BE49-F238E27FC236}">
                        <a16:creationId xmlns:a16="http://schemas.microsoft.com/office/drawing/2014/main" id="{8B73BA73-66B1-4419-8A45-CDC8BBF15B42}"/>
                      </a:ext>
                    </a:extLst>
                  </p:cNvPr>
                  <p:cNvSpPr txBox="1"/>
                  <p:nvPr/>
                </p:nvSpPr>
                <p:spPr>
                  <a:xfrm>
                    <a:off x="3452683" y="977382"/>
                    <a:ext cx="2419827" cy="363851"/>
                  </a:xfrm>
                  <a:prstGeom prst="rect">
                    <a:avLst/>
                  </a:prstGeom>
                  <a:noFill/>
                </p:spPr>
                <p:txBody>
                  <a:bodyPr wrap="square" rtlCol="0">
                    <a:spAutoFit/>
                  </a:bodyPr>
                  <a:lstStyle/>
                  <a:p>
                    <a:pPr algn="ctr"/>
                    <a:r>
                      <a:rPr lang="en-US" altLang="zh-CN" sz="1400" b="1" dirty="0">
                        <a:latin typeface="Microsoft YaHei UI" panose="020B0503020204020204" pitchFamily="34" charset="-122"/>
                        <a:ea typeface="Microsoft YaHei UI" panose="020B0503020204020204" pitchFamily="34" charset="-122"/>
                      </a:rPr>
                      <a:t>Federated Model</a:t>
                    </a:r>
                    <a:endParaRPr lang="zh-CN" altLang="en-US" sz="1400" b="1" dirty="0">
                      <a:latin typeface="Microsoft YaHei UI" panose="020B0503020204020204" pitchFamily="34" charset="-122"/>
                      <a:ea typeface="Microsoft YaHei UI" panose="020B0503020204020204" pitchFamily="34" charset="-122"/>
                    </a:endParaRPr>
                  </a:p>
                </p:txBody>
              </p:sp>
              <p:pic>
                <p:nvPicPr>
                  <p:cNvPr id="38" name="图片 37">
                    <a:extLst>
                      <a:ext uri="{FF2B5EF4-FFF2-40B4-BE49-F238E27FC236}">
                        <a16:creationId xmlns:a16="http://schemas.microsoft.com/office/drawing/2014/main" id="{9C28C3F3-7615-4B2E-9FC2-85E68DBEDE41}"/>
                      </a:ext>
                    </a:extLst>
                  </p:cNvPr>
                  <p:cNvPicPr>
                    <a:picLocks noChangeAspect="1"/>
                  </p:cNvPicPr>
                  <p:nvPr/>
                </p:nvPicPr>
                <p:blipFill>
                  <a:blip r:embed="rId7"/>
                  <a:stretch>
                    <a:fillRect/>
                  </a:stretch>
                </p:blipFill>
                <p:spPr>
                  <a:xfrm>
                    <a:off x="5305223" y="1296727"/>
                    <a:ext cx="508340" cy="508340"/>
                  </a:xfrm>
                  <a:prstGeom prst="rect">
                    <a:avLst/>
                  </a:prstGeom>
                </p:spPr>
              </p:pic>
              <p:sp>
                <p:nvSpPr>
                  <p:cNvPr id="39" name="文本框 38">
                    <a:extLst>
                      <a:ext uri="{FF2B5EF4-FFF2-40B4-BE49-F238E27FC236}">
                        <a16:creationId xmlns:a16="http://schemas.microsoft.com/office/drawing/2014/main" id="{53615EAA-3814-46AE-B16C-A8CDF17FD63B}"/>
                      </a:ext>
                    </a:extLst>
                  </p:cNvPr>
                  <p:cNvSpPr txBox="1"/>
                  <p:nvPr/>
                </p:nvSpPr>
                <p:spPr>
                  <a:xfrm>
                    <a:off x="2651191" y="4051823"/>
                    <a:ext cx="4498955" cy="436621"/>
                  </a:xfrm>
                  <a:prstGeom prst="rect">
                    <a:avLst/>
                  </a:prstGeom>
                  <a:solidFill>
                    <a:schemeClr val="tx1"/>
                  </a:solidFill>
                </p:spPr>
                <p:txBody>
                  <a:bodyPr wrap="square" rtlCol="0">
                    <a:spAutoFit/>
                  </a:bodyPr>
                  <a:lstStyle/>
                  <a:p>
                    <a:pPr algn="ctr"/>
                    <a:r>
                      <a:rPr lang="en-US" altLang="zh-CN" b="1" dirty="0">
                        <a:solidFill>
                          <a:schemeClr val="bg1"/>
                        </a:solidFill>
                        <a:latin typeface="Microsoft YaHei UI" panose="020B0503020204020204" pitchFamily="34" charset="-122"/>
                        <a:ea typeface="Microsoft YaHei UI" panose="020B0503020204020204" pitchFamily="34" charset="-122"/>
                      </a:rPr>
                      <a:t>Encrypted Sample Alignment</a:t>
                    </a:r>
                  </a:p>
                </p:txBody>
              </p:sp>
              <p:sp>
                <p:nvSpPr>
                  <p:cNvPr id="40" name="流程图: 多文档 39">
                    <a:extLst>
                      <a:ext uri="{FF2B5EF4-FFF2-40B4-BE49-F238E27FC236}">
                        <a16:creationId xmlns:a16="http://schemas.microsoft.com/office/drawing/2014/main" id="{60DEB276-FD6A-4E73-9B95-F65345F5C84C}"/>
                      </a:ext>
                    </a:extLst>
                  </p:cNvPr>
                  <p:cNvSpPr/>
                  <p:nvPr/>
                </p:nvSpPr>
                <p:spPr>
                  <a:xfrm>
                    <a:off x="1553887" y="4332165"/>
                    <a:ext cx="635274" cy="501566"/>
                  </a:xfrm>
                  <a:prstGeom prst="flowChartMultidocumen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900"/>
                  </a:p>
                </p:txBody>
              </p:sp>
              <p:sp>
                <p:nvSpPr>
                  <p:cNvPr id="41" name="流程图: 多文档 40">
                    <a:extLst>
                      <a:ext uri="{FF2B5EF4-FFF2-40B4-BE49-F238E27FC236}">
                        <a16:creationId xmlns:a16="http://schemas.microsoft.com/office/drawing/2014/main" id="{E87CA184-90A0-4657-9E72-F22E0EAF6D09}"/>
                      </a:ext>
                    </a:extLst>
                  </p:cNvPr>
                  <p:cNvSpPr/>
                  <p:nvPr/>
                </p:nvSpPr>
                <p:spPr>
                  <a:xfrm>
                    <a:off x="7497064" y="4325597"/>
                    <a:ext cx="621035" cy="547553"/>
                  </a:xfrm>
                  <a:prstGeom prst="flowChartMultidocumen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900"/>
                  </a:p>
                </p:txBody>
              </p:sp>
              <p:cxnSp>
                <p:nvCxnSpPr>
                  <p:cNvPr id="42" name="直接箭头连接符 41">
                    <a:extLst>
                      <a:ext uri="{FF2B5EF4-FFF2-40B4-BE49-F238E27FC236}">
                        <a16:creationId xmlns:a16="http://schemas.microsoft.com/office/drawing/2014/main" id="{7B2CAED9-860B-4EAD-9291-B7E5C0760E54}"/>
                      </a:ext>
                    </a:extLst>
                  </p:cNvPr>
                  <p:cNvCxnSpPr>
                    <a:cxnSpLocks/>
                    <a:stCxn id="40" idx="3"/>
                    <a:endCxn id="41" idx="1"/>
                  </p:cNvCxnSpPr>
                  <p:nvPr/>
                </p:nvCxnSpPr>
                <p:spPr>
                  <a:xfrm>
                    <a:off x="2189161" y="4582948"/>
                    <a:ext cx="5307903" cy="1642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连接符: 曲线 29">
                    <a:extLst>
                      <a:ext uri="{FF2B5EF4-FFF2-40B4-BE49-F238E27FC236}">
                        <a16:creationId xmlns:a16="http://schemas.microsoft.com/office/drawing/2014/main" id="{1A139692-ADC5-41F5-B49B-A248A8318066}"/>
                      </a:ext>
                    </a:extLst>
                  </p:cNvPr>
                  <p:cNvCxnSpPr>
                    <a:cxnSpLocks/>
                    <a:stCxn id="28" idx="0"/>
                    <a:endCxn id="32" idx="1"/>
                  </p:cNvCxnSpPr>
                  <p:nvPr/>
                </p:nvCxnSpPr>
                <p:spPr>
                  <a:xfrm rot="5400000" flipH="1" flipV="1">
                    <a:off x="2518287" y="1169141"/>
                    <a:ext cx="999496" cy="2310565"/>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直接箭头连接符 44">
                    <a:extLst>
                      <a:ext uri="{FF2B5EF4-FFF2-40B4-BE49-F238E27FC236}">
                        <a16:creationId xmlns:a16="http://schemas.microsoft.com/office/drawing/2014/main" id="{ED282DD9-6FD4-416B-8D96-5902C2E20001}"/>
                      </a:ext>
                    </a:extLst>
                  </p:cNvPr>
                  <p:cNvCxnSpPr>
                    <a:cxnSpLocks/>
                    <a:stCxn id="28" idx="3"/>
                  </p:cNvCxnSpPr>
                  <p:nvPr/>
                </p:nvCxnSpPr>
                <p:spPr>
                  <a:xfrm>
                    <a:off x="2352032" y="3313449"/>
                    <a:ext cx="798460" cy="317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6" name="直接箭头连接符 45">
                    <a:extLst>
                      <a:ext uri="{FF2B5EF4-FFF2-40B4-BE49-F238E27FC236}">
                        <a16:creationId xmlns:a16="http://schemas.microsoft.com/office/drawing/2014/main" id="{80A8D6B3-4EF5-4E95-A79F-0AC96607F8A2}"/>
                      </a:ext>
                    </a:extLst>
                  </p:cNvPr>
                  <p:cNvCxnSpPr>
                    <a:cxnSpLocks/>
                    <a:endCxn id="29" idx="1"/>
                  </p:cNvCxnSpPr>
                  <p:nvPr/>
                </p:nvCxnSpPr>
                <p:spPr>
                  <a:xfrm flipV="1">
                    <a:off x="6583638" y="3313449"/>
                    <a:ext cx="737582" cy="317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9" name="矩形 18">
                  <a:extLst>
                    <a:ext uri="{FF2B5EF4-FFF2-40B4-BE49-F238E27FC236}">
                      <a16:creationId xmlns:a16="http://schemas.microsoft.com/office/drawing/2014/main" id="{C7CAB96B-B194-494B-8130-298FD9C75374}"/>
                    </a:ext>
                  </a:extLst>
                </p:cNvPr>
                <p:cNvSpPr/>
                <p:nvPr/>
              </p:nvSpPr>
              <p:spPr>
                <a:xfrm>
                  <a:off x="6248874" y="2098964"/>
                  <a:ext cx="6055229" cy="439391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流程图: 多文档 5">
                <a:extLst>
                  <a:ext uri="{FF2B5EF4-FFF2-40B4-BE49-F238E27FC236}">
                    <a16:creationId xmlns:a16="http://schemas.microsoft.com/office/drawing/2014/main" id="{7E86B733-BF2A-4959-9272-3DDDF3081FBF}"/>
                  </a:ext>
                </a:extLst>
              </p:cNvPr>
              <p:cNvSpPr/>
              <p:nvPr/>
            </p:nvSpPr>
            <p:spPr>
              <a:xfrm>
                <a:off x="9755544" y="3873646"/>
                <a:ext cx="684345" cy="539034"/>
              </a:xfrm>
              <a:prstGeom prst="flowChartMultidocument">
                <a:avLst/>
              </a:prstGeom>
              <a:ln>
                <a:solidFill>
                  <a:schemeClr val="accent5">
                    <a:lumMod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900"/>
              </a:p>
            </p:txBody>
          </p:sp>
          <p:sp>
            <p:nvSpPr>
              <p:cNvPr id="7" name="文本框 6">
                <a:extLst>
                  <a:ext uri="{FF2B5EF4-FFF2-40B4-BE49-F238E27FC236}">
                    <a16:creationId xmlns:a16="http://schemas.microsoft.com/office/drawing/2014/main" id="{AD2FCA77-EEEF-4F58-9C81-614602E3FE77}"/>
                  </a:ext>
                </a:extLst>
              </p:cNvPr>
              <p:cNvSpPr txBox="1"/>
              <p:nvPr/>
            </p:nvSpPr>
            <p:spPr>
              <a:xfrm>
                <a:off x="1738086" y="1102371"/>
                <a:ext cx="1963152" cy="560837"/>
              </a:xfrm>
              <a:prstGeom prst="rect">
                <a:avLst/>
              </a:prstGeom>
              <a:noFill/>
            </p:spPr>
            <p:txBody>
              <a:bodyPr wrap="square" rtlCol="0">
                <a:spAutoFit/>
              </a:bodyPr>
              <a:lstStyle/>
              <a:p>
                <a:pPr algn="ctr"/>
                <a:r>
                  <a:rPr lang="en-US" altLang="zh-CN" sz="1200" b="1" dirty="0">
                    <a:latin typeface="Microsoft YaHei UI" panose="020B0503020204020204" pitchFamily="34" charset="-122"/>
                    <a:ea typeface="Microsoft YaHei UI" panose="020B0503020204020204" pitchFamily="34" charset="-122"/>
                  </a:rPr>
                  <a:t>Unaligned</a:t>
                </a:r>
              </a:p>
              <a:p>
                <a:pPr algn="ctr"/>
                <a:r>
                  <a:rPr lang="en-US" altLang="zh-CN" sz="1200" b="1" dirty="0">
                    <a:latin typeface="Microsoft YaHei UI" panose="020B0503020204020204" pitchFamily="34" charset="-122"/>
                    <a:ea typeface="Microsoft YaHei UI" panose="020B0503020204020204" pitchFamily="34" charset="-122"/>
                  </a:rPr>
                  <a:t>data A</a:t>
                </a:r>
                <a:endParaRPr lang="zh-CN" altLang="en-US" sz="1200" b="1" dirty="0">
                  <a:latin typeface="Microsoft YaHei UI" panose="020B0503020204020204" pitchFamily="34" charset="-122"/>
                  <a:ea typeface="Microsoft YaHei UI" panose="020B0503020204020204" pitchFamily="34" charset="-122"/>
                </a:endParaRPr>
              </a:p>
            </p:txBody>
          </p:sp>
          <p:sp>
            <p:nvSpPr>
              <p:cNvPr id="8" name="文本框 7">
                <a:extLst>
                  <a:ext uri="{FF2B5EF4-FFF2-40B4-BE49-F238E27FC236}">
                    <a16:creationId xmlns:a16="http://schemas.microsoft.com/office/drawing/2014/main" id="{16243106-FEF2-4561-AC5D-150380622044}"/>
                  </a:ext>
                </a:extLst>
              </p:cNvPr>
              <p:cNvSpPr txBox="1"/>
              <p:nvPr/>
            </p:nvSpPr>
            <p:spPr>
              <a:xfrm>
                <a:off x="9755546" y="4788532"/>
                <a:ext cx="1544603" cy="635615"/>
              </a:xfrm>
              <a:prstGeom prst="rect">
                <a:avLst/>
              </a:prstGeom>
              <a:noFill/>
            </p:spPr>
            <p:txBody>
              <a:bodyPr wrap="square" rtlCol="0">
                <a:spAutoFit/>
              </a:bodyPr>
              <a:lstStyle/>
              <a:p>
                <a:r>
                  <a:rPr lang="en-US" altLang="zh-CN" sz="1400" b="1" dirty="0">
                    <a:latin typeface="Microsoft YaHei UI" panose="020B0503020204020204" pitchFamily="34" charset="-122"/>
                    <a:ea typeface="Microsoft YaHei UI" panose="020B0503020204020204" pitchFamily="34" charset="-122"/>
                  </a:rPr>
                  <a:t>Unaligned data B</a:t>
                </a:r>
                <a:endParaRPr lang="zh-CN" altLang="en-US" sz="1400" b="1" dirty="0">
                  <a:latin typeface="Microsoft YaHei UI" panose="020B0503020204020204" pitchFamily="34" charset="-122"/>
                  <a:ea typeface="Microsoft YaHei UI" panose="020B0503020204020204" pitchFamily="34" charset="-122"/>
                </a:endParaRPr>
              </a:p>
            </p:txBody>
          </p:sp>
          <p:cxnSp>
            <p:nvCxnSpPr>
              <p:cNvPr id="9" name="连接符: 曲线 17">
                <a:extLst>
                  <a:ext uri="{FF2B5EF4-FFF2-40B4-BE49-F238E27FC236}">
                    <a16:creationId xmlns:a16="http://schemas.microsoft.com/office/drawing/2014/main" id="{E9B7A796-6AC1-4FEA-8126-7A2181B56065}"/>
                  </a:ext>
                </a:extLst>
              </p:cNvPr>
              <p:cNvCxnSpPr>
                <a:cxnSpLocks/>
                <a:stCxn id="6" idx="0"/>
              </p:cNvCxnSpPr>
              <p:nvPr/>
            </p:nvCxnSpPr>
            <p:spPr>
              <a:xfrm rot="16200000" flipV="1">
                <a:off x="9475055" y="3203903"/>
                <a:ext cx="531462" cy="808023"/>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流程图: 多文档 9">
                <a:extLst>
                  <a:ext uri="{FF2B5EF4-FFF2-40B4-BE49-F238E27FC236}">
                    <a16:creationId xmlns:a16="http://schemas.microsoft.com/office/drawing/2014/main" id="{0EBF9B79-1F05-4CEE-B4B8-23883F740EEE}"/>
                  </a:ext>
                </a:extLst>
              </p:cNvPr>
              <p:cNvSpPr/>
              <p:nvPr/>
            </p:nvSpPr>
            <p:spPr>
              <a:xfrm>
                <a:off x="9907944" y="4026046"/>
                <a:ext cx="684345" cy="539034"/>
              </a:xfrm>
              <a:prstGeom prst="flowChartMultidocument">
                <a:avLst/>
              </a:prstGeom>
              <a:ln>
                <a:solidFill>
                  <a:schemeClr val="accent5">
                    <a:lumMod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900"/>
              </a:p>
            </p:txBody>
          </p:sp>
          <p:sp>
            <p:nvSpPr>
              <p:cNvPr id="11" name="流程图: 多文档 10">
                <a:extLst>
                  <a:ext uri="{FF2B5EF4-FFF2-40B4-BE49-F238E27FC236}">
                    <a16:creationId xmlns:a16="http://schemas.microsoft.com/office/drawing/2014/main" id="{79E8E55B-6F2D-49CA-804F-5A7B64AC12E8}"/>
                  </a:ext>
                </a:extLst>
              </p:cNvPr>
              <p:cNvSpPr/>
              <p:nvPr/>
            </p:nvSpPr>
            <p:spPr>
              <a:xfrm>
                <a:off x="10060344" y="4178446"/>
                <a:ext cx="684345" cy="539034"/>
              </a:xfrm>
              <a:prstGeom prst="flowChartMultidocument">
                <a:avLst/>
              </a:prstGeom>
              <a:ln>
                <a:solidFill>
                  <a:schemeClr val="accent5">
                    <a:lumMod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900"/>
              </a:p>
            </p:txBody>
          </p:sp>
          <p:cxnSp>
            <p:nvCxnSpPr>
              <p:cNvPr id="12" name="连接符: 曲线 29">
                <a:extLst>
                  <a:ext uri="{FF2B5EF4-FFF2-40B4-BE49-F238E27FC236}">
                    <a16:creationId xmlns:a16="http://schemas.microsoft.com/office/drawing/2014/main" id="{868EE737-6065-45ED-9CC8-B0823DB21090}"/>
                  </a:ext>
                </a:extLst>
              </p:cNvPr>
              <p:cNvCxnSpPr>
                <a:cxnSpLocks/>
                <a:stCxn id="32" idx="1"/>
                <a:endCxn id="15" idx="2"/>
              </p:cNvCxnSpPr>
              <p:nvPr/>
            </p:nvCxnSpPr>
            <p:spPr>
              <a:xfrm rot="10800000">
                <a:off x="3014248" y="1090642"/>
                <a:ext cx="2291102" cy="199694"/>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F46CDE8F-E107-454A-9066-183C9B0E3759}"/>
                  </a:ext>
                </a:extLst>
              </p:cNvPr>
              <p:cNvSpPr txBox="1"/>
              <p:nvPr/>
            </p:nvSpPr>
            <p:spPr>
              <a:xfrm>
                <a:off x="3732938" y="862567"/>
                <a:ext cx="1596160" cy="373892"/>
              </a:xfrm>
              <a:prstGeom prst="rect">
                <a:avLst/>
              </a:prstGeom>
              <a:noFill/>
            </p:spPr>
            <p:txBody>
              <a:bodyPr wrap="square" rtlCol="0">
                <a:spAutoFit/>
              </a:bodyPr>
              <a:lstStyle/>
              <a:p>
                <a:r>
                  <a:rPr lang="en-US" altLang="zh-CN" sz="1400" b="1" dirty="0">
                    <a:latin typeface="Microsoft YaHei UI" panose="020B0503020204020204" pitchFamily="34" charset="-122"/>
                    <a:ea typeface="Microsoft YaHei UI" panose="020B0503020204020204" pitchFamily="34" charset="-122"/>
                  </a:rPr>
                  <a:t>prediction</a:t>
                </a:r>
              </a:p>
            </p:txBody>
          </p:sp>
          <p:grpSp>
            <p:nvGrpSpPr>
              <p:cNvPr id="14" name="组合 13">
                <a:extLst>
                  <a:ext uri="{FF2B5EF4-FFF2-40B4-BE49-F238E27FC236}">
                    <a16:creationId xmlns:a16="http://schemas.microsoft.com/office/drawing/2014/main" id="{2411A243-1A43-4E2C-BAB9-F721839B223F}"/>
                  </a:ext>
                </a:extLst>
              </p:cNvPr>
              <p:cNvGrpSpPr/>
              <p:nvPr/>
            </p:nvGrpSpPr>
            <p:grpSpPr>
              <a:xfrm>
                <a:off x="2235363" y="440278"/>
                <a:ext cx="1168645" cy="673042"/>
                <a:chOff x="1905344" y="388296"/>
                <a:chExt cx="1168645" cy="605824"/>
              </a:xfrm>
            </p:grpSpPr>
            <p:sp>
              <p:nvSpPr>
                <p:cNvPr id="15" name="流程图: 多文档 14">
                  <a:extLst>
                    <a:ext uri="{FF2B5EF4-FFF2-40B4-BE49-F238E27FC236}">
                      <a16:creationId xmlns:a16="http://schemas.microsoft.com/office/drawing/2014/main" id="{D3C1E868-EE0F-4F42-8C81-9957C547C720}"/>
                    </a:ext>
                  </a:extLst>
                </p:cNvPr>
                <p:cNvSpPr/>
                <p:nvPr/>
              </p:nvSpPr>
              <p:spPr>
                <a:xfrm>
                  <a:off x="2389644" y="455086"/>
                  <a:ext cx="684345" cy="539034"/>
                </a:xfrm>
                <a:prstGeom prst="flowChartMultidocument">
                  <a:avLst/>
                </a:prstGeom>
                <a:ln>
                  <a:solidFill>
                    <a:schemeClr val="accent6">
                      <a:lumMod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900"/>
                </a:p>
              </p:txBody>
            </p:sp>
            <p:sp>
              <p:nvSpPr>
                <p:cNvPr id="16" name="流程图: 多文档 15">
                  <a:extLst>
                    <a:ext uri="{FF2B5EF4-FFF2-40B4-BE49-F238E27FC236}">
                      <a16:creationId xmlns:a16="http://schemas.microsoft.com/office/drawing/2014/main" id="{4939BA09-64D2-41E6-94E3-51A05C7D4071}"/>
                    </a:ext>
                  </a:extLst>
                </p:cNvPr>
                <p:cNvSpPr/>
                <p:nvPr/>
              </p:nvSpPr>
              <p:spPr>
                <a:xfrm>
                  <a:off x="2142182" y="405536"/>
                  <a:ext cx="684345" cy="539034"/>
                </a:xfrm>
                <a:prstGeom prst="flowChartMultidocument">
                  <a:avLst/>
                </a:prstGeom>
                <a:ln>
                  <a:solidFill>
                    <a:schemeClr val="accent6">
                      <a:lumMod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900"/>
                </a:p>
              </p:txBody>
            </p:sp>
            <p:sp>
              <p:nvSpPr>
                <p:cNvPr id="17" name="流程图: 多文档 16">
                  <a:extLst>
                    <a:ext uri="{FF2B5EF4-FFF2-40B4-BE49-F238E27FC236}">
                      <a16:creationId xmlns:a16="http://schemas.microsoft.com/office/drawing/2014/main" id="{A9BB3379-528B-4411-AE63-8371509F99A4}"/>
                    </a:ext>
                  </a:extLst>
                </p:cNvPr>
                <p:cNvSpPr/>
                <p:nvPr/>
              </p:nvSpPr>
              <p:spPr>
                <a:xfrm>
                  <a:off x="1905344" y="388296"/>
                  <a:ext cx="684345" cy="539034"/>
                </a:xfrm>
                <a:prstGeom prst="flowChartMultidocument">
                  <a:avLst/>
                </a:prstGeom>
                <a:ln>
                  <a:solidFill>
                    <a:schemeClr val="accent6">
                      <a:lumMod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sz="900"/>
                </a:p>
              </p:txBody>
            </p:sp>
          </p:grpSp>
        </p:grpSp>
        <p:pic>
          <p:nvPicPr>
            <p:cNvPr id="4" name="图片 3">
              <a:extLst>
                <a:ext uri="{FF2B5EF4-FFF2-40B4-BE49-F238E27FC236}">
                  <a16:creationId xmlns:a16="http://schemas.microsoft.com/office/drawing/2014/main" id="{50A6880C-D710-4306-9AC0-1E938FBEFB80}"/>
                </a:ext>
              </a:extLst>
            </p:cNvPr>
            <p:cNvPicPr>
              <a:picLocks noChangeAspect="1"/>
            </p:cNvPicPr>
            <p:nvPr/>
          </p:nvPicPr>
          <p:blipFill rotWithShape="1">
            <a:blip r:embed="rId8"/>
            <a:srcRect t="50562"/>
            <a:stretch/>
          </p:blipFill>
          <p:spPr>
            <a:xfrm>
              <a:off x="4705044" y="3193317"/>
              <a:ext cx="2545209" cy="195691"/>
            </a:xfrm>
            <a:prstGeom prst="rect">
              <a:avLst/>
            </a:prstGeom>
            <a:ln>
              <a:solidFill>
                <a:schemeClr val="bg1">
                  <a:lumMod val="75000"/>
                </a:schemeClr>
              </a:solidFill>
            </a:ln>
            <a:effectLst>
              <a:outerShdw blurRad="292100" dist="139700" dir="2700000" algn="tl" rotWithShape="0">
                <a:srgbClr val="333333">
                  <a:alpha val="65000"/>
                </a:srgbClr>
              </a:outerShdw>
            </a:effectLst>
          </p:spPr>
        </p:pic>
      </p:grpSp>
      <p:sp>
        <p:nvSpPr>
          <p:cNvPr id="47" name="标题 1">
            <a:extLst>
              <a:ext uri="{FF2B5EF4-FFF2-40B4-BE49-F238E27FC236}">
                <a16:creationId xmlns:a16="http://schemas.microsoft.com/office/drawing/2014/main" id="{3B6BBC25-A54C-42B4-A8F1-864D2214B27F}"/>
              </a:ext>
            </a:extLst>
          </p:cNvPr>
          <p:cNvSpPr txBox="1">
            <a:spLocks/>
          </p:cNvSpPr>
          <p:nvPr/>
        </p:nvSpPr>
        <p:spPr>
          <a:xfrm>
            <a:off x="128455" y="221311"/>
            <a:ext cx="11277600" cy="52149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900" b="1" dirty="0">
                <a:solidFill>
                  <a:schemeClr val="bg1"/>
                </a:solidFill>
                <a:latin typeface="Microsoft YaHei UI" panose="020B0503020204020204" pitchFamily="34" charset="-122"/>
                <a:ea typeface="Microsoft YaHei UI" panose="020B0503020204020204" pitchFamily="34" charset="-122"/>
              </a:rPr>
              <a:t>纵向联邦迁移学习</a:t>
            </a:r>
            <a:r>
              <a:rPr lang="zh-CN" altLang="en-US" sz="2900" b="1" dirty="0">
                <a:solidFill>
                  <a:schemeClr val="bg1"/>
                </a:solidFill>
                <a:latin typeface="Calibri" panose="020F0502020204030204" pitchFamily="34" charset="0"/>
                <a:ea typeface="Microsoft YaHei UI" panose="020B0503020204020204" pitchFamily="34" charset="-122"/>
                <a:cs typeface="Calibri" panose="020F0502020204030204" pitchFamily="34" charset="0"/>
              </a:rPr>
              <a:t> </a:t>
            </a:r>
            <a:r>
              <a:rPr lang="en-US" altLang="zh-CN" sz="2900" b="1" dirty="0">
                <a:solidFill>
                  <a:schemeClr val="bg1"/>
                </a:solidFill>
                <a:latin typeface="Calibri" panose="020F0502020204030204" pitchFamily="34" charset="0"/>
                <a:ea typeface="Microsoft YaHei UI" panose="020B0503020204020204" pitchFamily="34" charset="-122"/>
                <a:cs typeface="Calibri" panose="020F0502020204030204" pitchFamily="34" charset="0"/>
              </a:rPr>
              <a:t>Federated Transfer Learning</a:t>
            </a:r>
            <a:endParaRPr lang="zh-CN" altLang="en-US" sz="2900" b="1" dirty="0">
              <a:solidFill>
                <a:schemeClr val="bg1"/>
              </a:solidFill>
              <a:latin typeface="Calibri" panose="020F0502020204030204" pitchFamily="34" charset="0"/>
              <a:ea typeface="Microsoft YaHei UI" panose="020B0503020204020204" pitchFamily="34" charset="-122"/>
              <a:cs typeface="Calibri" panose="020F0502020204030204" pitchFamily="34" charset="0"/>
            </a:endParaRPr>
          </a:p>
        </p:txBody>
      </p:sp>
      <p:grpSp>
        <p:nvGrpSpPr>
          <p:cNvPr id="57" name="组 56"/>
          <p:cNvGrpSpPr/>
          <p:nvPr/>
        </p:nvGrpSpPr>
        <p:grpSpPr>
          <a:xfrm>
            <a:off x="7961408" y="2896347"/>
            <a:ext cx="3752847" cy="2188225"/>
            <a:chOff x="6464699" y="2724917"/>
            <a:chExt cx="5374393" cy="3049665"/>
          </a:xfrm>
        </p:grpSpPr>
        <p:pic>
          <p:nvPicPr>
            <p:cNvPr id="66" name="Picture 8" descr="æºæ§é¶å®çåçæå°çµæ">
              <a:extLst>
                <a:ext uri="{FF2B5EF4-FFF2-40B4-BE49-F238E27FC236}">
                  <a16:creationId xmlns:a16="http://schemas.microsoft.com/office/drawing/2014/main" id="{6307E262-4B35-4443-93C8-0C530AE7294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64699" y="2941139"/>
              <a:ext cx="1714323" cy="1023583"/>
            </a:xfrm>
            <a:prstGeom prst="rect">
              <a:avLst/>
            </a:prstGeom>
            <a:noFill/>
            <a:extLst>
              <a:ext uri="{909E8E84-426E-40DD-AFC4-6F175D3DCCD1}">
                <a14:hiddenFill xmlns:a14="http://schemas.microsoft.com/office/drawing/2010/main">
                  <a:solidFill>
                    <a:srgbClr val="FFFFFF"/>
                  </a:solidFill>
                </a14:hiddenFill>
              </a:ext>
            </a:extLst>
          </p:spPr>
        </p:pic>
        <p:pic>
          <p:nvPicPr>
            <p:cNvPr id="67" name="图片 66"/>
            <p:cNvPicPr>
              <a:picLocks noChangeAspect="1"/>
            </p:cNvPicPr>
            <p:nvPr/>
          </p:nvPicPr>
          <p:blipFill>
            <a:blip r:embed="rId10"/>
            <a:stretch>
              <a:fillRect/>
            </a:stretch>
          </p:blipFill>
          <p:spPr>
            <a:xfrm>
              <a:off x="8209314" y="3905050"/>
              <a:ext cx="1689231" cy="1689231"/>
            </a:xfrm>
            <a:prstGeom prst="rect">
              <a:avLst/>
            </a:prstGeom>
          </p:spPr>
        </p:pic>
        <p:sp>
          <p:nvSpPr>
            <p:cNvPr id="68" name="丁字箭头 67"/>
            <p:cNvSpPr/>
            <p:nvPr/>
          </p:nvSpPr>
          <p:spPr>
            <a:xfrm rot="10800000">
              <a:off x="8364183" y="3111617"/>
              <a:ext cx="1581675" cy="1041009"/>
            </a:xfrm>
            <a:prstGeom prst="leftRigh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9" name="文本框 68"/>
            <p:cNvSpPr txBox="1"/>
            <p:nvPr/>
          </p:nvSpPr>
          <p:spPr>
            <a:xfrm>
              <a:off x="8375782" y="5045386"/>
              <a:ext cx="1609332" cy="729196"/>
            </a:xfrm>
            <a:prstGeom prst="rect">
              <a:avLst/>
            </a:prstGeom>
            <a:noFill/>
          </p:spPr>
          <p:txBody>
            <a:bodyPr wrap="none" rtlCol="0">
              <a:spAutoFit/>
            </a:bodyPr>
            <a:lstStyle/>
            <a:p>
              <a:pPr algn="ctr"/>
              <a:r>
                <a:rPr kumimoji="1" lang="en-US" altLang="zh-CN" sz="2800" b="1" dirty="0">
                  <a:latin typeface="Microsoft YaHei UI" panose="020B0503020204020204" pitchFamily="34" charset="-122"/>
                  <a:ea typeface="Microsoft YaHei UI" panose="020B0503020204020204" pitchFamily="34" charset="-122"/>
                </a:rPr>
                <a:t>(V, Y)</a:t>
              </a:r>
              <a:endParaRPr kumimoji="1" lang="zh-CN" altLang="en-US" sz="2800" b="1" dirty="0">
                <a:latin typeface="Microsoft YaHei UI" panose="020B0503020204020204" pitchFamily="34" charset="-122"/>
                <a:ea typeface="Microsoft YaHei UI" panose="020B0503020204020204" pitchFamily="34" charset="-122"/>
              </a:endParaRPr>
            </a:p>
          </p:txBody>
        </p:sp>
        <p:sp>
          <p:nvSpPr>
            <p:cNvPr id="70" name="文本框 69"/>
            <p:cNvSpPr txBox="1"/>
            <p:nvPr/>
          </p:nvSpPr>
          <p:spPr>
            <a:xfrm>
              <a:off x="6764954" y="3993875"/>
              <a:ext cx="1113811" cy="792909"/>
            </a:xfrm>
            <a:prstGeom prst="rect">
              <a:avLst/>
            </a:prstGeom>
            <a:noFill/>
          </p:spPr>
          <p:txBody>
            <a:bodyPr wrap="none" rtlCol="0">
              <a:spAutoFit/>
            </a:bodyPr>
            <a:lstStyle/>
            <a:p>
              <a:pPr algn="ctr"/>
              <a:r>
                <a:rPr kumimoji="1" lang="en-US" altLang="zh-CN" sz="2800" b="1" dirty="0">
                  <a:latin typeface="Microsoft YaHei UI" panose="020B0503020204020204" pitchFamily="34" charset="-122"/>
                  <a:ea typeface="Microsoft YaHei UI" panose="020B0503020204020204" pitchFamily="34" charset="-122"/>
                </a:rPr>
                <a:t>(X)</a:t>
              </a:r>
              <a:endParaRPr kumimoji="1" lang="zh-CN" altLang="en-US" sz="2800" b="1" dirty="0">
                <a:latin typeface="Microsoft YaHei UI" panose="020B0503020204020204" pitchFamily="34" charset="-122"/>
                <a:ea typeface="Microsoft YaHei UI" panose="020B0503020204020204" pitchFamily="34" charset="-122"/>
              </a:endParaRPr>
            </a:p>
          </p:txBody>
        </p:sp>
        <p:sp>
          <p:nvSpPr>
            <p:cNvPr id="71" name="文本框 70"/>
            <p:cNvSpPr txBox="1"/>
            <p:nvPr/>
          </p:nvSpPr>
          <p:spPr>
            <a:xfrm>
              <a:off x="9991394" y="4144298"/>
              <a:ext cx="1847698" cy="792909"/>
            </a:xfrm>
            <a:prstGeom prst="rect">
              <a:avLst/>
            </a:prstGeom>
            <a:noFill/>
          </p:spPr>
          <p:txBody>
            <a:bodyPr wrap="none" rtlCol="0">
              <a:spAutoFit/>
            </a:bodyPr>
            <a:lstStyle/>
            <a:p>
              <a:pPr algn="ctr"/>
              <a:r>
                <a:rPr kumimoji="1" lang="en-US" altLang="zh-CN" sz="2800" b="1" dirty="0">
                  <a:latin typeface="Microsoft YaHei UI" panose="020B0503020204020204" pitchFamily="34" charset="-122"/>
                  <a:ea typeface="Microsoft YaHei UI" panose="020B0503020204020204" pitchFamily="34" charset="-122"/>
                </a:rPr>
                <a:t>(U, Z)</a:t>
              </a:r>
              <a:endParaRPr kumimoji="1" lang="zh-CN" altLang="en-US" sz="2800" b="1" dirty="0">
                <a:latin typeface="Microsoft YaHei UI" panose="020B0503020204020204" pitchFamily="34" charset="-122"/>
                <a:ea typeface="Microsoft YaHei UI" panose="020B0503020204020204" pitchFamily="34" charset="-122"/>
              </a:endParaRPr>
            </a:p>
          </p:txBody>
        </p:sp>
        <p:pic>
          <p:nvPicPr>
            <p:cNvPr id="72" name="图片 71"/>
            <p:cNvPicPr>
              <a:picLocks noChangeAspect="1"/>
            </p:cNvPicPr>
            <p:nvPr/>
          </p:nvPicPr>
          <p:blipFill>
            <a:blip r:embed="rId11"/>
            <a:stretch>
              <a:fillRect/>
            </a:stretch>
          </p:blipFill>
          <p:spPr>
            <a:xfrm>
              <a:off x="10205554" y="2724917"/>
              <a:ext cx="1419381" cy="1419381"/>
            </a:xfrm>
            <a:prstGeom prst="rect">
              <a:avLst/>
            </a:prstGeom>
          </p:spPr>
        </p:pic>
      </p:grpSp>
      <p:sp>
        <p:nvSpPr>
          <p:cNvPr id="43" name="灯片编号占位符 42">
            <a:extLst>
              <a:ext uri="{FF2B5EF4-FFF2-40B4-BE49-F238E27FC236}">
                <a16:creationId xmlns:a16="http://schemas.microsoft.com/office/drawing/2014/main" id="{91B342BB-E730-43D0-8C87-B350B3087F2F}"/>
              </a:ext>
            </a:extLst>
          </p:cNvPr>
          <p:cNvSpPr>
            <a:spLocks noGrp="1"/>
          </p:cNvSpPr>
          <p:nvPr>
            <p:ph type="sldNum" sz="quarter" idx="12"/>
          </p:nvPr>
        </p:nvSpPr>
        <p:spPr/>
        <p:txBody>
          <a:bodyPr/>
          <a:lstStyle/>
          <a:p>
            <a:fld id="{622329AE-4C43-4855-B231-0C48B90E4E9D}" type="slidenum">
              <a:rPr lang="zh-CN" altLang="en-US" smtClean="0"/>
              <a:t>23</a:t>
            </a:fld>
            <a:endParaRPr lang="zh-CN" altLang="en-US"/>
          </a:p>
        </p:txBody>
      </p:sp>
      <p:sp>
        <p:nvSpPr>
          <p:cNvPr id="58" name="文本框 57"/>
          <p:cNvSpPr txBox="1"/>
          <p:nvPr/>
        </p:nvSpPr>
        <p:spPr>
          <a:xfrm>
            <a:off x="4666022" y="6406037"/>
            <a:ext cx="1210588" cy="338554"/>
          </a:xfrm>
          <a:prstGeom prst="rect">
            <a:avLst/>
          </a:prstGeom>
          <a:solidFill>
            <a:schemeClr val="bg1"/>
          </a:solidFill>
        </p:spPr>
        <p:txBody>
          <a:bodyPr wrap="none" rtlCol="0">
            <a:spAutoFit/>
          </a:bodyPr>
          <a:lstStyle/>
          <a:p>
            <a:r>
              <a:rPr kumimoji="1" lang="zh-CN" altLang="en-US" sz="1600" dirty="0"/>
              <a:t>杨强，</a:t>
            </a:r>
            <a:r>
              <a:rPr kumimoji="1" lang="en-US" altLang="zh-CN" sz="1600" dirty="0"/>
              <a:t>2018</a:t>
            </a:r>
            <a:endParaRPr kumimoji="1" lang="zh-CN" altLang="en-US" sz="1600" dirty="0"/>
          </a:p>
        </p:txBody>
      </p:sp>
      <p:sp>
        <p:nvSpPr>
          <p:cNvPr id="59" name="矩形 58">
            <a:extLst>
              <a:ext uri="{FF2B5EF4-FFF2-40B4-BE49-F238E27FC236}">
                <a16:creationId xmlns:a16="http://schemas.microsoft.com/office/drawing/2014/main" id="{CA1E69BB-540E-8644-BCC1-E65587A0D12C}"/>
              </a:ext>
            </a:extLst>
          </p:cNvPr>
          <p:cNvSpPr/>
          <p:nvPr/>
        </p:nvSpPr>
        <p:spPr>
          <a:xfrm>
            <a:off x="10311618" y="0"/>
            <a:ext cx="1880382" cy="956603"/>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058441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7AAF06-48AE-6B40-B461-C3AC8BE3D9BF}"/>
              </a:ext>
            </a:extLst>
          </p:cNvPr>
          <p:cNvSpPr>
            <a:spLocks noGrp="1"/>
          </p:cNvSpPr>
          <p:nvPr>
            <p:ph type="title"/>
          </p:nvPr>
        </p:nvSpPr>
        <p:spPr>
          <a:xfrm>
            <a:off x="838200" y="23019"/>
            <a:ext cx="10515600" cy="1325563"/>
          </a:xfrm>
        </p:spPr>
        <p:txBody>
          <a:bodyPr>
            <a:normAutofit/>
          </a:bodyPr>
          <a:lstStyle/>
          <a:p>
            <a:r>
              <a:rPr kumimoji="1" lang="en-US" altLang="zh-CN" sz="2400" dirty="0">
                <a:solidFill>
                  <a:srgbClr val="1D53A4"/>
                </a:solidFill>
                <a:latin typeface="Arial" panose="020B0604020202020204" pitchFamily="34" charset="0"/>
                <a:cs typeface="Arial" panose="020B0604020202020204" pitchFamily="34" charset="0"/>
              </a:rPr>
              <a:t>Horizontal Federated Recommendation: Case 1</a:t>
            </a:r>
            <a:endParaRPr kumimoji="1" lang="zh-CN" altLang="en-US" sz="2400" dirty="0">
              <a:solidFill>
                <a:srgbClr val="1D53A4"/>
              </a:solidFill>
              <a:latin typeface="Arial" panose="020B0604020202020204" pitchFamily="34" charset="0"/>
              <a:cs typeface="Arial" panose="020B0604020202020204" pitchFamily="34" charset="0"/>
            </a:endParaRPr>
          </a:p>
        </p:txBody>
      </p:sp>
      <p:sp>
        <p:nvSpPr>
          <p:cNvPr id="4" name="文本框 3">
            <a:extLst>
              <a:ext uri="{FF2B5EF4-FFF2-40B4-BE49-F238E27FC236}">
                <a16:creationId xmlns:a16="http://schemas.microsoft.com/office/drawing/2014/main" id="{1614FEB2-90B9-4387-8115-7508461EB502}"/>
              </a:ext>
            </a:extLst>
          </p:cNvPr>
          <p:cNvSpPr txBox="1"/>
          <p:nvPr/>
        </p:nvSpPr>
        <p:spPr>
          <a:xfrm>
            <a:off x="1977793" y="1717972"/>
            <a:ext cx="2208401" cy="1241622"/>
          </a:xfrm>
          <a:prstGeom prst="rect">
            <a:avLst/>
          </a:prstGeom>
          <a:noFill/>
        </p:spPr>
        <p:txBody>
          <a:bodyPr wrap="square" rtlCol="0">
            <a:spAutoFit/>
          </a:bodyPr>
          <a:lstStyle/>
          <a:p>
            <a:r>
              <a:rPr lang="en-US" altLang="zh-CN" sz="1867" dirty="0">
                <a:solidFill>
                  <a:srgbClr val="1E53A4"/>
                </a:solidFill>
                <a:latin typeface="Arial" panose="020B0604020202020204" pitchFamily="34" charset="0"/>
                <a:cs typeface="Arial" panose="020B0604020202020204" pitchFamily="34" charset="0"/>
              </a:rPr>
              <a:t>Example: movie recommendation with data from </a:t>
            </a:r>
            <a:r>
              <a:rPr lang="en-US" altLang="zh-CN" sz="1867" dirty="0">
                <a:solidFill>
                  <a:srgbClr val="FF0000"/>
                </a:solidFill>
                <a:latin typeface="Arial" panose="020B0604020202020204" pitchFamily="34" charset="0"/>
                <a:cs typeface="Arial" panose="020B0604020202020204" pitchFamily="34" charset="0"/>
              </a:rPr>
              <a:t>individual users</a:t>
            </a:r>
            <a:endParaRPr lang="zh-CN" altLang="en-US" sz="1867" dirty="0">
              <a:solidFill>
                <a:srgbClr val="FF0000"/>
              </a:solidFill>
              <a:latin typeface="Arial" panose="020B0604020202020204" pitchFamily="34" charset="0"/>
              <a:cs typeface="Arial" panose="020B0604020202020204" pitchFamily="34" charset="0"/>
            </a:endParaRPr>
          </a:p>
        </p:txBody>
      </p:sp>
      <p:sp>
        <p:nvSpPr>
          <p:cNvPr id="34" name="文本框 33">
            <a:extLst>
              <a:ext uri="{FF2B5EF4-FFF2-40B4-BE49-F238E27FC236}">
                <a16:creationId xmlns:a16="http://schemas.microsoft.com/office/drawing/2014/main" id="{D193B678-932D-45A7-BEA6-1D6BE0E3E409}"/>
              </a:ext>
            </a:extLst>
          </p:cNvPr>
          <p:cNvSpPr txBox="1"/>
          <p:nvPr/>
        </p:nvSpPr>
        <p:spPr>
          <a:xfrm>
            <a:off x="2716910" y="5125716"/>
            <a:ext cx="1065676" cy="420564"/>
          </a:xfrm>
          <a:prstGeom prst="rect">
            <a:avLst/>
          </a:prstGeom>
          <a:noFill/>
        </p:spPr>
        <p:txBody>
          <a:bodyPr wrap="none" rtlCol="0">
            <a:spAutoFit/>
          </a:bodyPr>
          <a:lstStyle/>
          <a:p>
            <a:r>
              <a:rPr lang="en-US" altLang="zh-CN" sz="2133" dirty="0">
                <a:latin typeface="Arial" panose="020B0604020202020204" pitchFamily="34" charset="0"/>
                <a:cs typeface="Arial" panose="020B0604020202020204" pitchFamily="34" charset="0"/>
              </a:rPr>
              <a:t>Party A</a:t>
            </a:r>
            <a:endParaRPr lang="zh-CN" altLang="en-US" sz="2133" dirty="0">
              <a:latin typeface="Arial" panose="020B0604020202020204" pitchFamily="34" charset="0"/>
              <a:cs typeface="Arial" panose="020B0604020202020204" pitchFamily="34" charset="0"/>
            </a:endParaRPr>
          </a:p>
        </p:txBody>
      </p:sp>
      <p:sp>
        <p:nvSpPr>
          <p:cNvPr id="57" name="文本框 56">
            <a:extLst>
              <a:ext uri="{FF2B5EF4-FFF2-40B4-BE49-F238E27FC236}">
                <a16:creationId xmlns:a16="http://schemas.microsoft.com/office/drawing/2014/main" id="{4C34BF25-1D1F-44F2-9FC8-9FA549F68B51}"/>
              </a:ext>
            </a:extLst>
          </p:cNvPr>
          <p:cNvSpPr txBox="1"/>
          <p:nvPr/>
        </p:nvSpPr>
        <p:spPr>
          <a:xfrm>
            <a:off x="8602989" y="5093572"/>
            <a:ext cx="1080745" cy="420564"/>
          </a:xfrm>
          <a:prstGeom prst="rect">
            <a:avLst/>
          </a:prstGeom>
          <a:noFill/>
        </p:spPr>
        <p:txBody>
          <a:bodyPr wrap="none" rtlCol="0">
            <a:spAutoFit/>
          </a:bodyPr>
          <a:lstStyle/>
          <a:p>
            <a:r>
              <a:rPr lang="en-US" altLang="zh-CN" sz="2133" dirty="0">
                <a:latin typeface="Arial" panose="020B0604020202020204" pitchFamily="34" charset="0"/>
                <a:cs typeface="Arial" panose="020B0604020202020204" pitchFamily="34" charset="0"/>
              </a:rPr>
              <a:t>Party B</a:t>
            </a:r>
            <a:endParaRPr lang="zh-CN" altLang="en-US" sz="2133" dirty="0">
              <a:latin typeface="Arial" panose="020B0604020202020204" pitchFamily="34" charset="0"/>
              <a:cs typeface="Arial" panose="020B0604020202020204" pitchFamily="34" charset="0"/>
            </a:endParaRPr>
          </a:p>
        </p:txBody>
      </p:sp>
      <p:pic>
        <p:nvPicPr>
          <p:cNvPr id="63" name="图片 62">
            <a:extLst>
              <a:ext uri="{FF2B5EF4-FFF2-40B4-BE49-F238E27FC236}">
                <a16:creationId xmlns:a16="http://schemas.microsoft.com/office/drawing/2014/main" id="{148A09B5-9D2B-46C8-B14D-A41ED3F1690C}"/>
              </a:ext>
            </a:extLst>
          </p:cNvPr>
          <p:cNvPicPr>
            <a:picLocks noChangeAspect="1"/>
          </p:cNvPicPr>
          <p:nvPr/>
        </p:nvPicPr>
        <p:blipFill>
          <a:blip r:embed="rId3"/>
          <a:stretch>
            <a:fillRect/>
          </a:stretch>
        </p:blipFill>
        <p:spPr>
          <a:xfrm>
            <a:off x="5127467" y="4357759"/>
            <a:ext cx="1997036" cy="1296776"/>
          </a:xfrm>
          <a:prstGeom prst="rect">
            <a:avLst/>
          </a:prstGeom>
        </p:spPr>
      </p:pic>
      <p:cxnSp>
        <p:nvCxnSpPr>
          <p:cNvPr id="5" name="直接连接符 4">
            <a:extLst>
              <a:ext uri="{FF2B5EF4-FFF2-40B4-BE49-F238E27FC236}">
                <a16:creationId xmlns:a16="http://schemas.microsoft.com/office/drawing/2014/main" id="{5852940F-2211-4CE2-91D1-070BEDEFC663}"/>
              </a:ext>
            </a:extLst>
          </p:cNvPr>
          <p:cNvCxnSpPr>
            <a:cxnSpLocks/>
          </p:cNvCxnSpPr>
          <p:nvPr/>
        </p:nvCxnSpPr>
        <p:spPr>
          <a:xfrm>
            <a:off x="1677800" y="3717484"/>
            <a:ext cx="8679809"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pic>
        <p:nvPicPr>
          <p:cNvPr id="64" name="图片 63">
            <a:extLst>
              <a:ext uri="{FF2B5EF4-FFF2-40B4-BE49-F238E27FC236}">
                <a16:creationId xmlns:a16="http://schemas.microsoft.com/office/drawing/2014/main" id="{7DAB53C7-E2DA-47D3-82B6-227E14A828E0}"/>
              </a:ext>
            </a:extLst>
          </p:cNvPr>
          <p:cNvPicPr>
            <a:picLocks noChangeAspect="1"/>
          </p:cNvPicPr>
          <p:nvPr/>
        </p:nvPicPr>
        <p:blipFill>
          <a:blip r:embed="rId4"/>
          <a:stretch>
            <a:fillRect/>
          </a:stretch>
        </p:blipFill>
        <p:spPr>
          <a:xfrm>
            <a:off x="4511624" y="1077697"/>
            <a:ext cx="4697181" cy="2552691"/>
          </a:xfrm>
          <a:prstGeom prst="rect">
            <a:avLst/>
          </a:prstGeom>
        </p:spPr>
      </p:pic>
      <p:pic>
        <p:nvPicPr>
          <p:cNvPr id="66" name="图片 65">
            <a:extLst>
              <a:ext uri="{FF2B5EF4-FFF2-40B4-BE49-F238E27FC236}">
                <a16:creationId xmlns:a16="http://schemas.microsoft.com/office/drawing/2014/main" id="{01D6E615-74AC-4DFF-8B97-F7E08FB1ED7E}"/>
              </a:ext>
            </a:extLst>
          </p:cNvPr>
          <p:cNvPicPr>
            <a:picLocks noChangeAspect="1"/>
          </p:cNvPicPr>
          <p:nvPr/>
        </p:nvPicPr>
        <p:blipFill>
          <a:blip r:embed="rId5"/>
          <a:stretch>
            <a:fillRect/>
          </a:stretch>
        </p:blipFill>
        <p:spPr>
          <a:xfrm>
            <a:off x="1677799" y="4203944"/>
            <a:ext cx="2806236" cy="951009"/>
          </a:xfrm>
          <a:prstGeom prst="rect">
            <a:avLst/>
          </a:prstGeom>
        </p:spPr>
      </p:pic>
      <p:pic>
        <p:nvPicPr>
          <p:cNvPr id="67" name="图片 66">
            <a:extLst>
              <a:ext uri="{FF2B5EF4-FFF2-40B4-BE49-F238E27FC236}">
                <a16:creationId xmlns:a16="http://schemas.microsoft.com/office/drawing/2014/main" id="{D9ACD56A-12FD-4051-90BC-5E9BBC115589}"/>
              </a:ext>
            </a:extLst>
          </p:cNvPr>
          <p:cNvPicPr>
            <a:picLocks noChangeAspect="1"/>
          </p:cNvPicPr>
          <p:nvPr/>
        </p:nvPicPr>
        <p:blipFill>
          <a:blip r:embed="rId6"/>
          <a:stretch>
            <a:fillRect/>
          </a:stretch>
        </p:blipFill>
        <p:spPr>
          <a:xfrm>
            <a:off x="4437913" y="5999291"/>
            <a:ext cx="2686591" cy="842040"/>
          </a:xfrm>
          <a:prstGeom prst="rect">
            <a:avLst/>
          </a:prstGeom>
        </p:spPr>
      </p:pic>
      <p:pic>
        <p:nvPicPr>
          <p:cNvPr id="68" name="图片 67">
            <a:extLst>
              <a:ext uri="{FF2B5EF4-FFF2-40B4-BE49-F238E27FC236}">
                <a16:creationId xmlns:a16="http://schemas.microsoft.com/office/drawing/2014/main" id="{B3681810-C720-4B6A-B648-BAD8E10E2594}"/>
              </a:ext>
            </a:extLst>
          </p:cNvPr>
          <p:cNvPicPr>
            <a:picLocks noChangeAspect="1"/>
          </p:cNvPicPr>
          <p:nvPr/>
        </p:nvPicPr>
        <p:blipFill>
          <a:blip r:embed="rId7"/>
          <a:stretch>
            <a:fillRect/>
          </a:stretch>
        </p:blipFill>
        <p:spPr>
          <a:xfrm>
            <a:off x="7644220" y="4171799"/>
            <a:ext cx="2871497" cy="980728"/>
          </a:xfrm>
          <a:prstGeom prst="rect">
            <a:avLst/>
          </a:prstGeom>
        </p:spPr>
      </p:pic>
      <p:sp>
        <p:nvSpPr>
          <p:cNvPr id="72" name="文本框 71">
            <a:extLst>
              <a:ext uri="{FF2B5EF4-FFF2-40B4-BE49-F238E27FC236}">
                <a16:creationId xmlns:a16="http://schemas.microsoft.com/office/drawing/2014/main" id="{4C34BF25-1D1F-44F2-9FC8-9FA549F68B51}"/>
              </a:ext>
            </a:extLst>
          </p:cNvPr>
          <p:cNvSpPr txBox="1"/>
          <p:nvPr/>
        </p:nvSpPr>
        <p:spPr>
          <a:xfrm>
            <a:off x="7502322" y="6273192"/>
            <a:ext cx="1095172" cy="420564"/>
          </a:xfrm>
          <a:prstGeom prst="rect">
            <a:avLst/>
          </a:prstGeom>
          <a:noFill/>
        </p:spPr>
        <p:txBody>
          <a:bodyPr wrap="none" rtlCol="0">
            <a:spAutoFit/>
          </a:bodyPr>
          <a:lstStyle/>
          <a:p>
            <a:r>
              <a:rPr lang="en-US" altLang="zh-CN" sz="2133" dirty="0">
                <a:latin typeface="Arial" panose="020B0604020202020204" pitchFamily="34" charset="0"/>
                <a:cs typeface="Arial" panose="020B0604020202020204" pitchFamily="34" charset="0"/>
              </a:rPr>
              <a:t>Party C</a:t>
            </a:r>
            <a:endParaRPr lang="zh-CN" altLang="en-US" sz="2133" dirty="0">
              <a:latin typeface="Arial" panose="020B0604020202020204" pitchFamily="34" charset="0"/>
              <a:cs typeface="Arial" panose="020B0604020202020204" pitchFamily="34" charset="0"/>
            </a:endParaRPr>
          </a:p>
        </p:txBody>
      </p:sp>
      <p:sp>
        <p:nvSpPr>
          <p:cNvPr id="3" name="灯片编号占位符 2"/>
          <p:cNvSpPr>
            <a:spLocks noGrp="1"/>
          </p:cNvSpPr>
          <p:nvPr>
            <p:ph type="sldNum" sz="quarter" idx="14"/>
          </p:nvPr>
        </p:nvSpPr>
        <p:spPr/>
        <p:txBody>
          <a:bodyPr/>
          <a:lstStyle/>
          <a:p>
            <a:fld id="{6C8BB526-ED8C-704D-8088-E01D9A5E4CF8}" type="slidenum">
              <a:rPr kumimoji="1" lang="zh-CN" altLang="en-US" smtClean="0"/>
              <a:t>24</a:t>
            </a:fld>
            <a:endParaRPr kumimoji="1" lang="zh-CN" altLang="en-US" dirty="0"/>
          </a:p>
        </p:txBody>
      </p:sp>
    </p:spTree>
    <p:extLst>
      <p:ext uri="{BB962C8B-B14F-4D97-AF65-F5344CB8AC3E}">
        <p14:creationId xmlns:p14="http://schemas.microsoft.com/office/powerpoint/2010/main" val="1896604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24E7B9-0B37-4DCA-B859-D11169C6224F}"/>
              </a:ext>
            </a:extLst>
          </p:cNvPr>
          <p:cNvSpPr>
            <a:spLocks noGrp="1"/>
          </p:cNvSpPr>
          <p:nvPr>
            <p:ph type="title"/>
          </p:nvPr>
        </p:nvSpPr>
        <p:spPr>
          <a:xfrm>
            <a:off x="838200" y="365126"/>
            <a:ext cx="10515600" cy="723447"/>
          </a:xfrm>
        </p:spPr>
        <p:txBody>
          <a:bodyPr/>
          <a:lstStyle/>
          <a:p>
            <a:r>
              <a:rPr kumimoji="1" lang="en-US" altLang="zh-CN" sz="2400" dirty="0">
                <a:solidFill>
                  <a:srgbClr val="1D53A4"/>
                </a:solidFill>
                <a:latin typeface="Arial" panose="020B0604020202020204" pitchFamily="34" charset="0"/>
                <a:cs typeface="Arial" panose="020B0604020202020204" pitchFamily="34" charset="0"/>
              </a:rPr>
              <a:t>Federated Collaborative Filtering [</a:t>
            </a:r>
            <a:r>
              <a:rPr kumimoji="1" lang="en-US" altLang="zh-CN" sz="2400" dirty="0" err="1">
                <a:solidFill>
                  <a:srgbClr val="1D53A4"/>
                </a:solidFill>
                <a:latin typeface="Arial" panose="020B0604020202020204" pitchFamily="34" charset="0"/>
                <a:cs typeface="Arial" panose="020B0604020202020204" pitchFamily="34" charset="0"/>
              </a:rPr>
              <a:t>Ammad</a:t>
            </a:r>
            <a:r>
              <a:rPr kumimoji="1" lang="en-US" altLang="zh-CN" sz="2400" dirty="0">
                <a:solidFill>
                  <a:srgbClr val="1D53A4"/>
                </a:solidFill>
                <a:latin typeface="Arial" panose="020B0604020202020204" pitchFamily="34" charset="0"/>
                <a:cs typeface="Arial" panose="020B0604020202020204" pitchFamily="34" charset="0"/>
              </a:rPr>
              <a:t> et al. 2019]</a:t>
            </a:r>
            <a:endParaRPr kumimoji="1" lang="zh-CN" altLang="en-US" sz="2400" dirty="0">
              <a:solidFill>
                <a:srgbClr val="1D53A4"/>
              </a:solidFill>
              <a:latin typeface="Arial" panose="020B0604020202020204" pitchFamily="34" charset="0"/>
              <a:cs typeface="Arial" panose="020B0604020202020204" pitchFamily="34" charset="0"/>
            </a:endParaRPr>
          </a:p>
        </p:txBody>
      </p:sp>
      <p:pic>
        <p:nvPicPr>
          <p:cNvPr id="28" name="图片 27">
            <a:extLst>
              <a:ext uri="{FF2B5EF4-FFF2-40B4-BE49-F238E27FC236}">
                <a16:creationId xmlns:a16="http://schemas.microsoft.com/office/drawing/2014/main" id="{54CAF843-CA2C-40C4-B72C-BE1CE81EB97E}"/>
              </a:ext>
            </a:extLst>
          </p:cNvPr>
          <p:cNvPicPr>
            <a:picLocks noChangeAspect="1"/>
          </p:cNvPicPr>
          <p:nvPr/>
        </p:nvPicPr>
        <p:blipFill rotWithShape="1">
          <a:blip r:embed="rId3"/>
          <a:srcRect b="43444"/>
          <a:stretch/>
        </p:blipFill>
        <p:spPr>
          <a:xfrm>
            <a:off x="3091829" y="5272888"/>
            <a:ext cx="6343879" cy="1076656"/>
          </a:xfrm>
          <a:prstGeom prst="rect">
            <a:avLst/>
          </a:prstGeom>
        </p:spPr>
      </p:pic>
      <p:grpSp>
        <p:nvGrpSpPr>
          <p:cNvPr id="7" name="组合 6">
            <a:extLst>
              <a:ext uri="{FF2B5EF4-FFF2-40B4-BE49-F238E27FC236}">
                <a16:creationId xmlns:a16="http://schemas.microsoft.com/office/drawing/2014/main" id="{3BCDD05B-FA1F-478C-A722-8893D04E3BFE}"/>
              </a:ext>
            </a:extLst>
          </p:cNvPr>
          <p:cNvGrpSpPr/>
          <p:nvPr/>
        </p:nvGrpSpPr>
        <p:grpSpPr>
          <a:xfrm>
            <a:off x="2269065" y="1911251"/>
            <a:ext cx="7856445" cy="3170989"/>
            <a:chOff x="1065577" y="832437"/>
            <a:chExt cx="6628322" cy="3024101"/>
          </a:xfrm>
        </p:grpSpPr>
        <p:sp>
          <p:nvSpPr>
            <p:cNvPr id="11" name="文本框 10">
              <a:extLst>
                <a:ext uri="{FF2B5EF4-FFF2-40B4-BE49-F238E27FC236}">
                  <a16:creationId xmlns:a16="http://schemas.microsoft.com/office/drawing/2014/main" id="{7464B0C8-8E71-4C33-A69E-54F8BDFCB3CD}"/>
                </a:ext>
              </a:extLst>
            </p:cNvPr>
            <p:cNvSpPr txBox="1"/>
            <p:nvPr/>
          </p:nvSpPr>
          <p:spPr>
            <a:xfrm>
              <a:off x="2082942" y="1471823"/>
              <a:ext cx="960519" cy="322871"/>
            </a:xfrm>
            <a:prstGeom prst="rect">
              <a:avLst/>
            </a:prstGeom>
            <a:noFill/>
          </p:spPr>
          <p:txBody>
            <a:bodyPr wrap="square" rtlCol="0">
              <a:spAutoFit/>
            </a:bodyPr>
            <a:lstStyle/>
            <a:p>
              <a:r>
                <a:rPr lang="en-US" altLang="zh-CN" sz="1600" dirty="0">
                  <a:latin typeface="Arial" panose="020B0604020202020204" pitchFamily="34" charset="0"/>
                  <a:cs typeface="Arial" panose="020B0604020202020204" pitchFamily="34" charset="0"/>
                </a:rPr>
                <a:t>Party A</a:t>
              </a:r>
              <a:endParaRPr lang="zh-CN" altLang="en-US" sz="1600" dirty="0">
                <a:latin typeface="Arial" panose="020B060402020202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id="{A757F342-AF07-4D26-AB15-89A01EDE156D}"/>
                </a:ext>
              </a:extLst>
            </p:cNvPr>
            <p:cNvSpPr txBox="1"/>
            <p:nvPr/>
          </p:nvSpPr>
          <p:spPr>
            <a:xfrm>
              <a:off x="2108166" y="2964202"/>
              <a:ext cx="723816" cy="322871"/>
            </a:xfrm>
            <a:prstGeom prst="rect">
              <a:avLst/>
            </a:prstGeom>
            <a:noFill/>
          </p:spPr>
          <p:txBody>
            <a:bodyPr wrap="none" rtlCol="0">
              <a:spAutoFit/>
            </a:bodyPr>
            <a:lstStyle/>
            <a:p>
              <a:r>
                <a:rPr lang="en-US" altLang="zh-CN" sz="1600" dirty="0">
                  <a:latin typeface="Arial" panose="020B0604020202020204" pitchFamily="34" charset="0"/>
                  <a:cs typeface="Arial" panose="020B0604020202020204" pitchFamily="34" charset="0"/>
                </a:rPr>
                <a:t>Party B</a:t>
              </a:r>
              <a:endParaRPr lang="zh-CN" altLang="en-US" sz="1600" dirty="0">
                <a:latin typeface="Arial" panose="020B0604020202020204" pitchFamily="34" charset="0"/>
                <a:cs typeface="Arial" panose="020B0604020202020204" pitchFamily="34" charset="0"/>
              </a:endParaRPr>
            </a:p>
          </p:txBody>
        </p:sp>
        <p:pic>
          <p:nvPicPr>
            <p:cNvPr id="8" name="图片 7">
              <a:extLst>
                <a:ext uri="{FF2B5EF4-FFF2-40B4-BE49-F238E27FC236}">
                  <a16:creationId xmlns:a16="http://schemas.microsoft.com/office/drawing/2014/main" id="{8795C363-59C7-4097-BC68-E4E7939BEB2E}"/>
                </a:ext>
              </a:extLst>
            </p:cNvPr>
            <p:cNvPicPr>
              <a:picLocks noChangeAspect="1"/>
            </p:cNvPicPr>
            <p:nvPr/>
          </p:nvPicPr>
          <p:blipFill>
            <a:blip r:embed="rId4"/>
            <a:stretch>
              <a:fillRect/>
            </a:stretch>
          </p:blipFill>
          <p:spPr>
            <a:xfrm>
              <a:off x="4308121" y="1257978"/>
              <a:ext cx="327501" cy="342734"/>
            </a:xfrm>
            <a:prstGeom prst="rect">
              <a:avLst/>
            </a:prstGeom>
          </p:spPr>
        </p:pic>
        <p:pic>
          <p:nvPicPr>
            <p:cNvPr id="18" name="图片 17">
              <a:extLst>
                <a:ext uri="{FF2B5EF4-FFF2-40B4-BE49-F238E27FC236}">
                  <a16:creationId xmlns:a16="http://schemas.microsoft.com/office/drawing/2014/main" id="{4159536C-6A42-4ED1-8F9D-99B2BB1E7C65}"/>
                </a:ext>
              </a:extLst>
            </p:cNvPr>
            <p:cNvPicPr>
              <a:picLocks noChangeAspect="1"/>
            </p:cNvPicPr>
            <p:nvPr/>
          </p:nvPicPr>
          <p:blipFill>
            <a:blip r:embed="rId4"/>
            <a:stretch>
              <a:fillRect/>
            </a:stretch>
          </p:blipFill>
          <p:spPr>
            <a:xfrm>
              <a:off x="4408826" y="3253076"/>
              <a:ext cx="327501" cy="342734"/>
            </a:xfrm>
            <a:prstGeom prst="rect">
              <a:avLst/>
            </a:prstGeom>
          </p:spPr>
        </p:pic>
        <p:sp>
          <p:nvSpPr>
            <p:cNvPr id="33" name="文本框 32">
              <a:extLst>
                <a:ext uri="{FF2B5EF4-FFF2-40B4-BE49-F238E27FC236}">
                  <a16:creationId xmlns:a16="http://schemas.microsoft.com/office/drawing/2014/main" id="{9DDFD108-B56F-4B99-82DF-5F6D7BCE60C4}"/>
                </a:ext>
              </a:extLst>
            </p:cNvPr>
            <p:cNvSpPr txBox="1"/>
            <p:nvPr/>
          </p:nvSpPr>
          <p:spPr>
            <a:xfrm>
              <a:off x="1076020" y="1348930"/>
              <a:ext cx="665662" cy="322871"/>
            </a:xfrm>
            <a:prstGeom prst="rect">
              <a:avLst/>
            </a:prstGeom>
            <a:noFill/>
          </p:spPr>
          <p:txBody>
            <a:bodyPr wrap="none" rtlCol="0">
              <a:spAutoFit/>
            </a:bodyPr>
            <a:lstStyle/>
            <a:p>
              <a:r>
                <a:rPr lang="en-US" altLang="zh-CN" sz="1600" dirty="0">
                  <a:latin typeface="Arial" panose="020B0604020202020204" pitchFamily="34" charset="0"/>
                  <a:cs typeface="Arial" panose="020B0604020202020204" pitchFamily="34" charset="0"/>
                </a:rPr>
                <a:t>User 1</a:t>
              </a:r>
              <a:endParaRPr lang="zh-CN" altLang="en-US" sz="1600" dirty="0">
                <a:latin typeface="Arial" panose="020B0604020202020204" pitchFamily="34" charset="0"/>
                <a:cs typeface="Arial" panose="020B0604020202020204" pitchFamily="34" charset="0"/>
              </a:endParaRPr>
            </a:p>
          </p:txBody>
        </p:sp>
        <p:sp>
          <p:nvSpPr>
            <p:cNvPr id="34" name="文本框 33">
              <a:extLst>
                <a:ext uri="{FF2B5EF4-FFF2-40B4-BE49-F238E27FC236}">
                  <a16:creationId xmlns:a16="http://schemas.microsoft.com/office/drawing/2014/main" id="{D4D21C1F-E2A4-4C89-AF31-3C6C4408A23C}"/>
                </a:ext>
              </a:extLst>
            </p:cNvPr>
            <p:cNvSpPr txBox="1"/>
            <p:nvPr/>
          </p:nvSpPr>
          <p:spPr>
            <a:xfrm>
              <a:off x="1065577" y="3345310"/>
              <a:ext cx="665662" cy="322871"/>
            </a:xfrm>
            <a:prstGeom prst="rect">
              <a:avLst/>
            </a:prstGeom>
            <a:noFill/>
          </p:spPr>
          <p:txBody>
            <a:bodyPr wrap="none" rtlCol="0">
              <a:spAutoFit/>
            </a:bodyPr>
            <a:lstStyle/>
            <a:p>
              <a:r>
                <a:rPr lang="en-US" altLang="zh-CN" sz="1600" dirty="0">
                  <a:latin typeface="Arial" panose="020B0604020202020204" pitchFamily="34" charset="0"/>
                  <a:cs typeface="Arial" panose="020B0604020202020204" pitchFamily="34" charset="0"/>
                </a:rPr>
                <a:t>User n</a:t>
              </a:r>
              <a:endParaRPr lang="zh-CN" altLang="en-US" sz="1600" dirty="0">
                <a:latin typeface="Arial" panose="020B0604020202020204" pitchFamily="34" charset="0"/>
                <a:cs typeface="Arial" panose="020B0604020202020204" pitchFamily="34" charset="0"/>
              </a:endParaRPr>
            </a:p>
          </p:txBody>
        </p:sp>
        <p:pic>
          <p:nvPicPr>
            <p:cNvPr id="35" name="图片 34">
              <a:extLst>
                <a:ext uri="{FF2B5EF4-FFF2-40B4-BE49-F238E27FC236}">
                  <a16:creationId xmlns:a16="http://schemas.microsoft.com/office/drawing/2014/main" id="{01D6E615-74AC-4DFF-8B97-F7E08FB1ED7E}"/>
                </a:ext>
              </a:extLst>
            </p:cNvPr>
            <p:cNvPicPr>
              <a:picLocks noChangeAspect="1"/>
            </p:cNvPicPr>
            <p:nvPr/>
          </p:nvPicPr>
          <p:blipFill>
            <a:blip r:embed="rId5"/>
            <a:stretch>
              <a:fillRect/>
            </a:stretch>
          </p:blipFill>
          <p:spPr>
            <a:xfrm>
              <a:off x="1843134" y="832437"/>
              <a:ext cx="2342253" cy="871536"/>
            </a:xfrm>
            <a:prstGeom prst="rect">
              <a:avLst/>
            </a:prstGeom>
          </p:spPr>
        </p:pic>
        <p:pic>
          <p:nvPicPr>
            <p:cNvPr id="36" name="图片 35">
              <a:extLst>
                <a:ext uri="{FF2B5EF4-FFF2-40B4-BE49-F238E27FC236}">
                  <a16:creationId xmlns:a16="http://schemas.microsoft.com/office/drawing/2014/main" id="{D9ACD56A-12FD-4051-90BC-5E9BBC115589}"/>
                </a:ext>
              </a:extLst>
            </p:cNvPr>
            <p:cNvPicPr>
              <a:picLocks noChangeAspect="1"/>
            </p:cNvPicPr>
            <p:nvPr/>
          </p:nvPicPr>
          <p:blipFill>
            <a:blip r:embed="rId6"/>
            <a:stretch>
              <a:fillRect/>
            </a:stretch>
          </p:blipFill>
          <p:spPr>
            <a:xfrm>
              <a:off x="1855001" y="2886216"/>
              <a:ext cx="2242390" cy="771673"/>
            </a:xfrm>
            <a:prstGeom prst="rect">
              <a:avLst/>
            </a:prstGeom>
          </p:spPr>
        </p:pic>
        <p:pic>
          <p:nvPicPr>
            <p:cNvPr id="37" name="图片 36">
              <a:extLst>
                <a:ext uri="{FF2B5EF4-FFF2-40B4-BE49-F238E27FC236}">
                  <a16:creationId xmlns:a16="http://schemas.microsoft.com/office/drawing/2014/main" id="{B3681810-C720-4B6A-B648-BAD8E10E2594}"/>
                </a:ext>
              </a:extLst>
            </p:cNvPr>
            <p:cNvPicPr>
              <a:picLocks noChangeAspect="1"/>
            </p:cNvPicPr>
            <p:nvPr/>
          </p:nvPicPr>
          <p:blipFill>
            <a:blip r:embed="rId7"/>
            <a:stretch>
              <a:fillRect/>
            </a:stretch>
          </p:blipFill>
          <p:spPr>
            <a:xfrm>
              <a:off x="1847387" y="1869084"/>
              <a:ext cx="2396724" cy="898772"/>
            </a:xfrm>
            <a:prstGeom prst="rect">
              <a:avLst/>
            </a:prstGeom>
          </p:spPr>
        </p:pic>
        <p:sp>
          <p:nvSpPr>
            <p:cNvPr id="38" name="文本框 37">
              <a:extLst>
                <a:ext uri="{FF2B5EF4-FFF2-40B4-BE49-F238E27FC236}">
                  <a16:creationId xmlns:a16="http://schemas.microsoft.com/office/drawing/2014/main" id="{82147E25-14A0-4397-970E-8D5D639AA6BA}"/>
                </a:ext>
              </a:extLst>
            </p:cNvPr>
            <p:cNvSpPr txBox="1"/>
            <p:nvPr/>
          </p:nvSpPr>
          <p:spPr>
            <a:xfrm>
              <a:off x="1099240" y="2373203"/>
              <a:ext cx="656195" cy="322871"/>
            </a:xfrm>
            <a:prstGeom prst="rect">
              <a:avLst/>
            </a:prstGeom>
            <a:noFill/>
          </p:spPr>
          <p:txBody>
            <a:bodyPr wrap="none" rtlCol="0">
              <a:spAutoFit/>
            </a:bodyPr>
            <a:lstStyle/>
            <a:p>
              <a:r>
                <a:rPr lang="en-US" altLang="zh-CN" sz="1600" dirty="0">
                  <a:latin typeface="Arial" panose="020B0604020202020204" pitchFamily="34" charset="0"/>
                  <a:cs typeface="Arial" panose="020B0604020202020204" pitchFamily="34" charset="0"/>
                </a:rPr>
                <a:t>User k</a:t>
              </a:r>
              <a:endParaRPr lang="zh-CN" altLang="en-US" sz="1600" dirty="0">
                <a:latin typeface="Arial" panose="020B0604020202020204" pitchFamily="34" charset="0"/>
                <a:cs typeface="Arial" panose="020B0604020202020204" pitchFamily="34" charset="0"/>
              </a:endParaRPr>
            </a:p>
          </p:txBody>
        </p:sp>
        <p:pic>
          <p:nvPicPr>
            <p:cNvPr id="39" name="图片 38">
              <a:extLst>
                <a:ext uri="{FF2B5EF4-FFF2-40B4-BE49-F238E27FC236}">
                  <a16:creationId xmlns:a16="http://schemas.microsoft.com/office/drawing/2014/main" id="{67F448E3-F61F-4BC3-8393-E6BA82FD3DF8}"/>
                </a:ext>
              </a:extLst>
            </p:cNvPr>
            <p:cNvPicPr>
              <a:picLocks noChangeAspect="1"/>
            </p:cNvPicPr>
            <p:nvPr/>
          </p:nvPicPr>
          <p:blipFill>
            <a:blip r:embed="rId4"/>
            <a:stretch>
              <a:fillRect/>
            </a:stretch>
          </p:blipFill>
          <p:spPr>
            <a:xfrm>
              <a:off x="4316664" y="2196417"/>
              <a:ext cx="327501" cy="342734"/>
            </a:xfrm>
            <a:prstGeom prst="rect">
              <a:avLst/>
            </a:prstGeom>
          </p:spPr>
        </p:pic>
        <p:pic>
          <p:nvPicPr>
            <p:cNvPr id="40" name="图片 39">
              <a:extLst>
                <a:ext uri="{FF2B5EF4-FFF2-40B4-BE49-F238E27FC236}">
                  <a16:creationId xmlns:a16="http://schemas.microsoft.com/office/drawing/2014/main" id="{DC9D840D-3593-4CB0-9494-C044A80F88FE}"/>
                </a:ext>
              </a:extLst>
            </p:cNvPr>
            <p:cNvPicPr>
              <a:picLocks noChangeAspect="1"/>
            </p:cNvPicPr>
            <p:nvPr/>
          </p:nvPicPr>
          <p:blipFill>
            <a:blip r:embed="rId8"/>
            <a:stretch>
              <a:fillRect/>
            </a:stretch>
          </p:blipFill>
          <p:spPr>
            <a:xfrm>
              <a:off x="4719774" y="1275373"/>
              <a:ext cx="1081803" cy="250662"/>
            </a:xfrm>
            <a:prstGeom prst="rect">
              <a:avLst/>
            </a:prstGeom>
          </p:spPr>
        </p:pic>
        <p:pic>
          <p:nvPicPr>
            <p:cNvPr id="41" name="图片 40">
              <a:extLst>
                <a:ext uri="{FF2B5EF4-FFF2-40B4-BE49-F238E27FC236}">
                  <a16:creationId xmlns:a16="http://schemas.microsoft.com/office/drawing/2014/main" id="{D0BC5623-F2CD-4629-B3E8-66D0B35EB057}"/>
                </a:ext>
              </a:extLst>
            </p:cNvPr>
            <p:cNvPicPr>
              <a:picLocks noChangeAspect="1"/>
            </p:cNvPicPr>
            <p:nvPr/>
          </p:nvPicPr>
          <p:blipFill>
            <a:blip r:embed="rId9"/>
            <a:stretch>
              <a:fillRect/>
            </a:stretch>
          </p:blipFill>
          <p:spPr>
            <a:xfrm>
              <a:off x="5907646" y="2206611"/>
              <a:ext cx="197464" cy="179513"/>
            </a:xfrm>
            <a:prstGeom prst="rect">
              <a:avLst/>
            </a:prstGeom>
          </p:spPr>
        </p:pic>
        <p:pic>
          <p:nvPicPr>
            <p:cNvPr id="42" name="图片 41">
              <a:extLst>
                <a:ext uri="{FF2B5EF4-FFF2-40B4-BE49-F238E27FC236}">
                  <a16:creationId xmlns:a16="http://schemas.microsoft.com/office/drawing/2014/main" id="{2BC2E6DD-A7E3-48A1-84A0-5F6B751DAD6D}"/>
                </a:ext>
              </a:extLst>
            </p:cNvPr>
            <p:cNvPicPr>
              <a:picLocks noChangeAspect="1"/>
            </p:cNvPicPr>
            <p:nvPr/>
          </p:nvPicPr>
          <p:blipFill>
            <a:blip r:embed="rId10"/>
            <a:stretch>
              <a:fillRect/>
            </a:stretch>
          </p:blipFill>
          <p:spPr>
            <a:xfrm>
              <a:off x="4766689" y="2195759"/>
              <a:ext cx="1057293" cy="291222"/>
            </a:xfrm>
            <a:prstGeom prst="rect">
              <a:avLst/>
            </a:prstGeom>
          </p:spPr>
        </p:pic>
        <p:pic>
          <p:nvPicPr>
            <p:cNvPr id="43" name="图片 42">
              <a:extLst>
                <a:ext uri="{FF2B5EF4-FFF2-40B4-BE49-F238E27FC236}">
                  <a16:creationId xmlns:a16="http://schemas.microsoft.com/office/drawing/2014/main" id="{356F07A6-172D-402A-AC13-3118FBCDCCF3}"/>
                </a:ext>
              </a:extLst>
            </p:cNvPr>
            <p:cNvPicPr>
              <a:picLocks noChangeAspect="1"/>
            </p:cNvPicPr>
            <p:nvPr/>
          </p:nvPicPr>
          <p:blipFill>
            <a:blip r:embed="rId11"/>
            <a:stretch>
              <a:fillRect/>
            </a:stretch>
          </p:blipFill>
          <p:spPr>
            <a:xfrm>
              <a:off x="4770363" y="3250459"/>
              <a:ext cx="1131996" cy="309366"/>
            </a:xfrm>
            <a:prstGeom prst="rect">
              <a:avLst/>
            </a:prstGeom>
          </p:spPr>
        </p:pic>
        <p:sp>
          <p:nvSpPr>
            <p:cNvPr id="31" name="文本框 30">
              <a:extLst>
                <a:ext uri="{FF2B5EF4-FFF2-40B4-BE49-F238E27FC236}">
                  <a16:creationId xmlns:a16="http://schemas.microsoft.com/office/drawing/2014/main" id="{54F510E4-C970-4D8D-8D83-4D325031D208}"/>
                </a:ext>
              </a:extLst>
            </p:cNvPr>
            <p:cNvSpPr txBox="1"/>
            <p:nvPr/>
          </p:nvSpPr>
          <p:spPr>
            <a:xfrm>
              <a:off x="1157811" y="1868621"/>
              <a:ext cx="467397" cy="230421"/>
            </a:xfrm>
            <a:prstGeom prst="rect">
              <a:avLst/>
            </a:prstGeom>
            <a:noFill/>
          </p:spPr>
          <p:txBody>
            <a:bodyPr vert="eaVert" wrap="square" rtlCol="0">
              <a:spAutoFit/>
            </a:bodyPr>
            <a:lstStyle/>
            <a:p>
              <a:r>
                <a:rPr lang="en-US" altLang="zh-CN" sz="2400" dirty="0"/>
                <a:t>…</a:t>
              </a:r>
              <a:endParaRPr lang="zh-CN" altLang="en-US" sz="2400" dirty="0"/>
            </a:p>
          </p:txBody>
        </p:sp>
        <p:sp>
          <p:nvSpPr>
            <p:cNvPr id="32" name="文本框 31">
              <a:extLst>
                <a:ext uri="{FF2B5EF4-FFF2-40B4-BE49-F238E27FC236}">
                  <a16:creationId xmlns:a16="http://schemas.microsoft.com/office/drawing/2014/main" id="{7136A8D7-29A2-419A-9D86-64A4195B3B06}"/>
                </a:ext>
              </a:extLst>
            </p:cNvPr>
            <p:cNvSpPr txBox="1"/>
            <p:nvPr/>
          </p:nvSpPr>
          <p:spPr>
            <a:xfrm>
              <a:off x="1159416" y="2850451"/>
              <a:ext cx="467397" cy="230421"/>
            </a:xfrm>
            <a:prstGeom prst="rect">
              <a:avLst/>
            </a:prstGeom>
            <a:noFill/>
          </p:spPr>
          <p:txBody>
            <a:bodyPr vert="eaVert" wrap="square" rtlCol="0">
              <a:spAutoFit/>
            </a:bodyPr>
            <a:lstStyle/>
            <a:p>
              <a:r>
                <a:rPr lang="en-US" altLang="zh-CN" sz="2400" dirty="0"/>
                <a:t>…</a:t>
              </a:r>
              <a:endParaRPr lang="zh-CN" altLang="en-US" sz="2400" dirty="0"/>
            </a:p>
          </p:txBody>
        </p:sp>
        <p:sp>
          <p:nvSpPr>
            <p:cNvPr id="45" name="文本框 44">
              <a:extLst>
                <a:ext uri="{FF2B5EF4-FFF2-40B4-BE49-F238E27FC236}">
                  <a16:creationId xmlns:a16="http://schemas.microsoft.com/office/drawing/2014/main" id="{3B896385-4BD8-4350-960E-76F10E87C215}"/>
                </a:ext>
              </a:extLst>
            </p:cNvPr>
            <p:cNvSpPr txBox="1"/>
            <p:nvPr/>
          </p:nvSpPr>
          <p:spPr>
            <a:xfrm>
              <a:off x="5071959" y="1738525"/>
              <a:ext cx="467397" cy="230421"/>
            </a:xfrm>
            <a:prstGeom prst="rect">
              <a:avLst/>
            </a:prstGeom>
            <a:noFill/>
          </p:spPr>
          <p:txBody>
            <a:bodyPr vert="eaVert" wrap="square" rtlCol="0">
              <a:spAutoFit/>
            </a:bodyPr>
            <a:lstStyle/>
            <a:p>
              <a:r>
                <a:rPr lang="en-US" altLang="zh-CN" sz="2400" dirty="0"/>
                <a:t>…</a:t>
              </a:r>
              <a:endParaRPr lang="zh-CN" altLang="en-US" sz="2400" dirty="0"/>
            </a:p>
          </p:txBody>
        </p:sp>
        <p:sp>
          <p:nvSpPr>
            <p:cNvPr id="46" name="文本框 45">
              <a:extLst>
                <a:ext uri="{FF2B5EF4-FFF2-40B4-BE49-F238E27FC236}">
                  <a16:creationId xmlns:a16="http://schemas.microsoft.com/office/drawing/2014/main" id="{C12D3E68-0375-4AA2-AEB2-820D6D3C1233}"/>
                </a:ext>
              </a:extLst>
            </p:cNvPr>
            <p:cNvSpPr txBox="1"/>
            <p:nvPr/>
          </p:nvSpPr>
          <p:spPr>
            <a:xfrm>
              <a:off x="5070869" y="2767857"/>
              <a:ext cx="467397" cy="230421"/>
            </a:xfrm>
            <a:prstGeom prst="rect">
              <a:avLst/>
            </a:prstGeom>
            <a:noFill/>
          </p:spPr>
          <p:txBody>
            <a:bodyPr vert="eaVert" wrap="square" rtlCol="0">
              <a:spAutoFit/>
            </a:bodyPr>
            <a:lstStyle/>
            <a:p>
              <a:r>
                <a:rPr lang="en-US" altLang="zh-CN" sz="2400" dirty="0"/>
                <a:t>…</a:t>
              </a:r>
              <a:endParaRPr lang="zh-CN" altLang="en-US" sz="2400" dirty="0"/>
            </a:p>
          </p:txBody>
        </p:sp>
        <p:pic>
          <p:nvPicPr>
            <p:cNvPr id="4" name="图片 3">
              <a:extLst>
                <a:ext uri="{FF2B5EF4-FFF2-40B4-BE49-F238E27FC236}">
                  <a16:creationId xmlns:a16="http://schemas.microsoft.com/office/drawing/2014/main" id="{D7F8DB06-C319-4CAB-B737-D182F2EE5F64}"/>
                </a:ext>
              </a:extLst>
            </p:cNvPr>
            <p:cNvPicPr>
              <a:picLocks noChangeAspect="1"/>
            </p:cNvPicPr>
            <p:nvPr/>
          </p:nvPicPr>
          <p:blipFill>
            <a:blip r:embed="rId12"/>
            <a:stretch>
              <a:fillRect/>
            </a:stretch>
          </p:blipFill>
          <p:spPr>
            <a:xfrm>
              <a:off x="6264528" y="1824881"/>
              <a:ext cx="1386184" cy="907403"/>
            </a:xfrm>
            <a:prstGeom prst="rect">
              <a:avLst/>
            </a:prstGeom>
          </p:spPr>
        </p:pic>
        <p:sp>
          <p:nvSpPr>
            <p:cNvPr id="22" name="矩形 21">
              <a:extLst>
                <a:ext uri="{FF2B5EF4-FFF2-40B4-BE49-F238E27FC236}">
                  <a16:creationId xmlns:a16="http://schemas.microsoft.com/office/drawing/2014/main" id="{A04993C0-15C7-4E33-9854-ADF16B794C5D}"/>
                </a:ext>
              </a:extLst>
            </p:cNvPr>
            <p:cNvSpPr/>
            <p:nvPr/>
          </p:nvSpPr>
          <p:spPr>
            <a:xfrm>
              <a:off x="6264528" y="1779198"/>
              <a:ext cx="1429371" cy="988658"/>
            </a:xfrm>
            <a:prstGeom prst="rect">
              <a:avLst/>
            </a:prstGeom>
            <a:noFill/>
            <a:ln w="190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D496AF0F-1FB6-4654-8DB2-6CD63FA35F96}"/>
                    </a:ext>
                  </a:extLst>
                </p:cNvPr>
                <p:cNvSpPr txBox="1"/>
                <p:nvPr/>
              </p:nvSpPr>
              <p:spPr>
                <a:xfrm>
                  <a:off x="5503996" y="1515051"/>
                  <a:ext cx="321227" cy="3522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𝑢</m:t>
                            </m:r>
                          </m:e>
                          <m:sub>
                            <m:r>
                              <a:rPr lang="en-US" altLang="zh-CN" sz="2400" i="1">
                                <a:latin typeface="Cambria Math" panose="02040503050406030204" pitchFamily="18" charset="0"/>
                              </a:rPr>
                              <m:t>1</m:t>
                            </m:r>
                          </m:sub>
                        </m:sSub>
                      </m:oMath>
                    </m:oMathPara>
                  </a14:m>
                  <a:endParaRPr lang="zh-CN" altLang="en-US" sz="2400" dirty="0"/>
                </a:p>
              </p:txBody>
            </p:sp>
          </mc:Choice>
          <mc:Fallback xmlns="">
            <p:sp>
              <p:nvSpPr>
                <p:cNvPr id="3" name="文本框 2">
                  <a:extLst>
                    <a:ext uri="{FF2B5EF4-FFF2-40B4-BE49-F238E27FC236}">
                      <a16:creationId xmlns:a16="http://schemas.microsoft.com/office/drawing/2014/main" id="{D496AF0F-1FB6-4654-8DB2-6CD63FA35F96}"/>
                    </a:ext>
                  </a:extLst>
                </p:cNvPr>
                <p:cNvSpPr txBox="1">
                  <a:spLocks noRot="1" noChangeAspect="1" noMove="1" noResize="1" noEditPoints="1" noAdjustHandles="1" noChangeArrowheads="1" noChangeShapeType="1" noTextEdit="1"/>
                </p:cNvSpPr>
                <p:nvPr/>
              </p:nvSpPr>
              <p:spPr>
                <a:xfrm>
                  <a:off x="5503996" y="1515051"/>
                  <a:ext cx="321227" cy="352224"/>
                </a:xfrm>
                <a:prstGeom prst="rect">
                  <a:avLst/>
                </a:prstGeom>
                <a:blipFill>
                  <a:blip r:embed="rId13"/>
                  <a:stretch>
                    <a:fillRect l="-9677" r="-3226"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CBA0AFD8-5325-4886-8CD4-B94CDF70E3A1}"/>
                    </a:ext>
                  </a:extLst>
                </p:cNvPr>
                <p:cNvSpPr txBox="1"/>
                <p:nvPr/>
              </p:nvSpPr>
              <p:spPr>
                <a:xfrm>
                  <a:off x="5509891" y="2431372"/>
                  <a:ext cx="297582" cy="35222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𝑢</m:t>
                            </m:r>
                          </m:e>
                          <m:sub>
                            <m:r>
                              <a:rPr lang="en-US" altLang="zh-CN" sz="2400" i="1">
                                <a:latin typeface="Cambria Math" panose="02040503050406030204" pitchFamily="18" charset="0"/>
                              </a:rPr>
                              <m:t>𝑘</m:t>
                            </m:r>
                          </m:sub>
                        </m:sSub>
                      </m:oMath>
                    </m:oMathPara>
                  </a14:m>
                  <a:endParaRPr lang="zh-CN" altLang="en-US" sz="2400" dirty="0"/>
                </a:p>
              </p:txBody>
            </p:sp>
          </mc:Choice>
          <mc:Fallback xmlns="">
            <p:sp>
              <p:nvSpPr>
                <p:cNvPr id="30" name="文本框 29">
                  <a:extLst>
                    <a:ext uri="{FF2B5EF4-FFF2-40B4-BE49-F238E27FC236}">
                      <a16:creationId xmlns:a16="http://schemas.microsoft.com/office/drawing/2014/main" id="{CBA0AFD8-5325-4886-8CD4-B94CDF70E3A1}"/>
                    </a:ext>
                  </a:extLst>
                </p:cNvPr>
                <p:cNvSpPr txBox="1">
                  <a:spLocks noRot="1" noChangeAspect="1" noMove="1" noResize="1" noEditPoints="1" noAdjustHandles="1" noChangeArrowheads="1" noChangeShapeType="1" noTextEdit="1"/>
                </p:cNvSpPr>
                <p:nvPr/>
              </p:nvSpPr>
              <p:spPr>
                <a:xfrm>
                  <a:off x="5509891" y="2431372"/>
                  <a:ext cx="297582" cy="352224"/>
                </a:xfrm>
                <a:prstGeom prst="rect">
                  <a:avLst/>
                </a:prstGeom>
                <a:blipFill>
                  <a:blip r:embed="rId14"/>
                  <a:stretch>
                    <a:fillRect l="-13793" r="-10345"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文本框 46">
                  <a:extLst>
                    <a:ext uri="{FF2B5EF4-FFF2-40B4-BE49-F238E27FC236}">
                      <a16:creationId xmlns:a16="http://schemas.microsoft.com/office/drawing/2014/main" id="{38780ED8-606A-45DC-9479-F250E1CA64A9}"/>
                    </a:ext>
                  </a:extLst>
                </p:cNvPr>
                <p:cNvSpPr txBox="1"/>
                <p:nvPr/>
              </p:nvSpPr>
              <p:spPr>
                <a:xfrm>
                  <a:off x="5556466" y="3504314"/>
                  <a:ext cx="297582" cy="35222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𝑢</m:t>
                            </m:r>
                          </m:e>
                          <m:sub>
                            <m:r>
                              <a:rPr lang="en-US" altLang="zh-CN" sz="2400" i="1">
                                <a:latin typeface="Cambria Math" panose="02040503050406030204" pitchFamily="18" charset="0"/>
                              </a:rPr>
                              <m:t>𝑛</m:t>
                            </m:r>
                          </m:sub>
                        </m:sSub>
                      </m:oMath>
                    </m:oMathPara>
                  </a14:m>
                  <a:endParaRPr lang="zh-CN" altLang="en-US" sz="2400" dirty="0"/>
                </a:p>
              </p:txBody>
            </p:sp>
          </mc:Choice>
          <mc:Fallback xmlns="">
            <p:sp>
              <p:nvSpPr>
                <p:cNvPr id="47" name="文本框 46">
                  <a:extLst>
                    <a:ext uri="{FF2B5EF4-FFF2-40B4-BE49-F238E27FC236}">
                      <a16:creationId xmlns:a16="http://schemas.microsoft.com/office/drawing/2014/main" id="{38780ED8-606A-45DC-9479-F250E1CA64A9}"/>
                    </a:ext>
                  </a:extLst>
                </p:cNvPr>
                <p:cNvSpPr txBox="1">
                  <a:spLocks noRot="1" noChangeAspect="1" noMove="1" noResize="1" noEditPoints="1" noAdjustHandles="1" noChangeArrowheads="1" noChangeShapeType="1" noTextEdit="1"/>
                </p:cNvSpPr>
                <p:nvPr/>
              </p:nvSpPr>
              <p:spPr>
                <a:xfrm>
                  <a:off x="5556466" y="3504314"/>
                  <a:ext cx="297582" cy="352224"/>
                </a:xfrm>
                <a:prstGeom prst="rect">
                  <a:avLst/>
                </a:prstGeom>
                <a:blipFill>
                  <a:blip r:embed="rId15"/>
                  <a:stretch>
                    <a:fillRect l="-17241" r="-6897" b="-1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0554EBD4-5EF3-4F63-AD43-10618104535C}"/>
                    </a:ext>
                  </a:extLst>
                </p:cNvPr>
                <p:cNvSpPr txBox="1"/>
                <p:nvPr/>
              </p:nvSpPr>
              <p:spPr>
                <a:xfrm>
                  <a:off x="6868862" y="2757061"/>
                  <a:ext cx="297582" cy="35222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400" b="1" i="1">
                            <a:latin typeface="Cambria Math" panose="02040503050406030204" pitchFamily="18" charset="0"/>
                          </a:rPr>
                          <m:t>𝒗</m:t>
                        </m:r>
                      </m:oMath>
                    </m:oMathPara>
                  </a14:m>
                  <a:endParaRPr lang="zh-CN" altLang="en-US" sz="2400" b="1" dirty="0"/>
                </a:p>
              </p:txBody>
            </p:sp>
          </mc:Choice>
          <mc:Fallback xmlns="">
            <p:sp>
              <p:nvSpPr>
                <p:cNvPr id="48" name="文本框 47">
                  <a:extLst>
                    <a:ext uri="{FF2B5EF4-FFF2-40B4-BE49-F238E27FC236}">
                      <a16:creationId xmlns:a16="http://schemas.microsoft.com/office/drawing/2014/main" id="{0554EBD4-5EF3-4F63-AD43-10618104535C}"/>
                    </a:ext>
                  </a:extLst>
                </p:cNvPr>
                <p:cNvSpPr txBox="1">
                  <a:spLocks noRot="1" noChangeAspect="1" noMove="1" noResize="1" noEditPoints="1" noAdjustHandles="1" noChangeArrowheads="1" noChangeShapeType="1" noTextEdit="1"/>
                </p:cNvSpPr>
                <p:nvPr/>
              </p:nvSpPr>
              <p:spPr>
                <a:xfrm>
                  <a:off x="6868862" y="2757061"/>
                  <a:ext cx="297582" cy="352224"/>
                </a:xfrm>
                <a:prstGeom prst="rect">
                  <a:avLst/>
                </a:prstGeom>
                <a:blipFill>
                  <a:blip r:embed="rId16"/>
                  <a:stretch>
                    <a:fillRect/>
                  </a:stretch>
                </a:blipFill>
              </p:spPr>
              <p:txBody>
                <a:bodyPr/>
                <a:lstStyle/>
                <a:p>
                  <a:r>
                    <a:rPr lang="zh-CN" altLang="en-US">
                      <a:noFill/>
                    </a:rPr>
                    <a:t> </a:t>
                  </a:r>
                </a:p>
              </p:txBody>
            </p:sp>
          </mc:Fallback>
        </mc:AlternateContent>
      </p:grpSp>
      <p:sp>
        <p:nvSpPr>
          <p:cNvPr id="44" name="矩形 43">
            <a:extLst>
              <a:ext uri="{FF2B5EF4-FFF2-40B4-BE49-F238E27FC236}">
                <a16:creationId xmlns:a16="http://schemas.microsoft.com/office/drawing/2014/main" id="{791F0984-26E6-413F-918C-148CCE41AF37}"/>
              </a:ext>
            </a:extLst>
          </p:cNvPr>
          <p:cNvSpPr/>
          <p:nvPr/>
        </p:nvSpPr>
        <p:spPr>
          <a:xfrm>
            <a:off x="834179" y="6556561"/>
            <a:ext cx="10056895" cy="256545"/>
          </a:xfrm>
          <a:prstGeom prst="rect">
            <a:avLst/>
          </a:prstGeom>
        </p:spPr>
        <p:txBody>
          <a:bodyPr wrap="square">
            <a:spAutoFit/>
          </a:bodyPr>
          <a:lstStyle/>
          <a:p>
            <a:r>
              <a:rPr lang="en-US" altLang="zh-CN" sz="1067" dirty="0" err="1">
                <a:solidFill>
                  <a:srgbClr val="1E53A4"/>
                </a:solidFill>
                <a:latin typeface="Arial" panose="020B0604020202020204" pitchFamily="34" charset="0"/>
                <a:cs typeface="Arial" panose="020B0604020202020204" pitchFamily="34" charset="0"/>
              </a:rPr>
              <a:t>Ammad</a:t>
            </a:r>
            <a:r>
              <a:rPr lang="en-US" altLang="zh-CN" sz="1067" dirty="0">
                <a:solidFill>
                  <a:srgbClr val="1E53A4"/>
                </a:solidFill>
                <a:latin typeface="Arial" panose="020B0604020202020204" pitchFamily="34" charset="0"/>
                <a:cs typeface="Arial" panose="020B0604020202020204" pitchFamily="34" charset="0"/>
              </a:rPr>
              <a:t>-</a:t>
            </a:r>
            <a:r>
              <a:rPr lang="en-US" altLang="zh-CN" sz="1067" dirty="0" err="1">
                <a:solidFill>
                  <a:srgbClr val="1E53A4"/>
                </a:solidFill>
                <a:latin typeface="Arial" panose="020B0604020202020204" pitchFamily="34" charset="0"/>
                <a:cs typeface="Arial" panose="020B0604020202020204" pitchFamily="34" charset="0"/>
              </a:rPr>
              <a:t>ud</a:t>
            </a:r>
            <a:r>
              <a:rPr lang="en-US" altLang="zh-CN" sz="1067" dirty="0">
                <a:solidFill>
                  <a:srgbClr val="1E53A4"/>
                </a:solidFill>
                <a:latin typeface="Arial" panose="020B0604020202020204" pitchFamily="34" charset="0"/>
                <a:cs typeface="Arial" panose="020B0604020202020204" pitchFamily="34" charset="0"/>
              </a:rPr>
              <a:t>-din, et al. 2019. Federated Collaborative Filtering for Privacy-Preserving Personalized Recommendation System. arXiv:1901.09888.</a:t>
            </a:r>
          </a:p>
        </p:txBody>
      </p:sp>
      <p:sp>
        <p:nvSpPr>
          <p:cNvPr id="50" name="文本框 49">
            <a:extLst>
              <a:ext uri="{FF2B5EF4-FFF2-40B4-BE49-F238E27FC236}">
                <a16:creationId xmlns:a16="http://schemas.microsoft.com/office/drawing/2014/main" id="{C9E17BC1-0DD6-4751-91FD-EC6C35B33730}"/>
              </a:ext>
            </a:extLst>
          </p:cNvPr>
          <p:cNvSpPr txBox="1"/>
          <p:nvPr/>
        </p:nvSpPr>
        <p:spPr>
          <a:xfrm>
            <a:off x="778933" y="980353"/>
            <a:ext cx="11286943" cy="666977"/>
          </a:xfrm>
          <a:prstGeom prst="rect">
            <a:avLst/>
          </a:prstGeom>
          <a:noFill/>
        </p:spPr>
        <p:txBody>
          <a:bodyPr wrap="square" rtlCol="0">
            <a:spAutoFit/>
          </a:bodyPr>
          <a:lstStyle/>
          <a:p>
            <a:r>
              <a:rPr lang="en-US" altLang="zh-CN" sz="1867" b="1" dirty="0">
                <a:solidFill>
                  <a:srgbClr val="1D53A4"/>
                </a:solidFill>
              </a:rPr>
              <a:t>Intuition: </a:t>
            </a:r>
            <a:r>
              <a:rPr lang="en-US" altLang="zh-CN" sz="1867" dirty="0">
                <a:solidFill>
                  <a:srgbClr val="1D53A4"/>
                </a:solidFill>
              </a:rPr>
              <a:t>decentralized</a:t>
            </a:r>
            <a:r>
              <a:rPr lang="en-US" altLang="zh-CN" sz="1867" b="1" dirty="0">
                <a:solidFill>
                  <a:srgbClr val="1D53A4"/>
                </a:solidFill>
              </a:rPr>
              <a:t> </a:t>
            </a:r>
            <a:r>
              <a:rPr lang="en-US" altLang="zh-CN" sz="1867" dirty="0">
                <a:solidFill>
                  <a:srgbClr val="1D53A4"/>
                </a:solidFill>
              </a:rPr>
              <a:t>matrix factorization, each user profile is updated locally, item profiles are aggregated and updated by server. </a:t>
            </a:r>
            <a:endParaRPr lang="zh-CN" altLang="en-US" sz="1867" dirty="0">
              <a:solidFill>
                <a:srgbClr val="1D53A4"/>
              </a:solidFill>
            </a:endParaRPr>
          </a:p>
        </p:txBody>
      </p:sp>
      <p:sp>
        <p:nvSpPr>
          <p:cNvPr id="5" name="灯片编号占位符 4"/>
          <p:cNvSpPr>
            <a:spLocks noGrp="1"/>
          </p:cNvSpPr>
          <p:nvPr>
            <p:ph type="sldNum" sz="quarter" idx="14"/>
          </p:nvPr>
        </p:nvSpPr>
        <p:spPr/>
        <p:txBody>
          <a:bodyPr/>
          <a:lstStyle/>
          <a:p>
            <a:fld id="{6C8BB526-ED8C-704D-8088-E01D9A5E4CF8}" type="slidenum">
              <a:rPr kumimoji="1" lang="zh-CN" altLang="en-US" smtClean="0"/>
              <a:t>25</a:t>
            </a:fld>
            <a:endParaRPr kumimoji="1" lang="zh-CN" altLang="en-US" dirty="0"/>
          </a:p>
        </p:txBody>
      </p:sp>
    </p:spTree>
    <p:extLst>
      <p:ext uri="{BB962C8B-B14F-4D97-AF65-F5344CB8AC3E}">
        <p14:creationId xmlns:p14="http://schemas.microsoft.com/office/powerpoint/2010/main" val="1601750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Oval 34"/>
          <p:cNvSpPr/>
          <p:nvPr/>
        </p:nvSpPr>
        <p:spPr>
          <a:xfrm>
            <a:off x="320729" y="2297653"/>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1</a:t>
            </a:r>
          </a:p>
        </p:txBody>
      </p:sp>
      <p:sp>
        <p:nvSpPr>
          <p:cNvPr id="36" name="Oval 35"/>
          <p:cNvSpPr/>
          <p:nvPr/>
        </p:nvSpPr>
        <p:spPr>
          <a:xfrm>
            <a:off x="320729" y="3015293"/>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2</a:t>
            </a:r>
          </a:p>
        </p:txBody>
      </p:sp>
      <p:sp>
        <p:nvSpPr>
          <p:cNvPr id="37" name="Oval 36"/>
          <p:cNvSpPr/>
          <p:nvPr/>
        </p:nvSpPr>
        <p:spPr>
          <a:xfrm>
            <a:off x="322856" y="4901610"/>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3</a:t>
            </a:r>
          </a:p>
        </p:txBody>
      </p:sp>
      <p:sp>
        <p:nvSpPr>
          <p:cNvPr id="38" name="Oval 37"/>
          <p:cNvSpPr/>
          <p:nvPr/>
        </p:nvSpPr>
        <p:spPr>
          <a:xfrm>
            <a:off x="322856" y="2647363"/>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4</a:t>
            </a:r>
          </a:p>
        </p:txBody>
      </p:sp>
      <p:sp>
        <p:nvSpPr>
          <p:cNvPr id="10" name="TextBox 8">
            <a:extLst>
              <a:ext uri="{FF2B5EF4-FFF2-40B4-BE49-F238E27FC236}">
                <a16:creationId xmlns:a16="http://schemas.microsoft.com/office/drawing/2014/main" id="{BB653ABE-3BF7-4D49-B310-D5CB0FF1528D}"/>
              </a:ext>
            </a:extLst>
          </p:cNvPr>
          <p:cNvSpPr txBox="1"/>
          <p:nvPr/>
        </p:nvSpPr>
        <p:spPr>
          <a:xfrm>
            <a:off x="8836177" y="2945923"/>
            <a:ext cx="3270212" cy="584775"/>
          </a:xfrm>
          <a:prstGeom prst="rect">
            <a:avLst/>
          </a:prstGeom>
          <a:noFill/>
        </p:spPr>
        <p:txBody>
          <a:bodyPr wrap="square" rtlCol="0">
            <a:spAutoFit/>
          </a:bodyPr>
          <a:lstStyle/>
          <a:p>
            <a:r>
              <a:rPr kumimoji="1" lang="en-US" altLang="zh-CN" sz="1600" dirty="0">
                <a:solidFill>
                  <a:srgbClr val="1D53A4"/>
                </a:solidFill>
                <a:latin typeface="Arial" panose="020B0604020202020204" pitchFamily="34" charset="0"/>
                <a:cs typeface="Arial" panose="020B0604020202020204" pitchFamily="34" charset="0"/>
              </a:rPr>
              <a:t>Server initializes item </a:t>
            </a:r>
            <a:r>
              <a:rPr lang="en-US" altLang="zh-CN" sz="1600" dirty="0">
                <a:solidFill>
                  <a:srgbClr val="1D53A4"/>
                </a:solidFill>
                <a:latin typeface="Arial" panose="020B0604020202020204" pitchFamily="34" charset="0"/>
                <a:cs typeface="Arial" panose="020B0604020202020204" pitchFamily="34" charset="0"/>
              </a:rPr>
              <a:t>profiles</a:t>
            </a:r>
            <a:r>
              <a:rPr kumimoji="1" lang="en-US" altLang="zh-CN" sz="1600" dirty="0">
                <a:solidFill>
                  <a:srgbClr val="1D53A4"/>
                </a:solidFill>
                <a:latin typeface="Arial" panose="020B0604020202020204" pitchFamily="34" charset="0"/>
                <a:cs typeface="Arial" panose="020B0604020202020204" pitchFamily="34" charset="0"/>
              </a:rPr>
              <a:t>, parties initializes user </a:t>
            </a:r>
            <a:r>
              <a:rPr lang="en-US" altLang="zh-CN" sz="1600" dirty="0">
                <a:solidFill>
                  <a:srgbClr val="1D53A4"/>
                </a:solidFill>
                <a:latin typeface="Arial" panose="020B0604020202020204" pitchFamily="34" charset="0"/>
                <a:cs typeface="Arial" panose="020B0604020202020204" pitchFamily="34" charset="0"/>
              </a:rPr>
              <a:t>profiles</a:t>
            </a:r>
            <a:r>
              <a:rPr kumimoji="1" lang="en-US" altLang="zh-CN" sz="1600" dirty="0">
                <a:solidFill>
                  <a:srgbClr val="1D53A4"/>
                </a:solidFill>
                <a:latin typeface="Arial" panose="020B0604020202020204" pitchFamily="34" charset="0"/>
                <a:cs typeface="Arial" panose="020B0604020202020204" pitchFamily="34" charset="0"/>
              </a:rPr>
              <a:t>;</a:t>
            </a:r>
          </a:p>
        </p:txBody>
      </p:sp>
      <p:sp>
        <p:nvSpPr>
          <p:cNvPr id="12" name="Oval 24">
            <a:extLst>
              <a:ext uri="{FF2B5EF4-FFF2-40B4-BE49-F238E27FC236}">
                <a16:creationId xmlns:a16="http://schemas.microsoft.com/office/drawing/2014/main" id="{A2BDA3A2-6B0B-4FD9-995F-204D038C2726}"/>
              </a:ext>
            </a:extLst>
          </p:cNvPr>
          <p:cNvSpPr/>
          <p:nvPr/>
        </p:nvSpPr>
        <p:spPr>
          <a:xfrm>
            <a:off x="8471761" y="3093635"/>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1</a:t>
            </a:r>
          </a:p>
        </p:txBody>
      </p:sp>
      <p:sp>
        <p:nvSpPr>
          <p:cNvPr id="15" name="Oval 26">
            <a:extLst>
              <a:ext uri="{FF2B5EF4-FFF2-40B4-BE49-F238E27FC236}">
                <a16:creationId xmlns:a16="http://schemas.microsoft.com/office/drawing/2014/main" id="{72FEAB9C-5480-467F-8BEF-9563AE691BE0}"/>
              </a:ext>
            </a:extLst>
          </p:cNvPr>
          <p:cNvSpPr/>
          <p:nvPr/>
        </p:nvSpPr>
        <p:spPr>
          <a:xfrm>
            <a:off x="8471761" y="3808842"/>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2</a:t>
            </a:r>
          </a:p>
        </p:txBody>
      </p:sp>
      <p:sp>
        <p:nvSpPr>
          <p:cNvPr id="16" name="Oval 28">
            <a:extLst>
              <a:ext uri="{FF2B5EF4-FFF2-40B4-BE49-F238E27FC236}">
                <a16:creationId xmlns:a16="http://schemas.microsoft.com/office/drawing/2014/main" id="{B8A02428-1B02-4D6B-9A45-2BEBB1EA32E4}"/>
              </a:ext>
            </a:extLst>
          </p:cNvPr>
          <p:cNvSpPr/>
          <p:nvPr/>
        </p:nvSpPr>
        <p:spPr>
          <a:xfrm>
            <a:off x="8471761" y="4762738"/>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3</a:t>
            </a:r>
          </a:p>
        </p:txBody>
      </p:sp>
      <p:sp>
        <p:nvSpPr>
          <p:cNvPr id="18" name="Oval 32">
            <a:extLst>
              <a:ext uri="{FF2B5EF4-FFF2-40B4-BE49-F238E27FC236}">
                <a16:creationId xmlns:a16="http://schemas.microsoft.com/office/drawing/2014/main" id="{073EF43B-E091-4606-AB4E-1C3BB7349AB8}"/>
              </a:ext>
            </a:extLst>
          </p:cNvPr>
          <p:cNvSpPr/>
          <p:nvPr/>
        </p:nvSpPr>
        <p:spPr>
          <a:xfrm>
            <a:off x="8471761" y="5763378"/>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4</a:t>
            </a:r>
          </a:p>
        </p:txBody>
      </p:sp>
      <p:cxnSp>
        <p:nvCxnSpPr>
          <p:cNvPr id="20" name="Curved Connector 8">
            <a:extLst>
              <a:ext uri="{FF2B5EF4-FFF2-40B4-BE49-F238E27FC236}">
                <a16:creationId xmlns:a16="http://schemas.microsoft.com/office/drawing/2014/main" id="{781C9631-E8C2-400C-9357-00C27CAAC382}"/>
              </a:ext>
            </a:extLst>
          </p:cNvPr>
          <p:cNvCxnSpPr>
            <a:cxnSpLocks/>
            <a:stCxn id="18" idx="2"/>
            <a:endCxn id="15" idx="2"/>
          </p:cNvCxnSpPr>
          <p:nvPr/>
        </p:nvCxnSpPr>
        <p:spPr>
          <a:xfrm rot="10800000">
            <a:off x="8471762" y="3960025"/>
            <a:ext cx="16933" cy="1954536"/>
          </a:xfrm>
          <a:prstGeom prst="curvedConnector3">
            <a:avLst>
              <a:gd name="adj1" fmla="val 1800000"/>
            </a:avLst>
          </a:prstGeom>
          <a:ln w="19050">
            <a:solidFill>
              <a:srgbClr val="1D53A4"/>
            </a:solidFill>
            <a:tailEnd type="triangle"/>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8836178" y="3668719"/>
            <a:ext cx="3270212" cy="584775"/>
          </a:xfrm>
          <a:prstGeom prst="rect">
            <a:avLst/>
          </a:prstGeom>
        </p:spPr>
        <p:txBody>
          <a:bodyPr wrap="square">
            <a:spAutoFit/>
          </a:bodyPr>
          <a:lstStyle/>
          <a:p>
            <a:r>
              <a:rPr lang="en-US" altLang="zh-CN" sz="1600" dirty="0">
                <a:solidFill>
                  <a:srgbClr val="1E53A4"/>
                </a:solidFill>
                <a:latin typeface="Arial" panose="020B0604020202020204" pitchFamily="34" charset="0"/>
                <a:cs typeface="Arial" panose="020B0604020202020204" pitchFamily="34" charset="0"/>
              </a:rPr>
              <a:t>Sever distributes item </a:t>
            </a:r>
            <a:r>
              <a:rPr lang="en-US" altLang="zh-CN" sz="1600" dirty="0">
                <a:solidFill>
                  <a:srgbClr val="1D53A4"/>
                </a:solidFill>
                <a:latin typeface="Arial" panose="020B0604020202020204" pitchFamily="34" charset="0"/>
                <a:cs typeface="Arial" panose="020B0604020202020204" pitchFamily="34" charset="0"/>
              </a:rPr>
              <a:t>profiles</a:t>
            </a:r>
            <a:r>
              <a:rPr lang="en-US" altLang="zh-CN" sz="1600" dirty="0">
                <a:solidFill>
                  <a:srgbClr val="1E53A4"/>
                </a:solidFill>
                <a:latin typeface="Arial" panose="020B0604020202020204" pitchFamily="34" charset="0"/>
                <a:cs typeface="Arial" panose="020B0604020202020204" pitchFamily="34" charset="0"/>
              </a:rPr>
              <a:t> to </a:t>
            </a:r>
            <a:r>
              <a:rPr kumimoji="1" lang="en-US" altLang="zh-CN" sz="1600" dirty="0">
                <a:solidFill>
                  <a:srgbClr val="1D53A4"/>
                </a:solidFill>
                <a:latin typeface="Arial" panose="020B0604020202020204" pitchFamily="34" charset="0"/>
                <a:cs typeface="Arial" panose="020B0604020202020204" pitchFamily="34" charset="0"/>
              </a:rPr>
              <a:t>parties</a:t>
            </a:r>
            <a:r>
              <a:rPr lang="en-US" altLang="zh-CN" sz="1600" dirty="0">
                <a:solidFill>
                  <a:srgbClr val="1E53A4"/>
                </a:solidFill>
                <a:latin typeface="Arial" panose="020B0604020202020204" pitchFamily="34" charset="0"/>
                <a:cs typeface="Arial" panose="020B0604020202020204" pitchFamily="34" charset="0"/>
              </a:rPr>
              <a:t>;</a:t>
            </a:r>
          </a:p>
        </p:txBody>
      </p:sp>
      <p:sp>
        <p:nvSpPr>
          <p:cNvPr id="21" name="TextBox 9">
            <a:extLst>
              <a:ext uri="{FF2B5EF4-FFF2-40B4-BE49-F238E27FC236}">
                <a16:creationId xmlns:a16="http://schemas.microsoft.com/office/drawing/2014/main" id="{ADCF3056-C1F4-4F47-B7AE-C6B43AD2D2C5}"/>
              </a:ext>
            </a:extLst>
          </p:cNvPr>
          <p:cNvSpPr txBox="1"/>
          <p:nvPr/>
        </p:nvSpPr>
        <p:spPr>
          <a:xfrm>
            <a:off x="8836178" y="4403387"/>
            <a:ext cx="3339337" cy="1241237"/>
          </a:xfrm>
          <a:prstGeom prst="rect">
            <a:avLst/>
          </a:prstGeom>
          <a:noFill/>
        </p:spPr>
        <p:txBody>
          <a:bodyPr wrap="square" rtlCol="0">
            <a:spAutoFit/>
          </a:bodyPr>
          <a:lstStyle/>
          <a:p>
            <a:r>
              <a:rPr kumimoji="1" lang="en-US" altLang="zh-CN" sz="1600" dirty="0">
                <a:solidFill>
                  <a:srgbClr val="1D53A4"/>
                </a:solidFill>
                <a:latin typeface="Arial" panose="020B0604020202020204" pitchFamily="34" charset="0"/>
                <a:cs typeface="Arial" panose="020B0604020202020204" pitchFamily="34" charset="0"/>
              </a:rPr>
              <a:t>Parties</a:t>
            </a:r>
            <a:r>
              <a:rPr lang="en-US" sz="1600" dirty="0">
                <a:solidFill>
                  <a:srgbClr val="1E53A4"/>
                </a:solidFill>
                <a:latin typeface="Arial" panose="020B0604020202020204" pitchFamily="34" charset="0"/>
                <a:cs typeface="Arial" panose="020B0604020202020204" pitchFamily="34" charset="0"/>
              </a:rPr>
              <a:t> locally update user </a:t>
            </a:r>
            <a:r>
              <a:rPr lang="en-US" altLang="zh-CN" sz="1600" dirty="0">
                <a:solidFill>
                  <a:srgbClr val="1D53A4"/>
                </a:solidFill>
                <a:latin typeface="Arial" panose="020B0604020202020204" pitchFamily="34" charset="0"/>
                <a:cs typeface="Arial" panose="020B0604020202020204" pitchFamily="34" charset="0"/>
              </a:rPr>
              <a:t>profiles</a:t>
            </a:r>
            <a:r>
              <a:rPr lang="en-US" sz="1600" dirty="0">
                <a:solidFill>
                  <a:srgbClr val="1E53A4"/>
                </a:solidFill>
                <a:latin typeface="Arial" panose="020B0604020202020204" pitchFamily="34" charset="0"/>
                <a:cs typeface="Arial" panose="020B0604020202020204" pitchFamily="34" charset="0"/>
              </a:rPr>
              <a:t> with item </a:t>
            </a:r>
            <a:r>
              <a:rPr lang="en-US" altLang="zh-CN" sz="1600" dirty="0">
                <a:solidFill>
                  <a:srgbClr val="1D53A4"/>
                </a:solidFill>
                <a:latin typeface="Arial" panose="020B0604020202020204" pitchFamily="34" charset="0"/>
                <a:cs typeface="Arial" panose="020B0604020202020204" pitchFamily="34" charset="0"/>
              </a:rPr>
              <a:t>profiles</a:t>
            </a:r>
            <a:r>
              <a:rPr lang="en-US" sz="1600" dirty="0">
                <a:solidFill>
                  <a:srgbClr val="1E53A4"/>
                </a:solidFill>
                <a:latin typeface="Arial" panose="020B0604020202020204" pitchFamily="34" charset="0"/>
                <a:cs typeface="Arial" panose="020B0604020202020204" pitchFamily="34" charset="0"/>
              </a:rPr>
              <a:t>;</a:t>
            </a:r>
          </a:p>
          <a:p>
            <a:r>
              <a:rPr lang="en-US" sz="1600" dirty="0">
                <a:solidFill>
                  <a:srgbClr val="1E53A4"/>
                </a:solidFill>
                <a:latin typeface="Arial" panose="020B0604020202020204" pitchFamily="34" charset="0"/>
                <a:cs typeface="Arial" panose="020B0604020202020204" pitchFamily="34" charset="0"/>
              </a:rPr>
              <a:t>Parties send </a:t>
            </a:r>
            <a:r>
              <a:rPr lang="en-US" sz="2133" b="1" dirty="0">
                <a:solidFill>
                  <a:srgbClr val="1E53A4"/>
                </a:solidFill>
                <a:latin typeface="Arial" panose="020B0604020202020204" pitchFamily="34" charset="0"/>
                <a:cs typeface="Arial" panose="020B0604020202020204" pitchFamily="34" charset="0"/>
              </a:rPr>
              <a:t>item </a:t>
            </a:r>
            <a:r>
              <a:rPr lang="en-US" altLang="zh-CN" sz="2133" b="1" dirty="0">
                <a:solidFill>
                  <a:srgbClr val="1D53A4"/>
                </a:solidFill>
                <a:latin typeface="Arial" panose="020B0604020202020204" pitchFamily="34" charset="0"/>
                <a:cs typeface="Arial" panose="020B0604020202020204" pitchFamily="34" charset="0"/>
              </a:rPr>
              <a:t>profile</a:t>
            </a:r>
            <a:r>
              <a:rPr lang="en-US" sz="2133" b="1" dirty="0">
                <a:solidFill>
                  <a:srgbClr val="1E53A4"/>
                </a:solidFill>
                <a:latin typeface="Arial" panose="020B0604020202020204" pitchFamily="34" charset="0"/>
                <a:cs typeface="Arial" panose="020B0604020202020204" pitchFamily="34" charset="0"/>
              </a:rPr>
              <a:t> gradient </a:t>
            </a:r>
            <a:r>
              <a:rPr lang="en-US" sz="1600" dirty="0">
                <a:solidFill>
                  <a:srgbClr val="1E53A4"/>
                </a:solidFill>
                <a:latin typeface="Arial" panose="020B0604020202020204" pitchFamily="34" charset="0"/>
                <a:cs typeface="Arial" panose="020B0604020202020204" pitchFamily="34" charset="0"/>
              </a:rPr>
              <a:t>updates to server</a:t>
            </a:r>
          </a:p>
        </p:txBody>
      </p:sp>
      <p:sp>
        <p:nvSpPr>
          <p:cNvPr id="22" name="TextBox 9">
            <a:extLst>
              <a:ext uri="{FF2B5EF4-FFF2-40B4-BE49-F238E27FC236}">
                <a16:creationId xmlns:a16="http://schemas.microsoft.com/office/drawing/2014/main" id="{ADCF3056-C1F4-4F47-B7AE-C6B43AD2D2C5}"/>
              </a:ext>
            </a:extLst>
          </p:cNvPr>
          <p:cNvSpPr txBox="1"/>
          <p:nvPr/>
        </p:nvSpPr>
        <p:spPr>
          <a:xfrm>
            <a:off x="8836178" y="5763378"/>
            <a:ext cx="4158932" cy="338554"/>
          </a:xfrm>
          <a:prstGeom prst="rect">
            <a:avLst/>
          </a:prstGeom>
          <a:noFill/>
        </p:spPr>
        <p:txBody>
          <a:bodyPr wrap="square" rtlCol="0">
            <a:spAutoFit/>
          </a:bodyPr>
          <a:lstStyle/>
          <a:p>
            <a:r>
              <a:rPr lang="en-US" sz="1600" dirty="0">
                <a:solidFill>
                  <a:srgbClr val="1E53A4"/>
                </a:solidFill>
                <a:latin typeface="Arial" panose="020B0604020202020204" pitchFamily="34" charset="0"/>
                <a:cs typeface="Arial" panose="020B0604020202020204" pitchFamily="34" charset="0"/>
              </a:rPr>
              <a:t>Server updates item </a:t>
            </a:r>
            <a:r>
              <a:rPr lang="en-US" altLang="zh-CN" sz="1600" dirty="0">
                <a:solidFill>
                  <a:srgbClr val="1D53A4"/>
                </a:solidFill>
                <a:latin typeface="Arial" panose="020B0604020202020204" pitchFamily="34" charset="0"/>
                <a:cs typeface="Arial" panose="020B0604020202020204" pitchFamily="34" charset="0"/>
              </a:rPr>
              <a:t>profile</a:t>
            </a:r>
            <a:r>
              <a:rPr lang="en-US" sz="1600" dirty="0">
                <a:solidFill>
                  <a:srgbClr val="1E53A4"/>
                </a:solidFill>
                <a:latin typeface="Arial" panose="020B0604020202020204" pitchFamily="34" charset="0"/>
                <a:cs typeface="Arial" panose="020B0604020202020204" pitchFamily="34" charset="0"/>
              </a:rPr>
              <a:t>.</a:t>
            </a:r>
          </a:p>
        </p:txBody>
      </p:sp>
      <p:sp>
        <p:nvSpPr>
          <p:cNvPr id="23" name="文本框 22">
            <a:extLst>
              <a:ext uri="{FF2B5EF4-FFF2-40B4-BE49-F238E27FC236}">
                <a16:creationId xmlns:a16="http://schemas.microsoft.com/office/drawing/2014/main" id="{C9E17BC1-0DD6-4751-91FD-EC6C35B33730}"/>
              </a:ext>
            </a:extLst>
          </p:cNvPr>
          <p:cNvSpPr txBox="1"/>
          <p:nvPr/>
        </p:nvSpPr>
        <p:spPr>
          <a:xfrm>
            <a:off x="8354790" y="2436195"/>
            <a:ext cx="2441436" cy="379656"/>
          </a:xfrm>
          <a:prstGeom prst="rect">
            <a:avLst/>
          </a:prstGeom>
          <a:noFill/>
        </p:spPr>
        <p:txBody>
          <a:bodyPr wrap="square" rtlCol="0">
            <a:spAutoFit/>
          </a:bodyPr>
          <a:lstStyle/>
          <a:p>
            <a:r>
              <a:rPr lang="en-US" altLang="zh-CN" sz="1867" b="1" dirty="0">
                <a:solidFill>
                  <a:srgbClr val="1D53A4"/>
                </a:solidFill>
              </a:rPr>
              <a:t>Training Process:</a:t>
            </a:r>
            <a:endParaRPr lang="zh-CN" altLang="en-US" sz="1867" dirty="0">
              <a:solidFill>
                <a:srgbClr val="1D53A4"/>
              </a:solidFill>
            </a:endParaRPr>
          </a:p>
        </p:txBody>
      </p:sp>
      <p:pic>
        <p:nvPicPr>
          <p:cNvPr id="5" name="Picture 4"/>
          <p:cNvPicPr>
            <a:picLocks noChangeAspect="1"/>
          </p:cNvPicPr>
          <p:nvPr/>
        </p:nvPicPr>
        <p:blipFill>
          <a:blip r:embed="rId3"/>
          <a:stretch>
            <a:fillRect/>
          </a:stretch>
        </p:blipFill>
        <p:spPr>
          <a:xfrm>
            <a:off x="760637" y="2007389"/>
            <a:ext cx="7363641" cy="4373009"/>
          </a:xfrm>
          <a:prstGeom prst="rect">
            <a:avLst/>
          </a:prstGeom>
        </p:spPr>
      </p:pic>
      <p:sp>
        <p:nvSpPr>
          <p:cNvPr id="24" name="标题 1">
            <a:extLst>
              <a:ext uri="{FF2B5EF4-FFF2-40B4-BE49-F238E27FC236}">
                <a16:creationId xmlns:a16="http://schemas.microsoft.com/office/drawing/2014/main" id="{7724E7B9-0B37-4DCA-B859-D11169C6224F}"/>
              </a:ext>
            </a:extLst>
          </p:cNvPr>
          <p:cNvSpPr txBox="1">
            <a:spLocks/>
          </p:cNvSpPr>
          <p:nvPr/>
        </p:nvSpPr>
        <p:spPr>
          <a:xfrm>
            <a:off x="838200" y="365126"/>
            <a:ext cx="10515600" cy="723447"/>
          </a:xfrm>
          <a:prstGeom prst="rect">
            <a:avLst/>
          </a:prstGeom>
        </p:spPr>
        <p:txBody>
          <a:bodyPr vert="horz" lIns="121920" tIns="60960" rIns="121920" bIns="6096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kumimoji="1" lang="en-US" altLang="zh-CN" sz="2400" b="1">
                <a:solidFill>
                  <a:srgbClr val="1D53A4"/>
                </a:solidFill>
                <a:latin typeface="Arial" panose="020B0604020202020204" pitchFamily="34" charset="0"/>
                <a:cs typeface="Arial" panose="020B0604020202020204" pitchFamily="34" charset="0"/>
              </a:rPr>
              <a:t>Federated Collaborative Filtering [Ammad et al. 2019]</a:t>
            </a:r>
            <a:endParaRPr kumimoji="1" lang="zh-CN" altLang="en-US" sz="2400" b="1" dirty="0">
              <a:solidFill>
                <a:srgbClr val="1D53A4"/>
              </a:solidFill>
              <a:latin typeface="Arial" panose="020B0604020202020204" pitchFamily="34" charset="0"/>
              <a:cs typeface="Arial" panose="020B0604020202020204" pitchFamily="34" charset="0"/>
            </a:endParaRPr>
          </a:p>
        </p:txBody>
      </p:sp>
      <p:sp>
        <p:nvSpPr>
          <p:cNvPr id="26" name="矩形 5">
            <a:extLst>
              <a:ext uri="{FF2B5EF4-FFF2-40B4-BE49-F238E27FC236}">
                <a16:creationId xmlns:a16="http://schemas.microsoft.com/office/drawing/2014/main" id="{25FCDEE7-945D-4D26-9C82-E9C7F2FEF37C}"/>
              </a:ext>
            </a:extLst>
          </p:cNvPr>
          <p:cNvSpPr/>
          <p:nvPr/>
        </p:nvSpPr>
        <p:spPr>
          <a:xfrm>
            <a:off x="7972495" y="1130375"/>
            <a:ext cx="4167576" cy="666977"/>
          </a:xfrm>
          <a:prstGeom prst="rect">
            <a:avLst/>
          </a:prstGeom>
          <a:solidFill>
            <a:schemeClr val="bg1">
              <a:lumMod val="95000"/>
            </a:schemeClr>
          </a:solidFill>
          <a:ln>
            <a:noFill/>
          </a:ln>
        </p:spPr>
        <p:txBody>
          <a:bodyPr wrap="square">
            <a:spAutoFit/>
          </a:bodyPr>
          <a:lstStyle/>
          <a:p>
            <a:r>
              <a:rPr lang="en-US" altLang="zh-CN" sz="1867" dirty="0">
                <a:solidFill>
                  <a:srgbClr val="C00000"/>
                </a:solidFill>
                <a:latin typeface="Arial" panose="020B0604020202020204" pitchFamily="34" charset="0"/>
                <a:cs typeface="Arial" panose="020B0604020202020204" pitchFamily="34" charset="0"/>
              </a:rPr>
              <a:t>Pros: user data is decentralized.</a:t>
            </a:r>
          </a:p>
          <a:p>
            <a:r>
              <a:rPr lang="en-US" altLang="zh-CN" sz="1867" dirty="0">
                <a:solidFill>
                  <a:srgbClr val="C00000"/>
                </a:solidFill>
                <a:latin typeface="Arial" panose="020B0604020202020204" pitchFamily="34" charset="0"/>
                <a:cs typeface="Arial" panose="020B0604020202020204" pitchFamily="34" charset="0"/>
              </a:rPr>
              <a:t>Cons: no MPC (plaintext gradients).</a:t>
            </a:r>
          </a:p>
        </p:txBody>
      </p:sp>
      <p:sp>
        <p:nvSpPr>
          <p:cNvPr id="2" name="灯片编号占位符 1"/>
          <p:cNvSpPr>
            <a:spLocks noGrp="1"/>
          </p:cNvSpPr>
          <p:nvPr>
            <p:ph type="sldNum" sz="quarter" idx="14"/>
          </p:nvPr>
        </p:nvSpPr>
        <p:spPr/>
        <p:txBody>
          <a:bodyPr/>
          <a:lstStyle/>
          <a:p>
            <a:fld id="{6C8BB526-ED8C-704D-8088-E01D9A5E4CF8}" type="slidenum">
              <a:rPr kumimoji="1" lang="zh-CN" altLang="en-US" smtClean="0"/>
              <a:t>26</a:t>
            </a:fld>
            <a:endParaRPr kumimoji="1" lang="zh-CN" altLang="en-US" dirty="0"/>
          </a:p>
        </p:txBody>
      </p:sp>
    </p:spTree>
    <p:extLst>
      <p:ext uri="{BB962C8B-B14F-4D97-AF65-F5344CB8AC3E}">
        <p14:creationId xmlns:p14="http://schemas.microsoft.com/office/powerpoint/2010/main" val="262565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10" grpId="0"/>
      <p:bldP spid="12" grpId="0" animBg="1"/>
      <p:bldP spid="15" grpId="0" animBg="1"/>
      <p:bldP spid="16" grpId="0" animBg="1"/>
      <p:bldP spid="18" grpId="0" animBg="1"/>
      <p:bldP spid="4" grpId="0"/>
      <p:bldP spid="21" grpId="0"/>
      <p:bldP spid="22" grpId="0"/>
      <p:bldP spid="2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24E7B9-0B37-4DCA-B859-D11169C6224F}"/>
              </a:ext>
            </a:extLst>
          </p:cNvPr>
          <p:cNvSpPr>
            <a:spLocks noGrp="1"/>
          </p:cNvSpPr>
          <p:nvPr>
            <p:ph type="title"/>
          </p:nvPr>
        </p:nvSpPr>
        <p:spPr>
          <a:xfrm>
            <a:off x="1106648" y="363686"/>
            <a:ext cx="10515600" cy="723447"/>
          </a:xfrm>
        </p:spPr>
        <p:txBody>
          <a:bodyPr/>
          <a:lstStyle/>
          <a:p>
            <a:r>
              <a:rPr kumimoji="1" lang="en-US" altLang="zh-CN" sz="2400" dirty="0">
                <a:solidFill>
                  <a:srgbClr val="1D53A4"/>
                </a:solidFill>
                <a:latin typeface="Arial" panose="020B0604020202020204" pitchFamily="34" charset="0"/>
                <a:cs typeface="Arial" panose="020B0604020202020204" pitchFamily="34" charset="0"/>
              </a:rPr>
              <a:t>Horizontal Federated Matrix Factorization [Chai et al. 2019]</a:t>
            </a:r>
            <a:endParaRPr kumimoji="1" lang="zh-CN" altLang="en-US" sz="2400" dirty="0">
              <a:solidFill>
                <a:srgbClr val="1D53A4"/>
              </a:solidFill>
              <a:latin typeface="Arial" panose="020B0604020202020204" pitchFamily="34" charset="0"/>
              <a:cs typeface="Arial" panose="020B0604020202020204" pitchFamily="34" charset="0"/>
            </a:endParaRPr>
          </a:p>
        </p:txBody>
      </p:sp>
      <p:sp>
        <p:nvSpPr>
          <p:cNvPr id="13" name="矩形 12">
            <a:extLst>
              <a:ext uri="{FF2B5EF4-FFF2-40B4-BE49-F238E27FC236}">
                <a16:creationId xmlns:a16="http://schemas.microsoft.com/office/drawing/2014/main" id="{20637FA7-B325-4227-BFF0-80A39E01B79E}"/>
              </a:ext>
            </a:extLst>
          </p:cNvPr>
          <p:cNvSpPr/>
          <p:nvPr/>
        </p:nvSpPr>
        <p:spPr>
          <a:xfrm>
            <a:off x="1252387" y="6434218"/>
            <a:ext cx="7653687" cy="420756"/>
          </a:xfrm>
          <a:prstGeom prst="rect">
            <a:avLst/>
          </a:prstGeom>
        </p:spPr>
        <p:txBody>
          <a:bodyPr wrap="square">
            <a:spAutoFit/>
          </a:bodyPr>
          <a:lstStyle/>
          <a:p>
            <a:pPr marL="228594" indent="-228594">
              <a:buFont typeface="Arial" panose="020B0604020202020204" pitchFamily="34" charset="0"/>
              <a:buChar char="•"/>
            </a:pPr>
            <a:r>
              <a:rPr lang="en-US" altLang="zh-CN" sz="1067" dirty="0">
                <a:solidFill>
                  <a:srgbClr val="1E53A4"/>
                </a:solidFill>
                <a:latin typeface="Arial" panose="020B0604020202020204" pitchFamily="34" charset="0"/>
                <a:cs typeface="Arial" panose="020B0604020202020204" pitchFamily="34" charset="0"/>
              </a:rPr>
              <a:t>Chai, et al. 2019. Secure Federated Matrix Factorization. arXiv:1906.05108.</a:t>
            </a:r>
          </a:p>
          <a:p>
            <a:pPr marL="228594" indent="-228594">
              <a:buFont typeface="Arial" panose="020B0604020202020204" pitchFamily="34" charset="0"/>
              <a:buChar char="•"/>
            </a:pPr>
            <a:r>
              <a:rPr lang="en-US" altLang="zh-CN" sz="1067" dirty="0" err="1">
                <a:solidFill>
                  <a:srgbClr val="1E53A4"/>
                </a:solidFill>
                <a:latin typeface="Arial" panose="020B0604020202020204" pitchFamily="34" charset="0"/>
                <a:cs typeface="Arial" panose="020B0604020202020204" pitchFamily="34" charset="0"/>
              </a:rPr>
              <a:t>Bonawitz</a:t>
            </a:r>
            <a:r>
              <a:rPr lang="en-US" altLang="zh-CN" sz="1067" dirty="0">
                <a:solidFill>
                  <a:srgbClr val="1E53A4"/>
                </a:solidFill>
                <a:latin typeface="Arial" panose="020B0604020202020204" pitchFamily="34" charset="0"/>
                <a:cs typeface="Arial" panose="020B0604020202020204" pitchFamily="34" charset="0"/>
              </a:rPr>
              <a:t> et al. 2017. Practical Secure Aggregation for Privacy-Preserving Machine Learning. CCS, pages 1175–1191.</a:t>
            </a:r>
          </a:p>
        </p:txBody>
      </p:sp>
      <p:pic>
        <p:nvPicPr>
          <p:cNvPr id="3" name="Picture 2"/>
          <p:cNvPicPr>
            <a:picLocks noChangeAspect="1"/>
          </p:cNvPicPr>
          <p:nvPr/>
        </p:nvPicPr>
        <p:blipFill>
          <a:blip r:embed="rId3"/>
          <a:stretch>
            <a:fillRect/>
          </a:stretch>
        </p:blipFill>
        <p:spPr>
          <a:xfrm>
            <a:off x="708715" y="1975172"/>
            <a:ext cx="7211239" cy="4301753"/>
          </a:xfrm>
          <a:prstGeom prst="rect">
            <a:avLst/>
          </a:prstGeom>
        </p:spPr>
      </p:pic>
      <p:sp>
        <p:nvSpPr>
          <p:cNvPr id="35" name="Oval 34"/>
          <p:cNvSpPr/>
          <p:nvPr/>
        </p:nvSpPr>
        <p:spPr>
          <a:xfrm>
            <a:off x="320729" y="2297653"/>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1</a:t>
            </a:r>
          </a:p>
        </p:txBody>
      </p:sp>
      <p:sp>
        <p:nvSpPr>
          <p:cNvPr id="36" name="Oval 35"/>
          <p:cNvSpPr/>
          <p:nvPr/>
        </p:nvSpPr>
        <p:spPr>
          <a:xfrm>
            <a:off x="320729" y="3015293"/>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2</a:t>
            </a:r>
          </a:p>
        </p:txBody>
      </p:sp>
      <p:sp>
        <p:nvSpPr>
          <p:cNvPr id="37" name="Oval 36"/>
          <p:cNvSpPr/>
          <p:nvPr/>
        </p:nvSpPr>
        <p:spPr>
          <a:xfrm>
            <a:off x="322856" y="4901610"/>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3</a:t>
            </a:r>
          </a:p>
        </p:txBody>
      </p:sp>
      <p:sp>
        <p:nvSpPr>
          <p:cNvPr id="38" name="Oval 37"/>
          <p:cNvSpPr/>
          <p:nvPr/>
        </p:nvSpPr>
        <p:spPr>
          <a:xfrm>
            <a:off x="322856" y="2647363"/>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4</a:t>
            </a:r>
          </a:p>
        </p:txBody>
      </p:sp>
      <p:sp>
        <p:nvSpPr>
          <p:cNvPr id="10" name="TextBox 8">
            <a:extLst>
              <a:ext uri="{FF2B5EF4-FFF2-40B4-BE49-F238E27FC236}">
                <a16:creationId xmlns:a16="http://schemas.microsoft.com/office/drawing/2014/main" id="{BB653ABE-3BF7-4D49-B310-D5CB0FF1528D}"/>
              </a:ext>
            </a:extLst>
          </p:cNvPr>
          <p:cNvSpPr txBox="1"/>
          <p:nvPr/>
        </p:nvSpPr>
        <p:spPr>
          <a:xfrm>
            <a:off x="8802545" y="2240751"/>
            <a:ext cx="3270212" cy="584775"/>
          </a:xfrm>
          <a:prstGeom prst="rect">
            <a:avLst/>
          </a:prstGeom>
          <a:noFill/>
        </p:spPr>
        <p:txBody>
          <a:bodyPr wrap="square" rtlCol="0">
            <a:spAutoFit/>
          </a:bodyPr>
          <a:lstStyle/>
          <a:p>
            <a:r>
              <a:rPr kumimoji="1" lang="en-US" altLang="zh-CN" sz="1600" dirty="0">
                <a:solidFill>
                  <a:srgbClr val="1D53A4"/>
                </a:solidFill>
                <a:latin typeface="Arial" panose="020B0604020202020204" pitchFamily="34" charset="0"/>
                <a:cs typeface="Arial" panose="020B0604020202020204" pitchFamily="34" charset="0"/>
              </a:rPr>
              <a:t>Server initializes and </a:t>
            </a:r>
            <a:r>
              <a:rPr kumimoji="1" lang="en-US" altLang="zh-CN" sz="1600" dirty="0">
                <a:solidFill>
                  <a:srgbClr val="FF0000"/>
                </a:solidFill>
                <a:latin typeface="Arial" panose="020B0604020202020204" pitchFamily="34" charset="0"/>
                <a:cs typeface="Arial" panose="020B0604020202020204" pitchFamily="34" charset="0"/>
              </a:rPr>
              <a:t>encrypts </a:t>
            </a:r>
            <a:r>
              <a:rPr kumimoji="1" lang="en-US" altLang="zh-CN" sz="1600" dirty="0">
                <a:solidFill>
                  <a:srgbClr val="1D53A4"/>
                </a:solidFill>
                <a:latin typeface="Arial" panose="020B0604020202020204" pitchFamily="34" charset="0"/>
                <a:cs typeface="Arial" panose="020B0604020202020204" pitchFamily="34" charset="0"/>
              </a:rPr>
              <a:t>item profiles;</a:t>
            </a:r>
          </a:p>
        </p:txBody>
      </p:sp>
      <p:sp>
        <p:nvSpPr>
          <p:cNvPr id="12" name="Oval 24">
            <a:extLst>
              <a:ext uri="{FF2B5EF4-FFF2-40B4-BE49-F238E27FC236}">
                <a16:creationId xmlns:a16="http://schemas.microsoft.com/office/drawing/2014/main" id="{A2BDA3A2-6B0B-4FD9-995F-204D038C2726}"/>
              </a:ext>
            </a:extLst>
          </p:cNvPr>
          <p:cNvSpPr/>
          <p:nvPr/>
        </p:nvSpPr>
        <p:spPr>
          <a:xfrm>
            <a:off x="8438128" y="2410885"/>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1</a:t>
            </a:r>
          </a:p>
        </p:txBody>
      </p:sp>
      <p:sp>
        <p:nvSpPr>
          <p:cNvPr id="15" name="Oval 26">
            <a:extLst>
              <a:ext uri="{FF2B5EF4-FFF2-40B4-BE49-F238E27FC236}">
                <a16:creationId xmlns:a16="http://schemas.microsoft.com/office/drawing/2014/main" id="{72FEAB9C-5480-467F-8BEF-9563AE691BE0}"/>
              </a:ext>
            </a:extLst>
          </p:cNvPr>
          <p:cNvSpPr/>
          <p:nvPr/>
        </p:nvSpPr>
        <p:spPr>
          <a:xfrm>
            <a:off x="8438128" y="3126091"/>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2</a:t>
            </a:r>
          </a:p>
        </p:txBody>
      </p:sp>
      <p:sp>
        <p:nvSpPr>
          <p:cNvPr id="16" name="Oval 28">
            <a:extLst>
              <a:ext uri="{FF2B5EF4-FFF2-40B4-BE49-F238E27FC236}">
                <a16:creationId xmlns:a16="http://schemas.microsoft.com/office/drawing/2014/main" id="{B8A02428-1B02-4D6B-9A45-2BEBB1EA32E4}"/>
              </a:ext>
            </a:extLst>
          </p:cNvPr>
          <p:cNvSpPr/>
          <p:nvPr/>
        </p:nvSpPr>
        <p:spPr>
          <a:xfrm>
            <a:off x="8438128" y="4079987"/>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3</a:t>
            </a:r>
          </a:p>
        </p:txBody>
      </p:sp>
      <p:sp>
        <p:nvSpPr>
          <p:cNvPr id="18" name="Oval 32">
            <a:extLst>
              <a:ext uri="{FF2B5EF4-FFF2-40B4-BE49-F238E27FC236}">
                <a16:creationId xmlns:a16="http://schemas.microsoft.com/office/drawing/2014/main" id="{073EF43B-E091-4606-AB4E-1C3BB7349AB8}"/>
              </a:ext>
            </a:extLst>
          </p:cNvPr>
          <p:cNvSpPr/>
          <p:nvPr/>
        </p:nvSpPr>
        <p:spPr>
          <a:xfrm>
            <a:off x="8510811" y="5244263"/>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4</a:t>
            </a:r>
          </a:p>
        </p:txBody>
      </p:sp>
      <p:cxnSp>
        <p:nvCxnSpPr>
          <p:cNvPr id="20" name="Curved Connector 8">
            <a:extLst>
              <a:ext uri="{FF2B5EF4-FFF2-40B4-BE49-F238E27FC236}">
                <a16:creationId xmlns:a16="http://schemas.microsoft.com/office/drawing/2014/main" id="{781C9631-E8C2-400C-9357-00C27CAAC382}"/>
              </a:ext>
            </a:extLst>
          </p:cNvPr>
          <p:cNvCxnSpPr>
            <a:cxnSpLocks/>
            <a:stCxn id="18" idx="2"/>
            <a:endCxn id="15" idx="2"/>
          </p:cNvCxnSpPr>
          <p:nvPr/>
        </p:nvCxnSpPr>
        <p:spPr>
          <a:xfrm rot="10800000">
            <a:off x="8438128" y="3277277"/>
            <a:ext cx="72683" cy="2118172"/>
          </a:xfrm>
          <a:prstGeom prst="curvedConnector3">
            <a:avLst>
              <a:gd name="adj1" fmla="val 519357"/>
            </a:avLst>
          </a:prstGeom>
          <a:ln w="19050">
            <a:solidFill>
              <a:srgbClr val="1D53A4"/>
            </a:solidFill>
            <a:tailEnd type="triangle"/>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8802545" y="2985969"/>
            <a:ext cx="3270212" cy="584775"/>
          </a:xfrm>
          <a:prstGeom prst="rect">
            <a:avLst/>
          </a:prstGeom>
        </p:spPr>
        <p:txBody>
          <a:bodyPr wrap="square">
            <a:spAutoFit/>
          </a:bodyPr>
          <a:lstStyle/>
          <a:p>
            <a:r>
              <a:rPr lang="en-US" altLang="zh-CN" sz="1600" dirty="0">
                <a:solidFill>
                  <a:srgbClr val="1E53A4"/>
                </a:solidFill>
                <a:latin typeface="Arial" panose="020B0604020202020204" pitchFamily="34" charset="0"/>
                <a:cs typeface="Arial" panose="020B0604020202020204" pitchFamily="34" charset="0"/>
              </a:rPr>
              <a:t>Sever distributes </a:t>
            </a:r>
            <a:r>
              <a:rPr lang="en-US" altLang="zh-CN" sz="1600" dirty="0">
                <a:solidFill>
                  <a:srgbClr val="FF0000"/>
                </a:solidFill>
                <a:latin typeface="Arial" panose="020B0604020202020204" pitchFamily="34" charset="0"/>
                <a:cs typeface="Arial" panose="020B0604020202020204" pitchFamily="34" charset="0"/>
              </a:rPr>
              <a:t>encrypted </a:t>
            </a:r>
            <a:r>
              <a:rPr lang="en-US" altLang="zh-CN" sz="1600" dirty="0">
                <a:solidFill>
                  <a:srgbClr val="1E53A4"/>
                </a:solidFill>
                <a:latin typeface="Arial" panose="020B0604020202020204" pitchFamily="34" charset="0"/>
                <a:cs typeface="Arial" panose="020B0604020202020204" pitchFamily="34" charset="0"/>
              </a:rPr>
              <a:t>item </a:t>
            </a:r>
            <a:r>
              <a:rPr kumimoji="1" lang="en-US" altLang="zh-CN" sz="1600" dirty="0">
                <a:solidFill>
                  <a:srgbClr val="1D53A4"/>
                </a:solidFill>
                <a:latin typeface="Arial" panose="020B0604020202020204" pitchFamily="34" charset="0"/>
                <a:cs typeface="Arial" panose="020B0604020202020204" pitchFamily="34" charset="0"/>
              </a:rPr>
              <a:t>profiles</a:t>
            </a:r>
            <a:r>
              <a:rPr lang="en-US" altLang="zh-CN" sz="1600" dirty="0">
                <a:solidFill>
                  <a:srgbClr val="1E53A4"/>
                </a:solidFill>
                <a:latin typeface="Arial" panose="020B0604020202020204" pitchFamily="34" charset="0"/>
                <a:cs typeface="Arial" panose="020B0604020202020204" pitchFamily="34" charset="0"/>
              </a:rPr>
              <a:t> to parties;</a:t>
            </a:r>
          </a:p>
        </p:txBody>
      </p:sp>
      <p:sp>
        <p:nvSpPr>
          <p:cNvPr id="21" name="TextBox 9">
            <a:extLst>
              <a:ext uri="{FF2B5EF4-FFF2-40B4-BE49-F238E27FC236}">
                <a16:creationId xmlns:a16="http://schemas.microsoft.com/office/drawing/2014/main" id="{ADCF3056-C1F4-4F47-B7AE-C6B43AD2D2C5}"/>
              </a:ext>
            </a:extLst>
          </p:cNvPr>
          <p:cNvSpPr txBox="1"/>
          <p:nvPr/>
        </p:nvSpPr>
        <p:spPr>
          <a:xfrm>
            <a:off x="8802545" y="3720637"/>
            <a:ext cx="3339337" cy="1487458"/>
          </a:xfrm>
          <a:prstGeom prst="rect">
            <a:avLst/>
          </a:prstGeom>
          <a:noFill/>
        </p:spPr>
        <p:txBody>
          <a:bodyPr wrap="square" rtlCol="0">
            <a:spAutoFit/>
          </a:bodyPr>
          <a:lstStyle/>
          <a:p>
            <a:r>
              <a:rPr lang="en-US" sz="1600" dirty="0">
                <a:solidFill>
                  <a:srgbClr val="1E53A4"/>
                </a:solidFill>
                <a:latin typeface="Arial" panose="020B0604020202020204" pitchFamily="34" charset="0"/>
                <a:cs typeface="Arial" panose="020B0604020202020204" pitchFamily="34" charset="0"/>
              </a:rPr>
              <a:t>Parties locally update user </a:t>
            </a:r>
            <a:r>
              <a:rPr kumimoji="1" lang="en-US" altLang="zh-CN" sz="1600" dirty="0">
                <a:solidFill>
                  <a:srgbClr val="1D53A4"/>
                </a:solidFill>
                <a:latin typeface="Arial" panose="020B0604020202020204" pitchFamily="34" charset="0"/>
                <a:cs typeface="Arial" panose="020B0604020202020204" pitchFamily="34" charset="0"/>
              </a:rPr>
              <a:t>profiles</a:t>
            </a:r>
            <a:r>
              <a:rPr lang="en-US" sz="1600" dirty="0">
                <a:solidFill>
                  <a:srgbClr val="1E53A4"/>
                </a:solidFill>
                <a:latin typeface="Arial" panose="020B0604020202020204" pitchFamily="34" charset="0"/>
                <a:cs typeface="Arial" panose="020B0604020202020204" pitchFamily="34" charset="0"/>
              </a:rPr>
              <a:t> with </a:t>
            </a:r>
            <a:r>
              <a:rPr lang="en-US" sz="1600" dirty="0">
                <a:solidFill>
                  <a:srgbClr val="FF0000"/>
                </a:solidFill>
                <a:latin typeface="Arial" panose="020B0604020202020204" pitchFamily="34" charset="0"/>
                <a:cs typeface="Arial" panose="020B0604020202020204" pitchFamily="34" charset="0"/>
              </a:rPr>
              <a:t>encrypted </a:t>
            </a:r>
            <a:r>
              <a:rPr lang="en-US" sz="1600" dirty="0">
                <a:solidFill>
                  <a:srgbClr val="1E53A4"/>
                </a:solidFill>
                <a:latin typeface="Arial" panose="020B0604020202020204" pitchFamily="34" charset="0"/>
                <a:cs typeface="Arial" panose="020B0604020202020204" pitchFamily="34" charset="0"/>
              </a:rPr>
              <a:t>item </a:t>
            </a:r>
            <a:r>
              <a:rPr kumimoji="1" lang="en-US" altLang="zh-CN" sz="1600" dirty="0">
                <a:solidFill>
                  <a:srgbClr val="1D53A4"/>
                </a:solidFill>
                <a:latin typeface="Arial" panose="020B0604020202020204" pitchFamily="34" charset="0"/>
                <a:cs typeface="Arial" panose="020B0604020202020204" pitchFamily="34" charset="0"/>
              </a:rPr>
              <a:t>profiles</a:t>
            </a:r>
            <a:r>
              <a:rPr lang="en-US" sz="1600" dirty="0">
                <a:solidFill>
                  <a:srgbClr val="1E53A4"/>
                </a:solidFill>
                <a:latin typeface="Arial" panose="020B0604020202020204" pitchFamily="34" charset="0"/>
                <a:cs typeface="Arial" panose="020B0604020202020204" pitchFamily="34" charset="0"/>
              </a:rPr>
              <a:t>;</a:t>
            </a:r>
          </a:p>
          <a:p>
            <a:r>
              <a:rPr lang="en-US" sz="1600" dirty="0">
                <a:solidFill>
                  <a:srgbClr val="1E53A4"/>
                </a:solidFill>
                <a:latin typeface="Arial" panose="020B0604020202020204" pitchFamily="34" charset="0"/>
                <a:cs typeface="Arial" panose="020B0604020202020204" pitchFamily="34" charset="0"/>
              </a:rPr>
              <a:t>Parties send </a:t>
            </a:r>
            <a:r>
              <a:rPr lang="en-US" sz="2133" b="1" dirty="0">
                <a:solidFill>
                  <a:srgbClr val="FF0000"/>
                </a:solidFill>
                <a:latin typeface="Arial" panose="020B0604020202020204" pitchFamily="34" charset="0"/>
                <a:cs typeface="Arial" panose="020B0604020202020204" pitchFamily="34" charset="0"/>
              </a:rPr>
              <a:t>encrypted </a:t>
            </a:r>
            <a:r>
              <a:rPr lang="en-US" sz="2133" b="1" dirty="0">
                <a:solidFill>
                  <a:srgbClr val="1E53A4"/>
                </a:solidFill>
                <a:latin typeface="Arial" panose="020B0604020202020204" pitchFamily="34" charset="0"/>
                <a:cs typeface="Arial" panose="020B0604020202020204" pitchFamily="34" charset="0"/>
              </a:rPr>
              <a:t>item </a:t>
            </a:r>
            <a:r>
              <a:rPr kumimoji="1" lang="en-US" altLang="zh-CN" sz="2133" b="1" dirty="0">
                <a:solidFill>
                  <a:srgbClr val="1D53A4"/>
                </a:solidFill>
                <a:latin typeface="Arial" panose="020B0604020202020204" pitchFamily="34" charset="0"/>
                <a:cs typeface="Arial" panose="020B0604020202020204" pitchFamily="34" charset="0"/>
              </a:rPr>
              <a:t>profile</a:t>
            </a:r>
            <a:r>
              <a:rPr lang="en-US" sz="2133" b="1" dirty="0">
                <a:solidFill>
                  <a:srgbClr val="1E53A4"/>
                </a:solidFill>
                <a:latin typeface="Arial" panose="020B0604020202020204" pitchFamily="34" charset="0"/>
                <a:cs typeface="Arial" panose="020B0604020202020204" pitchFamily="34" charset="0"/>
              </a:rPr>
              <a:t> gradient updates</a:t>
            </a:r>
            <a:r>
              <a:rPr lang="en-US" sz="1600" dirty="0">
                <a:solidFill>
                  <a:srgbClr val="1E53A4"/>
                </a:solidFill>
                <a:latin typeface="Arial" panose="020B0604020202020204" pitchFamily="34" charset="0"/>
                <a:cs typeface="Arial" panose="020B0604020202020204" pitchFamily="34" charset="0"/>
              </a:rPr>
              <a:t> to server;</a:t>
            </a:r>
          </a:p>
        </p:txBody>
      </p:sp>
      <p:sp>
        <p:nvSpPr>
          <p:cNvPr id="22" name="TextBox 9">
            <a:extLst>
              <a:ext uri="{FF2B5EF4-FFF2-40B4-BE49-F238E27FC236}">
                <a16:creationId xmlns:a16="http://schemas.microsoft.com/office/drawing/2014/main" id="{ADCF3056-C1F4-4F47-B7AE-C6B43AD2D2C5}"/>
              </a:ext>
            </a:extLst>
          </p:cNvPr>
          <p:cNvSpPr txBox="1"/>
          <p:nvPr/>
        </p:nvSpPr>
        <p:spPr>
          <a:xfrm>
            <a:off x="8802544" y="5148839"/>
            <a:ext cx="3078349" cy="830997"/>
          </a:xfrm>
          <a:prstGeom prst="rect">
            <a:avLst/>
          </a:prstGeom>
          <a:noFill/>
        </p:spPr>
        <p:txBody>
          <a:bodyPr wrap="square" rtlCol="0">
            <a:spAutoFit/>
          </a:bodyPr>
          <a:lstStyle/>
          <a:p>
            <a:r>
              <a:rPr lang="en-US" sz="1600" dirty="0">
                <a:solidFill>
                  <a:srgbClr val="1E53A4"/>
                </a:solidFill>
                <a:latin typeface="Arial" panose="020B0604020202020204" pitchFamily="34" charset="0"/>
                <a:cs typeface="Arial" panose="020B0604020202020204" pitchFamily="34" charset="0"/>
              </a:rPr>
              <a:t>Server </a:t>
            </a:r>
            <a:r>
              <a:rPr lang="en-US" sz="1600" dirty="0">
                <a:solidFill>
                  <a:srgbClr val="FF0000"/>
                </a:solidFill>
                <a:latin typeface="Arial" panose="020B0604020202020204" pitchFamily="34" charset="0"/>
                <a:cs typeface="Arial" panose="020B0604020202020204" pitchFamily="34" charset="0"/>
              </a:rPr>
              <a:t>securely aggregates </a:t>
            </a:r>
            <a:r>
              <a:rPr lang="en-US" sz="1600" dirty="0">
                <a:solidFill>
                  <a:srgbClr val="1E53A4"/>
                </a:solidFill>
                <a:latin typeface="Arial" panose="020B0604020202020204" pitchFamily="34" charset="0"/>
                <a:cs typeface="Arial" panose="020B0604020202020204" pitchFamily="34" charset="0"/>
              </a:rPr>
              <a:t>item profile gradients and updates item </a:t>
            </a:r>
            <a:r>
              <a:rPr kumimoji="1" lang="en-US" altLang="zh-CN" sz="1600" dirty="0">
                <a:solidFill>
                  <a:srgbClr val="1D53A4"/>
                </a:solidFill>
                <a:latin typeface="Arial" panose="020B0604020202020204" pitchFamily="34" charset="0"/>
                <a:cs typeface="Arial" panose="020B0604020202020204" pitchFamily="34" charset="0"/>
              </a:rPr>
              <a:t>profiles</a:t>
            </a:r>
            <a:r>
              <a:rPr lang="en-US" sz="1600" dirty="0">
                <a:solidFill>
                  <a:srgbClr val="1E53A4"/>
                </a:solidFill>
                <a:latin typeface="Arial" panose="020B0604020202020204" pitchFamily="34" charset="0"/>
                <a:cs typeface="Arial" panose="020B0604020202020204" pitchFamily="34" charset="0"/>
              </a:rPr>
              <a:t>.</a:t>
            </a:r>
          </a:p>
        </p:txBody>
      </p:sp>
      <p:sp>
        <p:nvSpPr>
          <p:cNvPr id="23" name="文本框 22">
            <a:extLst>
              <a:ext uri="{FF2B5EF4-FFF2-40B4-BE49-F238E27FC236}">
                <a16:creationId xmlns:a16="http://schemas.microsoft.com/office/drawing/2014/main" id="{C9E17BC1-0DD6-4751-91FD-EC6C35B33730}"/>
              </a:ext>
            </a:extLst>
          </p:cNvPr>
          <p:cNvSpPr txBox="1"/>
          <p:nvPr/>
        </p:nvSpPr>
        <p:spPr>
          <a:xfrm>
            <a:off x="778933" y="980352"/>
            <a:ext cx="10879667" cy="666977"/>
          </a:xfrm>
          <a:prstGeom prst="rect">
            <a:avLst/>
          </a:prstGeom>
          <a:noFill/>
        </p:spPr>
        <p:txBody>
          <a:bodyPr wrap="square" rtlCol="0">
            <a:spAutoFit/>
          </a:bodyPr>
          <a:lstStyle/>
          <a:p>
            <a:r>
              <a:rPr lang="en-US" altLang="zh-CN" sz="1867" b="1" dirty="0">
                <a:solidFill>
                  <a:srgbClr val="1D53A4"/>
                </a:solidFill>
              </a:rPr>
              <a:t>Intuition: </a:t>
            </a:r>
            <a:r>
              <a:rPr lang="en-US" altLang="zh-CN" sz="1867" dirty="0">
                <a:solidFill>
                  <a:srgbClr val="1D53A4"/>
                </a:solidFill>
              </a:rPr>
              <a:t>Item profile gradients are </a:t>
            </a:r>
            <a:r>
              <a:rPr lang="en-US" altLang="zh-CN" sz="1867" dirty="0">
                <a:solidFill>
                  <a:srgbClr val="FF0000"/>
                </a:solidFill>
              </a:rPr>
              <a:t>encrypted by</a:t>
            </a:r>
            <a:r>
              <a:rPr lang="zh-CN" altLang="en-US" sz="1867" dirty="0">
                <a:solidFill>
                  <a:srgbClr val="FF0000"/>
                </a:solidFill>
              </a:rPr>
              <a:t> </a:t>
            </a:r>
            <a:r>
              <a:rPr lang="en-US" altLang="zh-CN" sz="1867" dirty="0">
                <a:solidFill>
                  <a:srgbClr val="FF0000"/>
                </a:solidFill>
              </a:rPr>
              <a:t>HE</a:t>
            </a:r>
            <a:r>
              <a:rPr lang="en-US" altLang="zh-CN" sz="1867" dirty="0">
                <a:solidFill>
                  <a:srgbClr val="1D53A4"/>
                </a:solidFill>
              </a:rPr>
              <a:t>. Semi-honest server </a:t>
            </a:r>
            <a:r>
              <a:rPr lang="en-US" altLang="zh-CN" sz="1867" dirty="0">
                <a:solidFill>
                  <a:srgbClr val="FF0000"/>
                </a:solidFill>
              </a:rPr>
              <a:t>securely aggregates </a:t>
            </a:r>
            <a:r>
              <a:rPr lang="en-US" altLang="zh-CN" sz="1867" dirty="0">
                <a:solidFill>
                  <a:srgbClr val="1D53A4"/>
                </a:solidFill>
              </a:rPr>
              <a:t>encrypted item profiles gradients, and knows nothing about the profile content. </a:t>
            </a:r>
            <a:endParaRPr lang="zh-CN" altLang="en-US" sz="1867" dirty="0">
              <a:solidFill>
                <a:srgbClr val="1D53A4"/>
              </a:solidFill>
            </a:endParaRPr>
          </a:p>
        </p:txBody>
      </p:sp>
      <p:sp>
        <p:nvSpPr>
          <p:cNvPr id="5" name="灯片编号占位符 4"/>
          <p:cNvSpPr>
            <a:spLocks noGrp="1"/>
          </p:cNvSpPr>
          <p:nvPr>
            <p:ph type="sldNum" sz="quarter" idx="14"/>
          </p:nvPr>
        </p:nvSpPr>
        <p:spPr/>
        <p:txBody>
          <a:bodyPr/>
          <a:lstStyle/>
          <a:p>
            <a:fld id="{6C8BB526-ED8C-704D-8088-E01D9A5E4CF8}" type="slidenum">
              <a:rPr kumimoji="1" lang="zh-CN" altLang="en-US" smtClean="0"/>
              <a:t>27</a:t>
            </a:fld>
            <a:endParaRPr kumimoji="1" lang="zh-CN" altLang="en-US" dirty="0"/>
          </a:p>
        </p:txBody>
      </p:sp>
      <p:sp>
        <p:nvSpPr>
          <p:cNvPr id="24" name="文本框 23">
            <a:extLst>
              <a:ext uri="{FF2B5EF4-FFF2-40B4-BE49-F238E27FC236}">
                <a16:creationId xmlns:a16="http://schemas.microsoft.com/office/drawing/2014/main" id="{C9E17BC1-0DD6-4751-91FD-EC6C35B33730}"/>
              </a:ext>
            </a:extLst>
          </p:cNvPr>
          <p:cNvSpPr txBox="1"/>
          <p:nvPr/>
        </p:nvSpPr>
        <p:spPr>
          <a:xfrm>
            <a:off x="8321157" y="1753444"/>
            <a:ext cx="2441436" cy="379656"/>
          </a:xfrm>
          <a:prstGeom prst="rect">
            <a:avLst/>
          </a:prstGeom>
          <a:noFill/>
        </p:spPr>
        <p:txBody>
          <a:bodyPr wrap="square" rtlCol="0">
            <a:spAutoFit/>
          </a:bodyPr>
          <a:lstStyle/>
          <a:p>
            <a:r>
              <a:rPr lang="en-US" altLang="zh-CN" sz="1867" b="1" dirty="0">
                <a:solidFill>
                  <a:srgbClr val="1D53A4"/>
                </a:solidFill>
              </a:rPr>
              <a:t>Training Process:</a:t>
            </a:r>
            <a:endParaRPr lang="zh-CN" altLang="en-US" sz="1867" dirty="0">
              <a:solidFill>
                <a:srgbClr val="1D53A4"/>
              </a:solidFill>
            </a:endParaRPr>
          </a:p>
        </p:txBody>
      </p:sp>
      <p:sp>
        <p:nvSpPr>
          <p:cNvPr id="6" name="矩形 5"/>
          <p:cNvSpPr/>
          <p:nvPr/>
        </p:nvSpPr>
        <p:spPr>
          <a:xfrm>
            <a:off x="8212180" y="5991729"/>
            <a:ext cx="3929701" cy="584775"/>
          </a:xfrm>
          <a:prstGeom prst="rect">
            <a:avLst/>
          </a:prstGeom>
        </p:spPr>
        <p:txBody>
          <a:bodyPr wrap="square">
            <a:spAutoFit/>
          </a:bodyPr>
          <a:lstStyle/>
          <a:p>
            <a:r>
              <a:rPr lang="en-US" altLang="zh-CN" sz="1600" b="1" dirty="0">
                <a:solidFill>
                  <a:srgbClr val="FF0000"/>
                </a:solidFill>
              </a:rPr>
              <a:t>Security of secure aggregation protocol is guaranteed [</a:t>
            </a:r>
            <a:r>
              <a:rPr lang="en-US" altLang="zh-CN" sz="1600" b="1" dirty="0" err="1">
                <a:solidFill>
                  <a:srgbClr val="FF0000"/>
                </a:solidFill>
              </a:rPr>
              <a:t>Bonawitz</a:t>
            </a:r>
            <a:r>
              <a:rPr lang="en-US" altLang="zh-CN" sz="1600" b="1" dirty="0">
                <a:solidFill>
                  <a:srgbClr val="FF0000"/>
                </a:solidFill>
              </a:rPr>
              <a:t> et al. 2017].</a:t>
            </a:r>
            <a:endParaRPr lang="zh-CN" altLang="en-US" sz="1600" b="1" dirty="0">
              <a:solidFill>
                <a:srgbClr val="FF0000"/>
              </a:solidFill>
            </a:endParaRPr>
          </a:p>
        </p:txBody>
      </p:sp>
    </p:spTree>
    <p:extLst>
      <p:ext uri="{BB962C8B-B14F-4D97-AF65-F5344CB8AC3E}">
        <p14:creationId xmlns:p14="http://schemas.microsoft.com/office/powerpoint/2010/main" val="323927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10" grpId="0"/>
      <p:bldP spid="12" grpId="0" animBg="1"/>
      <p:bldP spid="15" grpId="0" animBg="1"/>
      <p:bldP spid="16" grpId="0" animBg="1"/>
      <p:bldP spid="18" grpId="0" animBg="1"/>
      <p:bldP spid="4" grpId="0"/>
      <p:bldP spid="21" grpId="0"/>
      <p:bldP spid="22"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7AAF06-48AE-6B40-B461-C3AC8BE3D9BF}"/>
              </a:ext>
            </a:extLst>
          </p:cNvPr>
          <p:cNvSpPr>
            <a:spLocks noGrp="1"/>
          </p:cNvSpPr>
          <p:nvPr>
            <p:ph type="title"/>
          </p:nvPr>
        </p:nvSpPr>
        <p:spPr>
          <a:xfrm>
            <a:off x="838200" y="23019"/>
            <a:ext cx="10515600" cy="1325563"/>
          </a:xfrm>
        </p:spPr>
        <p:txBody>
          <a:bodyPr>
            <a:normAutofit/>
          </a:bodyPr>
          <a:lstStyle/>
          <a:p>
            <a:r>
              <a:rPr kumimoji="1" lang="en-US" altLang="zh-CN" sz="2400" dirty="0">
                <a:solidFill>
                  <a:srgbClr val="1D53A4"/>
                </a:solidFill>
                <a:latin typeface="Arial" panose="020B0604020202020204" pitchFamily="34" charset="0"/>
                <a:cs typeface="Arial" panose="020B0604020202020204" pitchFamily="34" charset="0"/>
              </a:rPr>
              <a:t>Horizontal Federated Recommendation: Case 2</a:t>
            </a:r>
            <a:endParaRPr kumimoji="1" lang="zh-CN" altLang="en-US" sz="2400" dirty="0">
              <a:solidFill>
                <a:srgbClr val="1D53A4"/>
              </a:solidFill>
              <a:latin typeface="Arial" panose="020B0604020202020204" pitchFamily="34" charset="0"/>
              <a:cs typeface="Arial" panose="020B0604020202020204" pitchFamily="34" charset="0"/>
            </a:endParaRPr>
          </a:p>
        </p:txBody>
      </p:sp>
      <p:sp>
        <p:nvSpPr>
          <p:cNvPr id="34" name="文本框 33">
            <a:extLst>
              <a:ext uri="{FF2B5EF4-FFF2-40B4-BE49-F238E27FC236}">
                <a16:creationId xmlns:a16="http://schemas.microsoft.com/office/drawing/2014/main" id="{D193B678-932D-45A7-BEA6-1D6BE0E3E409}"/>
              </a:ext>
            </a:extLst>
          </p:cNvPr>
          <p:cNvSpPr txBox="1"/>
          <p:nvPr/>
        </p:nvSpPr>
        <p:spPr>
          <a:xfrm>
            <a:off x="2917181" y="5846089"/>
            <a:ext cx="956929" cy="379656"/>
          </a:xfrm>
          <a:prstGeom prst="rect">
            <a:avLst/>
          </a:prstGeom>
          <a:noFill/>
        </p:spPr>
        <p:txBody>
          <a:bodyPr wrap="none" rtlCol="0">
            <a:spAutoFit/>
          </a:bodyPr>
          <a:lstStyle/>
          <a:p>
            <a:r>
              <a:rPr lang="en-US" altLang="zh-CN" sz="1867" dirty="0">
                <a:latin typeface="Arial" panose="020B0604020202020204" pitchFamily="34" charset="0"/>
                <a:cs typeface="Arial" panose="020B0604020202020204" pitchFamily="34" charset="0"/>
              </a:rPr>
              <a:t>Party A</a:t>
            </a:r>
            <a:endParaRPr lang="zh-CN" altLang="en-US" sz="1867" dirty="0">
              <a:latin typeface="Arial" panose="020B0604020202020204" pitchFamily="34" charset="0"/>
              <a:cs typeface="Arial" panose="020B0604020202020204" pitchFamily="34" charset="0"/>
            </a:endParaRPr>
          </a:p>
        </p:txBody>
      </p:sp>
      <p:sp>
        <p:nvSpPr>
          <p:cNvPr id="57" name="文本框 56">
            <a:extLst>
              <a:ext uri="{FF2B5EF4-FFF2-40B4-BE49-F238E27FC236}">
                <a16:creationId xmlns:a16="http://schemas.microsoft.com/office/drawing/2014/main" id="{4C34BF25-1D1F-44F2-9FC8-9FA549F68B51}"/>
              </a:ext>
            </a:extLst>
          </p:cNvPr>
          <p:cNvSpPr txBox="1"/>
          <p:nvPr/>
        </p:nvSpPr>
        <p:spPr>
          <a:xfrm>
            <a:off x="8684926" y="5846089"/>
            <a:ext cx="970137" cy="379656"/>
          </a:xfrm>
          <a:prstGeom prst="rect">
            <a:avLst/>
          </a:prstGeom>
          <a:noFill/>
        </p:spPr>
        <p:txBody>
          <a:bodyPr wrap="none" rtlCol="0">
            <a:spAutoFit/>
          </a:bodyPr>
          <a:lstStyle/>
          <a:p>
            <a:r>
              <a:rPr lang="en-US" altLang="zh-CN" sz="1867" dirty="0">
                <a:latin typeface="Arial" panose="020B0604020202020204" pitchFamily="34" charset="0"/>
                <a:cs typeface="Arial" panose="020B0604020202020204" pitchFamily="34" charset="0"/>
              </a:rPr>
              <a:t>Party B</a:t>
            </a:r>
            <a:endParaRPr lang="zh-CN" altLang="en-US" sz="1867" dirty="0">
              <a:latin typeface="Arial" panose="020B0604020202020204" pitchFamily="34" charset="0"/>
              <a:cs typeface="Arial" panose="020B0604020202020204" pitchFamily="34" charset="0"/>
            </a:endParaRPr>
          </a:p>
        </p:txBody>
      </p:sp>
      <p:pic>
        <p:nvPicPr>
          <p:cNvPr id="63" name="图片 62">
            <a:extLst>
              <a:ext uri="{FF2B5EF4-FFF2-40B4-BE49-F238E27FC236}">
                <a16:creationId xmlns:a16="http://schemas.microsoft.com/office/drawing/2014/main" id="{148A09B5-9D2B-46C8-B14D-A41ED3F1690C}"/>
              </a:ext>
            </a:extLst>
          </p:cNvPr>
          <p:cNvPicPr>
            <a:picLocks noChangeAspect="1"/>
          </p:cNvPicPr>
          <p:nvPr/>
        </p:nvPicPr>
        <p:blipFill>
          <a:blip r:embed="rId3"/>
          <a:stretch>
            <a:fillRect/>
          </a:stretch>
        </p:blipFill>
        <p:spPr>
          <a:xfrm>
            <a:off x="5133702" y="4211160"/>
            <a:ext cx="1997036" cy="1296776"/>
          </a:xfrm>
          <a:prstGeom prst="rect">
            <a:avLst/>
          </a:prstGeom>
        </p:spPr>
      </p:pic>
      <p:cxnSp>
        <p:nvCxnSpPr>
          <p:cNvPr id="5" name="直接连接符 4">
            <a:extLst>
              <a:ext uri="{FF2B5EF4-FFF2-40B4-BE49-F238E27FC236}">
                <a16:creationId xmlns:a16="http://schemas.microsoft.com/office/drawing/2014/main" id="{5852940F-2211-4CE2-91D1-070BEDEFC663}"/>
              </a:ext>
            </a:extLst>
          </p:cNvPr>
          <p:cNvCxnSpPr>
            <a:cxnSpLocks/>
          </p:cNvCxnSpPr>
          <p:nvPr/>
        </p:nvCxnSpPr>
        <p:spPr>
          <a:xfrm>
            <a:off x="1726457" y="3494685"/>
            <a:ext cx="8679809"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1614FEB2-90B9-4387-8115-7508461EB502}"/>
              </a:ext>
            </a:extLst>
          </p:cNvPr>
          <p:cNvSpPr txBox="1"/>
          <p:nvPr/>
        </p:nvSpPr>
        <p:spPr>
          <a:xfrm>
            <a:off x="1575362" y="1495173"/>
            <a:ext cx="2208401" cy="1528945"/>
          </a:xfrm>
          <a:prstGeom prst="rect">
            <a:avLst/>
          </a:prstGeom>
          <a:noFill/>
        </p:spPr>
        <p:txBody>
          <a:bodyPr wrap="square" rtlCol="0">
            <a:spAutoFit/>
          </a:bodyPr>
          <a:lstStyle/>
          <a:p>
            <a:r>
              <a:rPr lang="en-US" altLang="zh-CN" sz="1867" dirty="0">
                <a:solidFill>
                  <a:srgbClr val="1E53A4"/>
                </a:solidFill>
                <a:latin typeface="Arial" panose="020B0604020202020204" pitchFamily="34" charset="0"/>
                <a:cs typeface="Arial" panose="020B0604020202020204" pitchFamily="34" charset="0"/>
              </a:rPr>
              <a:t>Example: movie recommendation with data from </a:t>
            </a:r>
          </a:p>
          <a:p>
            <a:r>
              <a:rPr lang="en-US" altLang="zh-CN" sz="1867" dirty="0">
                <a:solidFill>
                  <a:srgbClr val="FF0000"/>
                </a:solidFill>
                <a:latin typeface="Arial" panose="020B0604020202020204" pitchFamily="34" charset="0"/>
                <a:cs typeface="Arial" panose="020B0604020202020204" pitchFamily="34" charset="0"/>
              </a:rPr>
              <a:t>two different groups of users</a:t>
            </a:r>
            <a:endParaRPr lang="zh-CN" altLang="en-US" sz="1867" dirty="0">
              <a:solidFill>
                <a:srgbClr val="FF0000"/>
              </a:solidFill>
              <a:latin typeface="Arial" panose="020B0604020202020204" pitchFamily="34" charset="0"/>
              <a:cs typeface="Arial" panose="020B0604020202020204" pitchFamily="34" charset="0"/>
            </a:endParaRPr>
          </a:p>
        </p:txBody>
      </p:sp>
      <p:pic>
        <p:nvPicPr>
          <p:cNvPr id="16" name="图片 15">
            <a:extLst>
              <a:ext uri="{FF2B5EF4-FFF2-40B4-BE49-F238E27FC236}">
                <a16:creationId xmlns:a16="http://schemas.microsoft.com/office/drawing/2014/main" id="{E9963E54-2888-40D3-838C-55FF240C20D8}"/>
              </a:ext>
            </a:extLst>
          </p:cNvPr>
          <p:cNvPicPr>
            <a:picLocks noChangeAspect="1"/>
          </p:cNvPicPr>
          <p:nvPr/>
        </p:nvPicPr>
        <p:blipFill>
          <a:blip r:embed="rId4"/>
          <a:stretch>
            <a:fillRect/>
          </a:stretch>
        </p:blipFill>
        <p:spPr>
          <a:xfrm>
            <a:off x="3979733" y="1215776"/>
            <a:ext cx="3113052" cy="2061345"/>
          </a:xfrm>
          <a:prstGeom prst="rect">
            <a:avLst/>
          </a:prstGeom>
        </p:spPr>
      </p:pic>
      <p:pic>
        <p:nvPicPr>
          <p:cNvPr id="17" name="图片 16">
            <a:extLst>
              <a:ext uri="{FF2B5EF4-FFF2-40B4-BE49-F238E27FC236}">
                <a16:creationId xmlns:a16="http://schemas.microsoft.com/office/drawing/2014/main" id="{2B394EBF-686E-4712-9870-99C56407B61B}"/>
              </a:ext>
            </a:extLst>
          </p:cNvPr>
          <p:cNvPicPr>
            <a:picLocks noChangeAspect="1"/>
          </p:cNvPicPr>
          <p:nvPr/>
        </p:nvPicPr>
        <p:blipFill>
          <a:blip r:embed="rId5"/>
          <a:stretch>
            <a:fillRect/>
          </a:stretch>
        </p:blipFill>
        <p:spPr>
          <a:xfrm>
            <a:off x="7766514" y="1212880"/>
            <a:ext cx="2871589" cy="2139736"/>
          </a:xfrm>
          <a:prstGeom prst="rect">
            <a:avLst/>
          </a:prstGeom>
        </p:spPr>
      </p:pic>
      <p:sp>
        <p:nvSpPr>
          <p:cNvPr id="18" name="箭头: 左右 24">
            <a:extLst>
              <a:ext uri="{FF2B5EF4-FFF2-40B4-BE49-F238E27FC236}">
                <a16:creationId xmlns:a16="http://schemas.microsoft.com/office/drawing/2014/main" id="{B9535B4B-6786-46B0-B24D-48B4D02BC88C}"/>
              </a:ext>
            </a:extLst>
          </p:cNvPr>
          <p:cNvSpPr/>
          <p:nvPr/>
        </p:nvSpPr>
        <p:spPr>
          <a:xfrm>
            <a:off x="7288754" y="2132904"/>
            <a:ext cx="347111" cy="161817"/>
          </a:xfrm>
          <a:prstGeom prst="leftRightArrow">
            <a:avLst/>
          </a:prstGeom>
          <a:no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3" name="图片 2"/>
          <p:cNvPicPr>
            <a:picLocks noChangeAspect="1"/>
          </p:cNvPicPr>
          <p:nvPr/>
        </p:nvPicPr>
        <p:blipFill>
          <a:blip r:embed="rId6"/>
          <a:stretch>
            <a:fillRect/>
          </a:stretch>
        </p:blipFill>
        <p:spPr>
          <a:xfrm>
            <a:off x="7913397" y="3712252"/>
            <a:ext cx="2296583" cy="2123520"/>
          </a:xfrm>
          <a:prstGeom prst="rect">
            <a:avLst/>
          </a:prstGeom>
        </p:spPr>
      </p:pic>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06057" y="3729683"/>
            <a:ext cx="2443667" cy="2133907"/>
          </a:xfrm>
          <a:prstGeom prst="rect">
            <a:avLst/>
          </a:prstGeom>
        </p:spPr>
      </p:pic>
      <p:sp>
        <p:nvSpPr>
          <p:cNvPr id="4" name="灯片编号占位符 3"/>
          <p:cNvSpPr>
            <a:spLocks noGrp="1"/>
          </p:cNvSpPr>
          <p:nvPr>
            <p:ph type="sldNum" sz="quarter" idx="14"/>
          </p:nvPr>
        </p:nvSpPr>
        <p:spPr/>
        <p:txBody>
          <a:bodyPr/>
          <a:lstStyle/>
          <a:p>
            <a:fld id="{6C8BB526-ED8C-704D-8088-E01D9A5E4CF8}" type="slidenum">
              <a:rPr kumimoji="1" lang="zh-CN" altLang="en-US" smtClean="0"/>
              <a:t>28</a:t>
            </a:fld>
            <a:endParaRPr kumimoji="1" lang="zh-CN" altLang="en-US" dirty="0"/>
          </a:p>
        </p:txBody>
      </p:sp>
      <p:sp>
        <p:nvSpPr>
          <p:cNvPr id="15" name="文本框 14">
            <a:extLst>
              <a:ext uri="{FF2B5EF4-FFF2-40B4-BE49-F238E27FC236}">
                <a16:creationId xmlns:a16="http://schemas.microsoft.com/office/drawing/2014/main" id="{C9E17BC1-0DD6-4751-91FD-EC6C35B33730}"/>
              </a:ext>
            </a:extLst>
          </p:cNvPr>
          <p:cNvSpPr txBox="1"/>
          <p:nvPr/>
        </p:nvSpPr>
        <p:spPr>
          <a:xfrm>
            <a:off x="23284" y="6138032"/>
            <a:ext cx="11344709" cy="666977"/>
          </a:xfrm>
          <a:prstGeom prst="rect">
            <a:avLst/>
          </a:prstGeom>
          <a:noFill/>
        </p:spPr>
        <p:txBody>
          <a:bodyPr wrap="square" rtlCol="0">
            <a:spAutoFit/>
          </a:bodyPr>
          <a:lstStyle/>
          <a:p>
            <a:r>
              <a:rPr lang="en-US" altLang="zh-CN" sz="1867" b="1" dirty="0">
                <a:solidFill>
                  <a:srgbClr val="FF0000"/>
                </a:solidFill>
              </a:rPr>
              <a:t>Solution to Case 2: </a:t>
            </a:r>
          </a:p>
          <a:p>
            <a:r>
              <a:rPr lang="en-US" altLang="zh-CN" sz="1867" dirty="0">
                <a:solidFill>
                  <a:srgbClr val="FF0000"/>
                </a:solidFill>
              </a:rPr>
              <a:t>Item profiles are securely aggregated by server, group of user profiles are locally updated by parties. </a:t>
            </a:r>
            <a:endParaRPr lang="zh-CN" altLang="en-US" sz="1867" dirty="0">
              <a:solidFill>
                <a:srgbClr val="FF0000"/>
              </a:solidFill>
            </a:endParaRPr>
          </a:p>
        </p:txBody>
      </p:sp>
    </p:spTree>
    <p:extLst>
      <p:ext uri="{BB962C8B-B14F-4D97-AF65-F5344CB8AC3E}">
        <p14:creationId xmlns:p14="http://schemas.microsoft.com/office/powerpoint/2010/main" val="3056291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143CC3A3-153D-43DA-AF0F-82A664701FDA}"/>
              </a:ext>
            </a:extLst>
          </p:cNvPr>
          <p:cNvPicPr>
            <a:picLocks noChangeAspect="1"/>
          </p:cNvPicPr>
          <p:nvPr/>
        </p:nvPicPr>
        <p:blipFill>
          <a:blip r:embed="rId3"/>
          <a:stretch>
            <a:fillRect/>
          </a:stretch>
        </p:blipFill>
        <p:spPr>
          <a:xfrm>
            <a:off x="7553531" y="1576881"/>
            <a:ext cx="1905475" cy="1709881"/>
          </a:xfrm>
          <a:prstGeom prst="rect">
            <a:avLst/>
          </a:prstGeom>
        </p:spPr>
      </p:pic>
      <p:sp>
        <p:nvSpPr>
          <p:cNvPr id="2" name="标题 1">
            <a:extLst>
              <a:ext uri="{FF2B5EF4-FFF2-40B4-BE49-F238E27FC236}">
                <a16:creationId xmlns:a16="http://schemas.microsoft.com/office/drawing/2014/main" id="{7724E7B9-0B37-4DCA-B859-D11169C6224F}"/>
              </a:ext>
            </a:extLst>
          </p:cNvPr>
          <p:cNvSpPr>
            <a:spLocks noGrp="1"/>
          </p:cNvSpPr>
          <p:nvPr>
            <p:ph type="title"/>
          </p:nvPr>
        </p:nvSpPr>
        <p:spPr>
          <a:xfrm>
            <a:off x="838200" y="365126"/>
            <a:ext cx="10515600" cy="723447"/>
          </a:xfrm>
        </p:spPr>
        <p:txBody>
          <a:bodyPr/>
          <a:lstStyle/>
          <a:p>
            <a:r>
              <a:rPr kumimoji="1" lang="en-US" altLang="zh-CN" sz="2400" dirty="0">
                <a:solidFill>
                  <a:srgbClr val="1D53A4"/>
                </a:solidFill>
                <a:latin typeface="Arial" panose="020B0604020202020204" pitchFamily="34" charset="0"/>
                <a:cs typeface="Arial" panose="020B0604020202020204" pitchFamily="34" charset="0"/>
              </a:rPr>
              <a:t>Vertical Federated Matrix Factorization [Chai et al. 2019]</a:t>
            </a:r>
            <a:endParaRPr kumimoji="1" lang="zh-CN" altLang="en-US" sz="2400" dirty="0">
              <a:solidFill>
                <a:srgbClr val="1D53A4"/>
              </a:solidFill>
              <a:latin typeface="Arial" panose="020B0604020202020204" pitchFamily="34" charset="0"/>
              <a:cs typeface="Arial" panose="020B0604020202020204" pitchFamily="34" charset="0"/>
            </a:endParaRPr>
          </a:p>
        </p:txBody>
      </p:sp>
      <p:pic>
        <p:nvPicPr>
          <p:cNvPr id="18" name="图片 17">
            <a:extLst>
              <a:ext uri="{FF2B5EF4-FFF2-40B4-BE49-F238E27FC236}">
                <a16:creationId xmlns:a16="http://schemas.microsoft.com/office/drawing/2014/main" id="{88DCE4C1-38E5-4C9B-A035-1D21CCEB80AA}"/>
              </a:ext>
            </a:extLst>
          </p:cNvPr>
          <p:cNvPicPr>
            <a:picLocks noChangeAspect="1"/>
          </p:cNvPicPr>
          <p:nvPr/>
        </p:nvPicPr>
        <p:blipFill>
          <a:blip r:embed="rId4"/>
          <a:stretch>
            <a:fillRect/>
          </a:stretch>
        </p:blipFill>
        <p:spPr>
          <a:xfrm>
            <a:off x="2169250" y="1713909"/>
            <a:ext cx="1890319" cy="1648843"/>
          </a:xfrm>
          <a:prstGeom prst="rect">
            <a:avLst/>
          </a:prstGeom>
        </p:spPr>
      </p:pic>
      <p:pic>
        <p:nvPicPr>
          <p:cNvPr id="6" name="图片 5">
            <a:extLst>
              <a:ext uri="{FF2B5EF4-FFF2-40B4-BE49-F238E27FC236}">
                <a16:creationId xmlns:a16="http://schemas.microsoft.com/office/drawing/2014/main" id="{79FDA3DF-EA35-41B1-946F-C974C0F96084}"/>
              </a:ext>
            </a:extLst>
          </p:cNvPr>
          <p:cNvPicPr>
            <a:picLocks noChangeAspect="1"/>
          </p:cNvPicPr>
          <p:nvPr/>
        </p:nvPicPr>
        <p:blipFill>
          <a:blip r:embed="rId5"/>
          <a:stretch>
            <a:fillRect/>
          </a:stretch>
        </p:blipFill>
        <p:spPr>
          <a:xfrm>
            <a:off x="1817325" y="3863940"/>
            <a:ext cx="2878792" cy="1730365"/>
          </a:xfrm>
          <a:prstGeom prst="rect">
            <a:avLst/>
          </a:prstGeom>
        </p:spPr>
      </p:pic>
      <p:pic>
        <p:nvPicPr>
          <p:cNvPr id="20" name="图片 19">
            <a:extLst>
              <a:ext uri="{FF2B5EF4-FFF2-40B4-BE49-F238E27FC236}">
                <a16:creationId xmlns:a16="http://schemas.microsoft.com/office/drawing/2014/main" id="{4DF36D63-EBC0-4CAE-9D4C-C24FBEBB4611}"/>
              </a:ext>
            </a:extLst>
          </p:cNvPr>
          <p:cNvPicPr>
            <a:picLocks noChangeAspect="1"/>
          </p:cNvPicPr>
          <p:nvPr/>
        </p:nvPicPr>
        <p:blipFill>
          <a:blip r:embed="rId6"/>
          <a:stretch>
            <a:fillRect/>
          </a:stretch>
        </p:blipFill>
        <p:spPr>
          <a:xfrm rot="5400000">
            <a:off x="2896074" y="3417117"/>
            <a:ext cx="436668" cy="456979"/>
          </a:xfrm>
          <a:prstGeom prst="rect">
            <a:avLst/>
          </a:prstGeom>
        </p:spPr>
      </p:pic>
      <p:pic>
        <p:nvPicPr>
          <p:cNvPr id="21" name="图片 20">
            <a:extLst>
              <a:ext uri="{FF2B5EF4-FFF2-40B4-BE49-F238E27FC236}">
                <a16:creationId xmlns:a16="http://schemas.microsoft.com/office/drawing/2014/main" id="{9119EB30-8524-4979-9098-B073BB6E236B}"/>
              </a:ext>
            </a:extLst>
          </p:cNvPr>
          <p:cNvPicPr>
            <a:picLocks noChangeAspect="1"/>
          </p:cNvPicPr>
          <p:nvPr/>
        </p:nvPicPr>
        <p:blipFill>
          <a:blip r:embed="rId6"/>
          <a:stretch>
            <a:fillRect/>
          </a:stretch>
        </p:blipFill>
        <p:spPr>
          <a:xfrm rot="5400000">
            <a:off x="8420478" y="3378095"/>
            <a:ext cx="436668" cy="456979"/>
          </a:xfrm>
          <a:prstGeom prst="rect">
            <a:avLst/>
          </a:prstGeom>
        </p:spPr>
      </p:pic>
      <p:pic>
        <p:nvPicPr>
          <p:cNvPr id="9" name="图片 8">
            <a:extLst>
              <a:ext uri="{FF2B5EF4-FFF2-40B4-BE49-F238E27FC236}">
                <a16:creationId xmlns:a16="http://schemas.microsoft.com/office/drawing/2014/main" id="{0DFD60D4-C0CB-4998-82E9-F36846D979A1}"/>
              </a:ext>
            </a:extLst>
          </p:cNvPr>
          <p:cNvPicPr>
            <a:picLocks noChangeAspect="1"/>
          </p:cNvPicPr>
          <p:nvPr/>
        </p:nvPicPr>
        <p:blipFill>
          <a:blip r:embed="rId7"/>
          <a:stretch>
            <a:fillRect/>
          </a:stretch>
        </p:blipFill>
        <p:spPr>
          <a:xfrm>
            <a:off x="7265676" y="3864398"/>
            <a:ext cx="1260912" cy="1729909"/>
          </a:xfrm>
          <a:prstGeom prst="rect">
            <a:avLst/>
          </a:prstGeom>
        </p:spPr>
      </p:pic>
      <p:pic>
        <p:nvPicPr>
          <p:cNvPr id="22" name="图片 21">
            <a:extLst>
              <a:ext uri="{FF2B5EF4-FFF2-40B4-BE49-F238E27FC236}">
                <a16:creationId xmlns:a16="http://schemas.microsoft.com/office/drawing/2014/main" id="{A716CBE4-9C73-4358-BA85-E017CA96D6CD}"/>
              </a:ext>
            </a:extLst>
          </p:cNvPr>
          <p:cNvPicPr>
            <a:picLocks noChangeAspect="1"/>
          </p:cNvPicPr>
          <p:nvPr/>
        </p:nvPicPr>
        <p:blipFill>
          <a:blip r:embed="rId8"/>
          <a:stretch>
            <a:fillRect/>
          </a:stretch>
        </p:blipFill>
        <p:spPr>
          <a:xfrm>
            <a:off x="8537946" y="4560841"/>
            <a:ext cx="201733" cy="183395"/>
          </a:xfrm>
          <a:prstGeom prst="rect">
            <a:avLst/>
          </a:prstGeom>
        </p:spPr>
      </p:pic>
      <p:pic>
        <p:nvPicPr>
          <p:cNvPr id="10" name="图片 9">
            <a:extLst>
              <a:ext uri="{FF2B5EF4-FFF2-40B4-BE49-F238E27FC236}">
                <a16:creationId xmlns:a16="http://schemas.microsoft.com/office/drawing/2014/main" id="{ABBE8BAE-AF15-44AD-B167-374BEA23FE9F}"/>
              </a:ext>
            </a:extLst>
          </p:cNvPr>
          <p:cNvPicPr>
            <a:picLocks noChangeAspect="1"/>
          </p:cNvPicPr>
          <p:nvPr/>
        </p:nvPicPr>
        <p:blipFill>
          <a:blip r:embed="rId9"/>
          <a:stretch>
            <a:fillRect/>
          </a:stretch>
        </p:blipFill>
        <p:spPr>
          <a:xfrm>
            <a:off x="8744807" y="3984484"/>
            <a:ext cx="1324780" cy="1206133"/>
          </a:xfrm>
          <a:prstGeom prst="rect">
            <a:avLst/>
          </a:prstGeom>
        </p:spPr>
      </p:pic>
      <p:pic>
        <p:nvPicPr>
          <p:cNvPr id="4" name="图片 3">
            <a:extLst>
              <a:ext uri="{FF2B5EF4-FFF2-40B4-BE49-F238E27FC236}">
                <a16:creationId xmlns:a16="http://schemas.microsoft.com/office/drawing/2014/main" id="{2C480345-697F-4AF0-958C-B9ED71916173}"/>
              </a:ext>
            </a:extLst>
          </p:cNvPr>
          <p:cNvPicPr>
            <a:picLocks noChangeAspect="1"/>
          </p:cNvPicPr>
          <p:nvPr/>
        </p:nvPicPr>
        <p:blipFill>
          <a:blip r:embed="rId10"/>
          <a:stretch>
            <a:fillRect/>
          </a:stretch>
        </p:blipFill>
        <p:spPr>
          <a:xfrm>
            <a:off x="4754494" y="1893878"/>
            <a:ext cx="2104111" cy="1366305"/>
          </a:xfrm>
          <a:prstGeom prst="rect">
            <a:avLst/>
          </a:prstGeom>
        </p:spPr>
      </p:pic>
      <p:pic>
        <p:nvPicPr>
          <p:cNvPr id="17" name="图片 16">
            <a:extLst>
              <a:ext uri="{FF2B5EF4-FFF2-40B4-BE49-F238E27FC236}">
                <a16:creationId xmlns:a16="http://schemas.microsoft.com/office/drawing/2014/main" id="{0E6B2ACC-D219-413F-ACEC-60F56CF5830C}"/>
              </a:ext>
            </a:extLst>
          </p:cNvPr>
          <p:cNvPicPr>
            <a:picLocks noChangeAspect="1"/>
          </p:cNvPicPr>
          <p:nvPr/>
        </p:nvPicPr>
        <p:blipFill>
          <a:blip r:embed="rId11"/>
          <a:stretch>
            <a:fillRect/>
          </a:stretch>
        </p:blipFill>
        <p:spPr>
          <a:xfrm>
            <a:off x="2017902" y="5966155"/>
            <a:ext cx="8051685" cy="585381"/>
          </a:xfrm>
          <a:prstGeom prst="rect">
            <a:avLst/>
          </a:prstGeom>
        </p:spPr>
      </p:pic>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98534FB1-15FB-415F-8C1F-0B1AB042F0DE}"/>
                  </a:ext>
                </a:extLst>
              </p:cNvPr>
              <p:cNvSpPr txBox="1"/>
              <p:nvPr/>
            </p:nvSpPr>
            <p:spPr>
              <a:xfrm>
                <a:off x="2249293" y="5491860"/>
                <a:ext cx="244233"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400" i="1">
                          <a:latin typeface="Cambria Math" panose="02040503050406030204" pitchFamily="18" charset="0"/>
                        </a:rPr>
                        <m:t>𝑝</m:t>
                      </m:r>
                    </m:oMath>
                  </m:oMathPara>
                </a14:m>
                <a:endParaRPr lang="zh-CN" altLang="en-US" sz="2400" dirty="0"/>
              </a:p>
            </p:txBody>
          </p:sp>
        </mc:Choice>
        <mc:Fallback xmlns="">
          <p:sp>
            <p:nvSpPr>
              <p:cNvPr id="3" name="文本框 2">
                <a:extLst>
                  <a:ext uri="{FF2B5EF4-FFF2-40B4-BE49-F238E27FC236}">
                    <a16:creationId xmlns:a16="http://schemas.microsoft.com/office/drawing/2014/main" id="{98534FB1-15FB-415F-8C1F-0B1AB042F0DE}"/>
                  </a:ext>
                </a:extLst>
              </p:cNvPr>
              <p:cNvSpPr txBox="1">
                <a:spLocks noRot="1" noChangeAspect="1" noMove="1" noResize="1" noEditPoints="1" noAdjustHandles="1" noChangeArrowheads="1" noChangeShapeType="1" noTextEdit="1"/>
              </p:cNvSpPr>
              <p:nvPr/>
            </p:nvSpPr>
            <p:spPr>
              <a:xfrm>
                <a:off x="2249293" y="5491860"/>
                <a:ext cx="244233" cy="369332"/>
              </a:xfrm>
              <a:prstGeom prst="rect">
                <a:avLst/>
              </a:prstGeom>
              <a:blipFill>
                <a:blip r:embed="rId12"/>
                <a:stretch>
                  <a:fillRect l="-25000" r="-25000" b="-2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418DCE08-9EBC-42C2-8B33-9ED59557A852}"/>
                  </a:ext>
                </a:extLst>
              </p:cNvPr>
              <p:cNvSpPr txBox="1"/>
              <p:nvPr/>
            </p:nvSpPr>
            <p:spPr>
              <a:xfrm>
                <a:off x="3634435" y="5193279"/>
                <a:ext cx="416140" cy="3702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altLang="zh-CN" sz="2400" i="1">
                              <a:latin typeface="Cambria Math" panose="02040503050406030204" pitchFamily="18" charset="0"/>
                            </a:rPr>
                          </m:ctrlPr>
                        </m:sSupPr>
                        <m:e>
                          <m:r>
                            <a:rPr lang="en-US" altLang="zh-CN" sz="2400" i="1">
                              <a:latin typeface="Cambria Math" panose="02040503050406030204" pitchFamily="18" charset="0"/>
                            </a:rPr>
                            <m:t>𝑞</m:t>
                          </m:r>
                        </m:e>
                        <m:sup>
                          <m:r>
                            <a:rPr lang="en-US" altLang="zh-CN" sz="2400" i="1">
                              <a:latin typeface="Cambria Math" panose="02040503050406030204" pitchFamily="18" charset="0"/>
                            </a:rPr>
                            <m:t>𝐴</m:t>
                          </m:r>
                        </m:sup>
                      </m:sSup>
                    </m:oMath>
                  </m:oMathPara>
                </a14:m>
                <a:endParaRPr lang="zh-CN" altLang="en-US" sz="2400" dirty="0"/>
              </a:p>
            </p:txBody>
          </p:sp>
        </mc:Choice>
        <mc:Fallback xmlns="">
          <p:sp>
            <p:nvSpPr>
              <p:cNvPr id="26" name="文本框 25">
                <a:extLst>
                  <a:ext uri="{FF2B5EF4-FFF2-40B4-BE49-F238E27FC236}">
                    <a16:creationId xmlns:a16="http://schemas.microsoft.com/office/drawing/2014/main" id="{418DCE08-9EBC-42C2-8B33-9ED59557A852}"/>
                  </a:ext>
                </a:extLst>
              </p:cNvPr>
              <p:cNvSpPr txBox="1">
                <a:spLocks noRot="1" noChangeAspect="1" noMove="1" noResize="1" noEditPoints="1" noAdjustHandles="1" noChangeArrowheads="1" noChangeShapeType="1" noTextEdit="1"/>
              </p:cNvSpPr>
              <p:nvPr/>
            </p:nvSpPr>
            <p:spPr>
              <a:xfrm>
                <a:off x="3634435" y="5193279"/>
                <a:ext cx="416140" cy="370294"/>
              </a:xfrm>
              <a:prstGeom prst="rect">
                <a:avLst/>
              </a:prstGeom>
              <a:blipFill>
                <a:blip r:embed="rId13"/>
                <a:stretch>
                  <a:fillRect l="-14706" r="-2941" b="-2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33835B46-BD8A-4492-830F-940CB1245B35}"/>
                  </a:ext>
                </a:extLst>
              </p:cNvPr>
              <p:cNvSpPr txBox="1"/>
              <p:nvPr/>
            </p:nvSpPr>
            <p:spPr>
              <a:xfrm>
                <a:off x="9238056" y="5179981"/>
                <a:ext cx="41440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altLang="zh-CN" sz="2400" i="1">
                              <a:latin typeface="Cambria Math" panose="02040503050406030204" pitchFamily="18" charset="0"/>
                            </a:rPr>
                          </m:ctrlPr>
                        </m:sSupPr>
                        <m:e>
                          <m:r>
                            <a:rPr lang="en-US" altLang="zh-CN" sz="2400" i="1">
                              <a:latin typeface="Cambria Math" panose="02040503050406030204" pitchFamily="18" charset="0"/>
                            </a:rPr>
                            <m:t>𝑞</m:t>
                          </m:r>
                        </m:e>
                        <m:sup>
                          <m:r>
                            <a:rPr lang="en-US" altLang="zh-CN" sz="2400" i="1">
                              <a:latin typeface="Cambria Math" panose="02040503050406030204" pitchFamily="18" charset="0"/>
                            </a:rPr>
                            <m:t>𝐵</m:t>
                          </m:r>
                        </m:sup>
                      </m:sSup>
                    </m:oMath>
                  </m:oMathPara>
                </a14:m>
                <a:endParaRPr lang="zh-CN" altLang="en-US" sz="2400" dirty="0"/>
              </a:p>
            </p:txBody>
          </p:sp>
        </mc:Choice>
        <mc:Fallback xmlns="">
          <p:sp>
            <p:nvSpPr>
              <p:cNvPr id="27" name="文本框 26">
                <a:extLst>
                  <a:ext uri="{FF2B5EF4-FFF2-40B4-BE49-F238E27FC236}">
                    <a16:creationId xmlns:a16="http://schemas.microsoft.com/office/drawing/2014/main" id="{33835B46-BD8A-4492-830F-940CB1245B35}"/>
                  </a:ext>
                </a:extLst>
              </p:cNvPr>
              <p:cNvSpPr txBox="1">
                <a:spLocks noRot="1" noChangeAspect="1" noMove="1" noResize="1" noEditPoints="1" noAdjustHandles="1" noChangeArrowheads="1" noChangeShapeType="1" noTextEdit="1"/>
              </p:cNvSpPr>
              <p:nvPr/>
            </p:nvSpPr>
            <p:spPr>
              <a:xfrm>
                <a:off x="9238056" y="5179981"/>
                <a:ext cx="414409" cy="369332"/>
              </a:xfrm>
              <a:prstGeom prst="rect">
                <a:avLst/>
              </a:prstGeom>
              <a:blipFill>
                <a:blip r:embed="rId14"/>
                <a:stretch>
                  <a:fillRect l="-14706" r="-2941" b="-2413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A33C2B49-B7C5-4DC3-AE43-6D94D576D1F3}"/>
                  </a:ext>
                </a:extLst>
              </p:cNvPr>
              <p:cNvSpPr txBox="1"/>
              <p:nvPr/>
            </p:nvSpPr>
            <p:spPr>
              <a:xfrm>
                <a:off x="7896133" y="5527121"/>
                <a:ext cx="244233"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400" i="1">
                          <a:latin typeface="Cambria Math" panose="02040503050406030204" pitchFamily="18" charset="0"/>
                        </a:rPr>
                        <m:t>𝑝</m:t>
                      </m:r>
                    </m:oMath>
                  </m:oMathPara>
                </a14:m>
                <a:endParaRPr lang="zh-CN" altLang="en-US" sz="2400" dirty="0"/>
              </a:p>
            </p:txBody>
          </p:sp>
        </mc:Choice>
        <mc:Fallback xmlns="">
          <p:sp>
            <p:nvSpPr>
              <p:cNvPr id="23" name="文本框 22">
                <a:extLst>
                  <a:ext uri="{FF2B5EF4-FFF2-40B4-BE49-F238E27FC236}">
                    <a16:creationId xmlns:a16="http://schemas.microsoft.com/office/drawing/2014/main" id="{A33C2B49-B7C5-4DC3-AE43-6D94D576D1F3}"/>
                  </a:ext>
                </a:extLst>
              </p:cNvPr>
              <p:cNvSpPr txBox="1">
                <a:spLocks noRot="1" noChangeAspect="1" noMove="1" noResize="1" noEditPoints="1" noAdjustHandles="1" noChangeArrowheads="1" noChangeShapeType="1" noTextEdit="1"/>
              </p:cNvSpPr>
              <p:nvPr/>
            </p:nvSpPr>
            <p:spPr>
              <a:xfrm>
                <a:off x="7896133" y="5527121"/>
                <a:ext cx="244233" cy="369332"/>
              </a:xfrm>
              <a:prstGeom prst="rect">
                <a:avLst/>
              </a:prstGeom>
              <a:blipFill>
                <a:blip r:embed="rId15"/>
                <a:stretch>
                  <a:fillRect l="-25000" r="-25000" b="-23333"/>
                </a:stretch>
              </a:blipFill>
            </p:spPr>
            <p:txBody>
              <a:bodyPr/>
              <a:lstStyle/>
              <a:p>
                <a:r>
                  <a:rPr lang="zh-CN" altLang="en-US">
                    <a:noFill/>
                  </a:rPr>
                  <a:t> </a:t>
                </a:r>
              </a:p>
            </p:txBody>
          </p:sp>
        </mc:Fallback>
      </mc:AlternateContent>
      <p:sp>
        <p:nvSpPr>
          <p:cNvPr id="28" name="矩形 27">
            <a:extLst>
              <a:ext uri="{FF2B5EF4-FFF2-40B4-BE49-F238E27FC236}">
                <a16:creationId xmlns:a16="http://schemas.microsoft.com/office/drawing/2014/main" id="{20637FA7-B325-4227-BFF0-80A39E01B79E}"/>
              </a:ext>
            </a:extLst>
          </p:cNvPr>
          <p:cNvSpPr/>
          <p:nvPr/>
        </p:nvSpPr>
        <p:spPr>
          <a:xfrm>
            <a:off x="3634435" y="6585656"/>
            <a:ext cx="5850467" cy="256545"/>
          </a:xfrm>
          <a:prstGeom prst="rect">
            <a:avLst/>
          </a:prstGeom>
        </p:spPr>
        <p:txBody>
          <a:bodyPr wrap="square">
            <a:spAutoFit/>
          </a:bodyPr>
          <a:lstStyle/>
          <a:p>
            <a:r>
              <a:rPr lang="en-US" altLang="zh-CN" sz="1067" dirty="0">
                <a:solidFill>
                  <a:srgbClr val="1E53A4"/>
                </a:solidFill>
                <a:latin typeface="Arial" panose="020B0604020202020204" pitchFamily="34" charset="0"/>
                <a:cs typeface="Arial" panose="020B0604020202020204" pitchFamily="34" charset="0"/>
              </a:rPr>
              <a:t>Chai, et al. 2019. Vertical Secure Federated Matrix Factorization. Tech Report HKUST. </a:t>
            </a:r>
          </a:p>
        </p:txBody>
      </p:sp>
      <p:sp>
        <p:nvSpPr>
          <p:cNvPr id="29" name="文本框 28">
            <a:extLst>
              <a:ext uri="{FF2B5EF4-FFF2-40B4-BE49-F238E27FC236}">
                <a16:creationId xmlns:a16="http://schemas.microsoft.com/office/drawing/2014/main" id="{C9E17BC1-0DD6-4751-91FD-EC6C35B33730}"/>
              </a:ext>
            </a:extLst>
          </p:cNvPr>
          <p:cNvSpPr txBox="1"/>
          <p:nvPr/>
        </p:nvSpPr>
        <p:spPr>
          <a:xfrm>
            <a:off x="487681" y="980353"/>
            <a:ext cx="11023249" cy="666977"/>
          </a:xfrm>
          <a:prstGeom prst="rect">
            <a:avLst/>
          </a:prstGeom>
          <a:noFill/>
        </p:spPr>
        <p:txBody>
          <a:bodyPr wrap="square" rtlCol="0">
            <a:spAutoFit/>
          </a:bodyPr>
          <a:lstStyle/>
          <a:p>
            <a:r>
              <a:rPr lang="en-US" altLang="zh-CN" sz="1867" b="1" dirty="0">
                <a:solidFill>
                  <a:srgbClr val="1D53A4"/>
                </a:solidFill>
              </a:rPr>
              <a:t>Intuition: </a:t>
            </a:r>
            <a:r>
              <a:rPr lang="en-US" altLang="zh-CN" sz="1867" dirty="0">
                <a:solidFill>
                  <a:srgbClr val="1D53A4"/>
                </a:solidFill>
              </a:rPr>
              <a:t>User profile gradients are </a:t>
            </a:r>
            <a:r>
              <a:rPr lang="en-US" altLang="zh-CN" sz="1867" dirty="0">
                <a:solidFill>
                  <a:srgbClr val="FF0000"/>
                </a:solidFill>
              </a:rPr>
              <a:t>encrypted and securely aggregated by semi-honest server</a:t>
            </a:r>
            <a:r>
              <a:rPr lang="en-US" altLang="zh-CN" sz="1867" dirty="0">
                <a:solidFill>
                  <a:srgbClr val="1D53A4"/>
                </a:solidFill>
              </a:rPr>
              <a:t>, item profiles are updated locally. </a:t>
            </a:r>
            <a:endParaRPr lang="zh-CN" altLang="en-US" sz="1867" dirty="0">
              <a:solidFill>
                <a:srgbClr val="1D53A4"/>
              </a:solidFill>
            </a:endParaRPr>
          </a:p>
        </p:txBody>
      </p:sp>
      <p:sp>
        <p:nvSpPr>
          <p:cNvPr id="5" name="灯片编号占位符 4"/>
          <p:cNvSpPr>
            <a:spLocks noGrp="1"/>
          </p:cNvSpPr>
          <p:nvPr>
            <p:ph type="sldNum" sz="quarter" idx="14"/>
          </p:nvPr>
        </p:nvSpPr>
        <p:spPr/>
        <p:txBody>
          <a:bodyPr/>
          <a:lstStyle/>
          <a:p>
            <a:fld id="{6C8BB526-ED8C-704D-8088-E01D9A5E4CF8}" type="slidenum">
              <a:rPr kumimoji="1" lang="zh-CN" altLang="en-US" smtClean="0"/>
              <a:t>29</a:t>
            </a:fld>
            <a:endParaRPr kumimoji="1" lang="zh-CN" altLang="en-US" dirty="0"/>
          </a:p>
        </p:txBody>
      </p:sp>
    </p:spTree>
    <p:extLst>
      <p:ext uri="{BB962C8B-B14F-4D97-AF65-F5344CB8AC3E}">
        <p14:creationId xmlns:p14="http://schemas.microsoft.com/office/powerpoint/2010/main" val="42916632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24E7B9-0B37-4DCA-B859-D11169C6224F}"/>
              </a:ext>
            </a:extLst>
          </p:cNvPr>
          <p:cNvSpPr>
            <a:spLocks noGrp="1"/>
          </p:cNvSpPr>
          <p:nvPr>
            <p:ph type="title"/>
          </p:nvPr>
        </p:nvSpPr>
        <p:spPr>
          <a:xfrm>
            <a:off x="838200" y="365126"/>
            <a:ext cx="10515600" cy="723447"/>
          </a:xfrm>
        </p:spPr>
        <p:txBody>
          <a:bodyPr/>
          <a:lstStyle/>
          <a:p>
            <a:r>
              <a:rPr kumimoji="1" lang="en-US" altLang="zh-CN" sz="2400" dirty="0">
                <a:solidFill>
                  <a:srgbClr val="1D53A4"/>
                </a:solidFill>
                <a:latin typeface="Arial" panose="020B0604020202020204" pitchFamily="34" charset="0"/>
                <a:cs typeface="Arial" panose="020B0604020202020204" pitchFamily="34" charset="0"/>
              </a:rPr>
              <a:t>Vertical Federated Matrix Factorization [Chai et al. 2019]</a:t>
            </a:r>
            <a:endParaRPr kumimoji="1" lang="zh-CN" altLang="en-US" sz="2400" dirty="0">
              <a:solidFill>
                <a:srgbClr val="1D53A4"/>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a:stretch>
            <a:fillRect/>
          </a:stretch>
        </p:blipFill>
        <p:spPr>
          <a:xfrm>
            <a:off x="1192100" y="1586085"/>
            <a:ext cx="6526757" cy="4314297"/>
          </a:xfrm>
          <a:prstGeom prst="rect">
            <a:avLst/>
          </a:prstGeom>
        </p:spPr>
      </p:pic>
      <p:sp>
        <p:nvSpPr>
          <p:cNvPr id="22" name="Oval 21"/>
          <p:cNvSpPr/>
          <p:nvPr/>
        </p:nvSpPr>
        <p:spPr>
          <a:xfrm>
            <a:off x="703956" y="1932045"/>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1</a:t>
            </a:r>
          </a:p>
        </p:txBody>
      </p:sp>
      <p:sp>
        <p:nvSpPr>
          <p:cNvPr id="23" name="Oval 22"/>
          <p:cNvSpPr/>
          <p:nvPr/>
        </p:nvSpPr>
        <p:spPr>
          <a:xfrm>
            <a:off x="703956" y="2649685"/>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2</a:t>
            </a:r>
          </a:p>
        </p:txBody>
      </p:sp>
      <p:sp>
        <p:nvSpPr>
          <p:cNvPr id="24" name="Oval 23"/>
          <p:cNvSpPr/>
          <p:nvPr/>
        </p:nvSpPr>
        <p:spPr>
          <a:xfrm>
            <a:off x="706083" y="4536002"/>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3</a:t>
            </a:r>
          </a:p>
        </p:txBody>
      </p:sp>
      <p:sp>
        <p:nvSpPr>
          <p:cNvPr id="25" name="Oval 24"/>
          <p:cNvSpPr/>
          <p:nvPr/>
        </p:nvSpPr>
        <p:spPr>
          <a:xfrm>
            <a:off x="706083" y="2281755"/>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4</a:t>
            </a:r>
          </a:p>
        </p:txBody>
      </p:sp>
      <p:sp>
        <p:nvSpPr>
          <p:cNvPr id="48" name="TextBox 8">
            <a:extLst>
              <a:ext uri="{FF2B5EF4-FFF2-40B4-BE49-F238E27FC236}">
                <a16:creationId xmlns:a16="http://schemas.microsoft.com/office/drawing/2014/main" id="{BB653ABE-3BF7-4D49-B310-D5CB0FF1528D}"/>
              </a:ext>
            </a:extLst>
          </p:cNvPr>
          <p:cNvSpPr txBox="1"/>
          <p:nvPr/>
        </p:nvSpPr>
        <p:spPr>
          <a:xfrm>
            <a:off x="8576093" y="2012692"/>
            <a:ext cx="3270212" cy="830997"/>
          </a:xfrm>
          <a:prstGeom prst="rect">
            <a:avLst/>
          </a:prstGeom>
          <a:noFill/>
        </p:spPr>
        <p:txBody>
          <a:bodyPr wrap="square" rtlCol="0">
            <a:spAutoFit/>
          </a:bodyPr>
          <a:lstStyle/>
          <a:p>
            <a:r>
              <a:rPr kumimoji="1" lang="en-US" altLang="zh-CN" sz="1600" dirty="0">
                <a:solidFill>
                  <a:srgbClr val="1D53A4"/>
                </a:solidFill>
                <a:latin typeface="Arial" panose="020B0604020202020204" pitchFamily="34" charset="0"/>
                <a:cs typeface="Arial" panose="020B0604020202020204" pitchFamily="34" charset="0"/>
              </a:rPr>
              <a:t>Server initializes and </a:t>
            </a:r>
            <a:r>
              <a:rPr kumimoji="1" lang="en-US" altLang="zh-CN" sz="1600" dirty="0">
                <a:solidFill>
                  <a:srgbClr val="FF0000"/>
                </a:solidFill>
                <a:latin typeface="Arial" panose="020B0604020202020204" pitchFamily="34" charset="0"/>
                <a:cs typeface="Arial" panose="020B0604020202020204" pitchFamily="34" charset="0"/>
              </a:rPr>
              <a:t>encrypts user profiles</a:t>
            </a:r>
            <a:r>
              <a:rPr kumimoji="1" lang="en-US" altLang="zh-CN" sz="1600" dirty="0">
                <a:solidFill>
                  <a:srgbClr val="1D53A4"/>
                </a:solidFill>
                <a:latin typeface="Arial" panose="020B0604020202020204" pitchFamily="34" charset="0"/>
                <a:cs typeface="Arial" panose="020B0604020202020204" pitchFamily="34" charset="0"/>
              </a:rPr>
              <a:t>; parties initialize item profiles.</a:t>
            </a:r>
          </a:p>
        </p:txBody>
      </p:sp>
      <p:sp>
        <p:nvSpPr>
          <p:cNvPr id="49" name="Oval 24">
            <a:extLst>
              <a:ext uri="{FF2B5EF4-FFF2-40B4-BE49-F238E27FC236}">
                <a16:creationId xmlns:a16="http://schemas.microsoft.com/office/drawing/2014/main" id="{A2BDA3A2-6B0B-4FD9-995F-204D038C2726}"/>
              </a:ext>
            </a:extLst>
          </p:cNvPr>
          <p:cNvSpPr/>
          <p:nvPr/>
        </p:nvSpPr>
        <p:spPr>
          <a:xfrm>
            <a:off x="8211676" y="2274781"/>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1</a:t>
            </a:r>
          </a:p>
        </p:txBody>
      </p:sp>
      <p:sp>
        <p:nvSpPr>
          <p:cNvPr id="50" name="Oval 26">
            <a:extLst>
              <a:ext uri="{FF2B5EF4-FFF2-40B4-BE49-F238E27FC236}">
                <a16:creationId xmlns:a16="http://schemas.microsoft.com/office/drawing/2014/main" id="{72FEAB9C-5480-467F-8BEF-9563AE691BE0}"/>
              </a:ext>
            </a:extLst>
          </p:cNvPr>
          <p:cNvSpPr/>
          <p:nvPr/>
        </p:nvSpPr>
        <p:spPr>
          <a:xfrm>
            <a:off x="8211676" y="2989987"/>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2</a:t>
            </a:r>
          </a:p>
        </p:txBody>
      </p:sp>
      <p:sp>
        <p:nvSpPr>
          <p:cNvPr id="51" name="Oval 28">
            <a:extLst>
              <a:ext uri="{FF2B5EF4-FFF2-40B4-BE49-F238E27FC236}">
                <a16:creationId xmlns:a16="http://schemas.microsoft.com/office/drawing/2014/main" id="{B8A02428-1B02-4D6B-9A45-2BEBB1EA32E4}"/>
              </a:ext>
            </a:extLst>
          </p:cNvPr>
          <p:cNvSpPr/>
          <p:nvPr/>
        </p:nvSpPr>
        <p:spPr>
          <a:xfrm>
            <a:off x="8211676" y="3943883"/>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3</a:t>
            </a:r>
          </a:p>
        </p:txBody>
      </p:sp>
      <p:sp>
        <p:nvSpPr>
          <p:cNvPr id="52" name="Oval 32">
            <a:extLst>
              <a:ext uri="{FF2B5EF4-FFF2-40B4-BE49-F238E27FC236}">
                <a16:creationId xmlns:a16="http://schemas.microsoft.com/office/drawing/2014/main" id="{073EF43B-E091-4606-AB4E-1C3BB7349AB8}"/>
              </a:ext>
            </a:extLst>
          </p:cNvPr>
          <p:cNvSpPr/>
          <p:nvPr/>
        </p:nvSpPr>
        <p:spPr>
          <a:xfrm>
            <a:off x="8246239" y="5177955"/>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4</a:t>
            </a:r>
          </a:p>
        </p:txBody>
      </p:sp>
      <p:cxnSp>
        <p:nvCxnSpPr>
          <p:cNvPr id="53" name="Curved Connector 8">
            <a:extLst>
              <a:ext uri="{FF2B5EF4-FFF2-40B4-BE49-F238E27FC236}">
                <a16:creationId xmlns:a16="http://schemas.microsoft.com/office/drawing/2014/main" id="{781C9631-E8C2-400C-9357-00C27CAAC382}"/>
              </a:ext>
            </a:extLst>
          </p:cNvPr>
          <p:cNvCxnSpPr>
            <a:cxnSpLocks/>
            <a:stCxn id="52" idx="2"/>
            <a:endCxn id="50" idx="2"/>
          </p:cNvCxnSpPr>
          <p:nvPr/>
        </p:nvCxnSpPr>
        <p:spPr>
          <a:xfrm rot="10800000">
            <a:off x="8211676" y="3141171"/>
            <a:ext cx="34563" cy="2187968"/>
          </a:xfrm>
          <a:prstGeom prst="curvedConnector3">
            <a:avLst>
              <a:gd name="adj1" fmla="val 981876"/>
            </a:avLst>
          </a:prstGeom>
          <a:ln w="19050">
            <a:solidFill>
              <a:srgbClr val="1D53A4"/>
            </a:solidFill>
            <a:tailEnd type="triangle"/>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8576093" y="2849865"/>
            <a:ext cx="3270212" cy="584775"/>
          </a:xfrm>
          <a:prstGeom prst="rect">
            <a:avLst/>
          </a:prstGeom>
        </p:spPr>
        <p:txBody>
          <a:bodyPr wrap="square">
            <a:spAutoFit/>
          </a:bodyPr>
          <a:lstStyle/>
          <a:p>
            <a:r>
              <a:rPr lang="en-US" altLang="zh-CN" sz="1600" dirty="0">
                <a:solidFill>
                  <a:srgbClr val="1E53A4"/>
                </a:solidFill>
                <a:latin typeface="Arial" panose="020B0604020202020204" pitchFamily="34" charset="0"/>
                <a:cs typeface="Arial" panose="020B0604020202020204" pitchFamily="34" charset="0"/>
              </a:rPr>
              <a:t>Sever distributes </a:t>
            </a:r>
            <a:r>
              <a:rPr lang="en-US" altLang="zh-CN" sz="1600" dirty="0">
                <a:solidFill>
                  <a:srgbClr val="FF0000"/>
                </a:solidFill>
                <a:latin typeface="Arial" panose="020B0604020202020204" pitchFamily="34" charset="0"/>
                <a:cs typeface="Arial" panose="020B0604020202020204" pitchFamily="34" charset="0"/>
              </a:rPr>
              <a:t>encrypted user profiles</a:t>
            </a:r>
            <a:r>
              <a:rPr lang="en-US" altLang="zh-CN" sz="1600" dirty="0">
                <a:solidFill>
                  <a:srgbClr val="1E53A4"/>
                </a:solidFill>
                <a:latin typeface="Arial" panose="020B0604020202020204" pitchFamily="34" charset="0"/>
                <a:cs typeface="Arial" panose="020B0604020202020204" pitchFamily="34" charset="0"/>
              </a:rPr>
              <a:t> to parties;</a:t>
            </a:r>
          </a:p>
        </p:txBody>
      </p:sp>
      <p:sp>
        <p:nvSpPr>
          <p:cNvPr id="55" name="TextBox 9">
            <a:extLst>
              <a:ext uri="{FF2B5EF4-FFF2-40B4-BE49-F238E27FC236}">
                <a16:creationId xmlns:a16="http://schemas.microsoft.com/office/drawing/2014/main" id="{ADCF3056-C1F4-4F47-B7AE-C6B43AD2D2C5}"/>
              </a:ext>
            </a:extLst>
          </p:cNvPr>
          <p:cNvSpPr txBox="1"/>
          <p:nvPr/>
        </p:nvSpPr>
        <p:spPr>
          <a:xfrm>
            <a:off x="8576093" y="3584533"/>
            <a:ext cx="3339337" cy="1569469"/>
          </a:xfrm>
          <a:prstGeom prst="rect">
            <a:avLst/>
          </a:prstGeom>
          <a:noFill/>
        </p:spPr>
        <p:txBody>
          <a:bodyPr wrap="square" rtlCol="0">
            <a:spAutoFit/>
          </a:bodyPr>
          <a:lstStyle/>
          <a:p>
            <a:r>
              <a:rPr kumimoji="1" lang="en-US" altLang="zh-CN" sz="1600" dirty="0">
                <a:solidFill>
                  <a:srgbClr val="1D53A4"/>
                </a:solidFill>
                <a:latin typeface="Arial" panose="020B0604020202020204" pitchFamily="34" charset="0"/>
                <a:cs typeface="Arial" panose="020B0604020202020204" pitchFamily="34" charset="0"/>
              </a:rPr>
              <a:t>Parties</a:t>
            </a:r>
            <a:r>
              <a:rPr lang="en-US" sz="1600" dirty="0">
                <a:solidFill>
                  <a:srgbClr val="1E53A4"/>
                </a:solidFill>
                <a:latin typeface="Arial" panose="020B0604020202020204" pitchFamily="34" charset="0"/>
                <a:cs typeface="Arial" panose="020B0604020202020204" pitchFamily="34" charset="0"/>
              </a:rPr>
              <a:t> locally update item </a:t>
            </a:r>
            <a:r>
              <a:rPr kumimoji="1" lang="en-US" altLang="zh-CN" sz="1600" dirty="0">
                <a:solidFill>
                  <a:srgbClr val="1D53A4"/>
                </a:solidFill>
                <a:latin typeface="Arial" panose="020B0604020202020204" pitchFamily="34" charset="0"/>
                <a:cs typeface="Arial" panose="020B0604020202020204" pitchFamily="34" charset="0"/>
              </a:rPr>
              <a:t>profiles</a:t>
            </a:r>
            <a:r>
              <a:rPr lang="en-US" sz="1600" dirty="0">
                <a:solidFill>
                  <a:srgbClr val="1E53A4"/>
                </a:solidFill>
                <a:latin typeface="Arial" panose="020B0604020202020204" pitchFamily="34" charset="0"/>
                <a:cs typeface="Arial" panose="020B0604020202020204" pitchFamily="34" charset="0"/>
              </a:rPr>
              <a:t> with </a:t>
            </a:r>
            <a:r>
              <a:rPr lang="en-US" altLang="zh-CN" sz="1600" dirty="0">
                <a:solidFill>
                  <a:srgbClr val="1E53A4"/>
                </a:solidFill>
                <a:latin typeface="Arial" panose="020B0604020202020204" pitchFamily="34" charset="0"/>
                <a:cs typeface="Arial" panose="020B0604020202020204" pitchFamily="34" charset="0"/>
              </a:rPr>
              <a:t>decrypted </a:t>
            </a:r>
            <a:r>
              <a:rPr lang="en-US" sz="1600" dirty="0">
                <a:solidFill>
                  <a:srgbClr val="1E53A4"/>
                </a:solidFill>
                <a:latin typeface="Arial" panose="020B0604020202020204" pitchFamily="34" charset="0"/>
                <a:cs typeface="Arial" panose="020B0604020202020204" pitchFamily="34" charset="0"/>
              </a:rPr>
              <a:t>user </a:t>
            </a:r>
            <a:r>
              <a:rPr kumimoji="1" lang="en-US" altLang="zh-CN" sz="1600" dirty="0">
                <a:solidFill>
                  <a:srgbClr val="1D53A4"/>
                </a:solidFill>
                <a:latin typeface="Arial" panose="020B0604020202020204" pitchFamily="34" charset="0"/>
                <a:cs typeface="Arial" panose="020B0604020202020204" pitchFamily="34" charset="0"/>
              </a:rPr>
              <a:t>profiles</a:t>
            </a:r>
            <a:r>
              <a:rPr lang="en-US" sz="1600" dirty="0">
                <a:solidFill>
                  <a:srgbClr val="1E53A4"/>
                </a:solidFill>
                <a:latin typeface="Arial" panose="020B0604020202020204" pitchFamily="34" charset="0"/>
                <a:cs typeface="Arial" panose="020B0604020202020204" pitchFamily="34" charset="0"/>
              </a:rPr>
              <a:t>;</a:t>
            </a:r>
          </a:p>
          <a:p>
            <a:r>
              <a:rPr lang="en-US" sz="1600" dirty="0">
                <a:solidFill>
                  <a:srgbClr val="1E53A4"/>
                </a:solidFill>
                <a:latin typeface="Arial" panose="020B0604020202020204" pitchFamily="34" charset="0"/>
                <a:cs typeface="Arial" panose="020B0604020202020204" pitchFamily="34" charset="0"/>
              </a:rPr>
              <a:t>Pa</a:t>
            </a:r>
            <a:r>
              <a:rPr lang="en-US" altLang="zh-CN" sz="1600" dirty="0">
                <a:solidFill>
                  <a:srgbClr val="1E53A4"/>
                </a:solidFill>
                <a:latin typeface="Arial" panose="020B0604020202020204" pitchFamily="34" charset="0"/>
                <a:cs typeface="Arial" panose="020B0604020202020204" pitchFamily="34" charset="0"/>
              </a:rPr>
              <a:t>rti</a:t>
            </a:r>
            <a:r>
              <a:rPr lang="en-US" sz="1600" dirty="0">
                <a:solidFill>
                  <a:srgbClr val="1E53A4"/>
                </a:solidFill>
                <a:latin typeface="Arial" panose="020B0604020202020204" pitchFamily="34" charset="0"/>
                <a:cs typeface="Arial" panose="020B0604020202020204" pitchFamily="34" charset="0"/>
              </a:rPr>
              <a:t>es send </a:t>
            </a:r>
            <a:r>
              <a:rPr lang="en-US" sz="2133" b="1" dirty="0">
                <a:solidFill>
                  <a:srgbClr val="FF0000"/>
                </a:solidFill>
                <a:latin typeface="Arial" panose="020B0604020202020204" pitchFamily="34" charset="0"/>
                <a:cs typeface="Arial" panose="020B0604020202020204" pitchFamily="34" charset="0"/>
              </a:rPr>
              <a:t>encrypted user profile </a:t>
            </a:r>
            <a:r>
              <a:rPr lang="en-US" sz="2133" b="1" dirty="0">
                <a:solidFill>
                  <a:srgbClr val="1E53A4"/>
                </a:solidFill>
                <a:latin typeface="Arial" panose="020B0604020202020204" pitchFamily="34" charset="0"/>
                <a:cs typeface="Arial" panose="020B0604020202020204" pitchFamily="34" charset="0"/>
              </a:rPr>
              <a:t>gradient to server;</a:t>
            </a:r>
            <a:endParaRPr lang="en-US" sz="1600" b="1" dirty="0">
              <a:solidFill>
                <a:srgbClr val="1E53A4"/>
              </a:solidFill>
              <a:latin typeface="Arial" panose="020B0604020202020204" pitchFamily="34" charset="0"/>
              <a:cs typeface="Arial" panose="020B0604020202020204" pitchFamily="34" charset="0"/>
            </a:endParaRPr>
          </a:p>
        </p:txBody>
      </p:sp>
      <p:sp>
        <p:nvSpPr>
          <p:cNvPr id="56" name="TextBox 9">
            <a:extLst>
              <a:ext uri="{FF2B5EF4-FFF2-40B4-BE49-F238E27FC236}">
                <a16:creationId xmlns:a16="http://schemas.microsoft.com/office/drawing/2014/main" id="{ADCF3056-C1F4-4F47-B7AE-C6B43AD2D2C5}"/>
              </a:ext>
            </a:extLst>
          </p:cNvPr>
          <p:cNvSpPr txBox="1"/>
          <p:nvPr/>
        </p:nvSpPr>
        <p:spPr>
          <a:xfrm>
            <a:off x="8576092" y="5049828"/>
            <a:ext cx="3554064" cy="830997"/>
          </a:xfrm>
          <a:prstGeom prst="rect">
            <a:avLst/>
          </a:prstGeom>
          <a:noFill/>
        </p:spPr>
        <p:txBody>
          <a:bodyPr wrap="square" rtlCol="0">
            <a:spAutoFit/>
          </a:bodyPr>
          <a:lstStyle/>
          <a:p>
            <a:r>
              <a:rPr lang="en-US" altLang="zh-CN" sz="1600" dirty="0">
                <a:solidFill>
                  <a:srgbClr val="1E53A4"/>
                </a:solidFill>
                <a:latin typeface="Arial" panose="020B0604020202020204" pitchFamily="34" charset="0"/>
                <a:cs typeface="Arial" panose="020B0604020202020204" pitchFamily="34" charset="0"/>
              </a:rPr>
              <a:t>Server </a:t>
            </a:r>
            <a:r>
              <a:rPr lang="en-US" altLang="zh-CN" sz="1600" dirty="0">
                <a:solidFill>
                  <a:srgbClr val="FF0000"/>
                </a:solidFill>
                <a:latin typeface="Arial" panose="020B0604020202020204" pitchFamily="34" charset="0"/>
                <a:cs typeface="Arial" panose="020B0604020202020204" pitchFamily="34" charset="0"/>
              </a:rPr>
              <a:t>securely aggregates </a:t>
            </a:r>
            <a:r>
              <a:rPr lang="en-US" altLang="zh-CN" sz="1600" dirty="0">
                <a:solidFill>
                  <a:srgbClr val="1E53A4"/>
                </a:solidFill>
                <a:latin typeface="Arial" panose="020B0604020202020204" pitchFamily="34" charset="0"/>
                <a:cs typeface="Arial" panose="020B0604020202020204" pitchFamily="34" charset="0"/>
              </a:rPr>
              <a:t>user profile gradients </a:t>
            </a:r>
            <a:r>
              <a:rPr lang="en-US" altLang="zh-CN" sz="1600" dirty="0">
                <a:solidFill>
                  <a:srgbClr val="1D53A4"/>
                </a:solidFill>
                <a:latin typeface="Arial" panose="020B0604020202020204" pitchFamily="34" charset="0"/>
                <a:cs typeface="Arial" panose="020B0604020202020204" pitchFamily="34" charset="0"/>
              </a:rPr>
              <a:t>and update </a:t>
            </a:r>
            <a:r>
              <a:rPr lang="en-US" sz="1600" dirty="0">
                <a:solidFill>
                  <a:srgbClr val="1D53A4"/>
                </a:solidFill>
                <a:latin typeface="Arial" panose="020B0604020202020204" pitchFamily="34" charset="0"/>
                <a:cs typeface="Arial" panose="020B0604020202020204" pitchFamily="34" charset="0"/>
              </a:rPr>
              <a:t>user profiles.</a:t>
            </a:r>
          </a:p>
        </p:txBody>
      </p:sp>
      <p:sp>
        <p:nvSpPr>
          <p:cNvPr id="4" name="灯片编号占位符 3"/>
          <p:cNvSpPr>
            <a:spLocks noGrp="1"/>
          </p:cNvSpPr>
          <p:nvPr>
            <p:ph type="sldNum" sz="quarter" idx="14"/>
          </p:nvPr>
        </p:nvSpPr>
        <p:spPr/>
        <p:txBody>
          <a:bodyPr/>
          <a:lstStyle/>
          <a:p>
            <a:fld id="{6C8BB526-ED8C-704D-8088-E01D9A5E4CF8}" type="slidenum">
              <a:rPr kumimoji="1" lang="zh-CN" altLang="en-US" smtClean="0"/>
              <a:t>30</a:t>
            </a:fld>
            <a:endParaRPr kumimoji="1" lang="zh-CN" altLang="en-US" dirty="0"/>
          </a:p>
        </p:txBody>
      </p:sp>
      <p:sp>
        <p:nvSpPr>
          <p:cNvPr id="19" name="文本框 18">
            <a:extLst>
              <a:ext uri="{FF2B5EF4-FFF2-40B4-BE49-F238E27FC236}">
                <a16:creationId xmlns:a16="http://schemas.microsoft.com/office/drawing/2014/main" id="{C9E17BC1-0DD6-4751-91FD-EC6C35B33730}"/>
              </a:ext>
            </a:extLst>
          </p:cNvPr>
          <p:cNvSpPr txBox="1"/>
          <p:nvPr/>
        </p:nvSpPr>
        <p:spPr>
          <a:xfrm>
            <a:off x="8085725" y="1554797"/>
            <a:ext cx="2441436" cy="379656"/>
          </a:xfrm>
          <a:prstGeom prst="rect">
            <a:avLst/>
          </a:prstGeom>
          <a:noFill/>
        </p:spPr>
        <p:txBody>
          <a:bodyPr wrap="square" rtlCol="0">
            <a:spAutoFit/>
          </a:bodyPr>
          <a:lstStyle/>
          <a:p>
            <a:r>
              <a:rPr lang="en-US" altLang="zh-CN" sz="1867" b="1" dirty="0">
                <a:solidFill>
                  <a:srgbClr val="1D53A4"/>
                </a:solidFill>
              </a:rPr>
              <a:t>Training Process:</a:t>
            </a:r>
            <a:endParaRPr lang="zh-CN" altLang="en-US" sz="1867" dirty="0">
              <a:solidFill>
                <a:srgbClr val="1D53A4"/>
              </a:solidFill>
            </a:endParaRPr>
          </a:p>
        </p:txBody>
      </p:sp>
      <p:sp>
        <p:nvSpPr>
          <p:cNvPr id="26" name="矩形 25">
            <a:extLst>
              <a:ext uri="{FF2B5EF4-FFF2-40B4-BE49-F238E27FC236}">
                <a16:creationId xmlns:a16="http://schemas.microsoft.com/office/drawing/2014/main" id="{20637FA7-B325-4227-BFF0-80A39E01B79E}"/>
              </a:ext>
            </a:extLst>
          </p:cNvPr>
          <p:cNvSpPr/>
          <p:nvPr/>
        </p:nvSpPr>
        <p:spPr>
          <a:xfrm>
            <a:off x="1252387" y="6434218"/>
            <a:ext cx="7653687" cy="420756"/>
          </a:xfrm>
          <a:prstGeom prst="rect">
            <a:avLst/>
          </a:prstGeom>
        </p:spPr>
        <p:txBody>
          <a:bodyPr wrap="square">
            <a:spAutoFit/>
          </a:bodyPr>
          <a:lstStyle/>
          <a:p>
            <a:pPr marL="228594" indent="-228594">
              <a:buFont typeface="Arial" panose="020B0604020202020204" pitchFamily="34" charset="0"/>
              <a:buChar char="•"/>
            </a:pPr>
            <a:r>
              <a:rPr lang="en-US" altLang="zh-CN" sz="1067" dirty="0">
                <a:solidFill>
                  <a:srgbClr val="1E53A4"/>
                </a:solidFill>
                <a:latin typeface="Arial" panose="020B0604020202020204" pitchFamily="34" charset="0"/>
                <a:cs typeface="Arial" panose="020B0604020202020204" pitchFamily="34" charset="0"/>
              </a:rPr>
              <a:t>Chai, et al. 2019. Vertical Secure Federated Matrix Factorization. Tech Report HKUST. </a:t>
            </a:r>
          </a:p>
          <a:p>
            <a:pPr marL="228594" indent="-228594">
              <a:buFont typeface="Arial" panose="020B0604020202020204" pitchFamily="34" charset="0"/>
              <a:buChar char="•"/>
            </a:pPr>
            <a:r>
              <a:rPr lang="en-US" altLang="zh-CN" sz="1067" dirty="0" err="1">
                <a:solidFill>
                  <a:srgbClr val="1E53A4"/>
                </a:solidFill>
                <a:latin typeface="Arial" panose="020B0604020202020204" pitchFamily="34" charset="0"/>
                <a:cs typeface="Arial" panose="020B0604020202020204" pitchFamily="34" charset="0"/>
              </a:rPr>
              <a:t>Bonawitz</a:t>
            </a:r>
            <a:r>
              <a:rPr lang="en-US" altLang="zh-CN" sz="1067" dirty="0">
                <a:solidFill>
                  <a:srgbClr val="1E53A4"/>
                </a:solidFill>
                <a:latin typeface="Arial" panose="020B0604020202020204" pitchFamily="34" charset="0"/>
                <a:cs typeface="Arial" panose="020B0604020202020204" pitchFamily="34" charset="0"/>
              </a:rPr>
              <a:t> et al. 2017. Practical Secure Aggregation for Privacy-Preserving Machine Learning. CCS, pages 1175–1191.</a:t>
            </a:r>
          </a:p>
        </p:txBody>
      </p:sp>
      <p:sp>
        <p:nvSpPr>
          <p:cNvPr id="27" name="矩形 26"/>
          <p:cNvSpPr/>
          <p:nvPr/>
        </p:nvSpPr>
        <p:spPr>
          <a:xfrm>
            <a:off x="8211675" y="5975258"/>
            <a:ext cx="3929701" cy="584775"/>
          </a:xfrm>
          <a:prstGeom prst="rect">
            <a:avLst/>
          </a:prstGeom>
        </p:spPr>
        <p:txBody>
          <a:bodyPr wrap="square">
            <a:spAutoFit/>
          </a:bodyPr>
          <a:lstStyle/>
          <a:p>
            <a:r>
              <a:rPr lang="en-US" altLang="zh-CN" sz="1600" b="1" dirty="0">
                <a:solidFill>
                  <a:srgbClr val="FF0000"/>
                </a:solidFill>
              </a:rPr>
              <a:t>Security of secure aggregation protocol is guaranteed [</a:t>
            </a:r>
            <a:r>
              <a:rPr lang="en-US" altLang="zh-CN" sz="1600" b="1" dirty="0" err="1">
                <a:solidFill>
                  <a:srgbClr val="FF0000"/>
                </a:solidFill>
              </a:rPr>
              <a:t>Bonawitz</a:t>
            </a:r>
            <a:r>
              <a:rPr lang="en-US" altLang="zh-CN" sz="1600" b="1" dirty="0">
                <a:solidFill>
                  <a:srgbClr val="FF0000"/>
                </a:solidFill>
              </a:rPr>
              <a:t> et al. 2017].</a:t>
            </a:r>
            <a:endParaRPr lang="zh-CN" altLang="en-US" sz="1600" b="1" dirty="0">
              <a:solidFill>
                <a:srgbClr val="FF0000"/>
              </a:solidFill>
            </a:endParaRPr>
          </a:p>
        </p:txBody>
      </p:sp>
    </p:spTree>
    <p:extLst>
      <p:ext uri="{BB962C8B-B14F-4D97-AF65-F5344CB8AC3E}">
        <p14:creationId xmlns:p14="http://schemas.microsoft.com/office/powerpoint/2010/main" val="150469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48" grpId="0"/>
      <p:bldP spid="49" grpId="0" animBg="1"/>
      <p:bldP spid="50" grpId="0" animBg="1"/>
      <p:bldP spid="51" grpId="0" animBg="1"/>
      <p:bldP spid="52" grpId="0" animBg="1"/>
      <p:bldP spid="54" grpId="0"/>
      <p:bldP spid="55" grpId="0"/>
      <p:bldP spid="56" grpId="0"/>
      <p:bldP spid="2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7AAF06-48AE-6B40-B461-C3AC8BE3D9BF}"/>
              </a:ext>
            </a:extLst>
          </p:cNvPr>
          <p:cNvSpPr>
            <a:spLocks noGrp="1"/>
          </p:cNvSpPr>
          <p:nvPr>
            <p:ph type="title"/>
          </p:nvPr>
        </p:nvSpPr>
        <p:spPr>
          <a:xfrm>
            <a:off x="838200" y="23019"/>
            <a:ext cx="10515600" cy="1325563"/>
          </a:xfrm>
        </p:spPr>
        <p:txBody>
          <a:bodyPr>
            <a:normAutofit/>
          </a:bodyPr>
          <a:lstStyle/>
          <a:p>
            <a:r>
              <a:rPr lang="en-US" altLang="zh-CN" sz="2400" dirty="0">
                <a:solidFill>
                  <a:srgbClr val="1E53A4"/>
                </a:solidFill>
                <a:latin typeface="Microsoft YaHei" charset="-122"/>
                <a:ea typeface="Microsoft YaHei" charset="-122"/>
                <a:cs typeface="Microsoft YaHei" charset="-122"/>
              </a:rPr>
              <a:t>What If Different Users and Items at the Same Time?</a:t>
            </a:r>
            <a:endParaRPr kumimoji="1" lang="zh-CN" altLang="en-US" sz="2400" dirty="0">
              <a:solidFill>
                <a:srgbClr val="1D53A4"/>
              </a:solidFill>
              <a:latin typeface="Arial" panose="020B0604020202020204" pitchFamily="34" charset="0"/>
              <a:cs typeface="Arial" panose="020B0604020202020204" pitchFamily="34" charset="0"/>
            </a:endParaRPr>
          </a:p>
        </p:txBody>
      </p:sp>
      <p:pic>
        <p:nvPicPr>
          <p:cNvPr id="8" name="图片 7">
            <a:extLst>
              <a:ext uri="{FF2B5EF4-FFF2-40B4-BE49-F238E27FC236}">
                <a16:creationId xmlns:a16="http://schemas.microsoft.com/office/drawing/2014/main" id="{48394D40-5C1A-4640-805E-DBD5589753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888"/>
          <a:stretch/>
        </p:blipFill>
        <p:spPr>
          <a:xfrm>
            <a:off x="2333261" y="2250355"/>
            <a:ext cx="6853073" cy="3871045"/>
          </a:xfrm>
          <a:prstGeom prst="rect">
            <a:avLst/>
          </a:prstGeom>
        </p:spPr>
      </p:pic>
      <p:sp>
        <p:nvSpPr>
          <p:cNvPr id="4" name="矩形 3"/>
          <p:cNvSpPr/>
          <p:nvPr/>
        </p:nvSpPr>
        <p:spPr>
          <a:xfrm>
            <a:off x="3077430" y="1659514"/>
            <a:ext cx="6862437" cy="461665"/>
          </a:xfrm>
          <a:prstGeom prst="rect">
            <a:avLst/>
          </a:prstGeom>
        </p:spPr>
        <p:txBody>
          <a:bodyPr wrap="square">
            <a:spAutoFit/>
          </a:bodyPr>
          <a:lstStyle/>
          <a:p>
            <a:r>
              <a:rPr kumimoji="1" lang="en-US" altLang="zh-CN" sz="2400" b="1" dirty="0">
                <a:solidFill>
                  <a:srgbClr val="1D53A4"/>
                </a:solidFill>
                <a:latin typeface="Arial" panose="020B0604020202020204" pitchFamily="34" charset="0"/>
                <a:cs typeface="Arial" panose="020B0604020202020204" pitchFamily="34" charset="0"/>
              </a:rPr>
              <a:t>Transfer Federated Recommendation</a:t>
            </a:r>
            <a:endParaRPr lang="zh-CN" altLang="en-US" sz="2400" dirty="0"/>
          </a:p>
        </p:txBody>
      </p:sp>
      <p:sp>
        <p:nvSpPr>
          <p:cNvPr id="3" name="灯片编号占位符 2"/>
          <p:cNvSpPr>
            <a:spLocks noGrp="1"/>
          </p:cNvSpPr>
          <p:nvPr>
            <p:ph type="sldNum" sz="quarter" idx="14"/>
          </p:nvPr>
        </p:nvSpPr>
        <p:spPr/>
        <p:txBody>
          <a:bodyPr/>
          <a:lstStyle/>
          <a:p>
            <a:fld id="{6C8BB526-ED8C-704D-8088-E01D9A5E4CF8}" type="slidenum">
              <a:rPr kumimoji="1" lang="zh-CN" altLang="en-US" smtClean="0"/>
              <a:t>31</a:t>
            </a:fld>
            <a:endParaRPr kumimoji="1" lang="zh-CN" altLang="en-US" dirty="0"/>
          </a:p>
        </p:txBody>
      </p:sp>
    </p:spTree>
    <p:extLst>
      <p:ext uri="{BB962C8B-B14F-4D97-AF65-F5344CB8AC3E}">
        <p14:creationId xmlns:p14="http://schemas.microsoft.com/office/powerpoint/2010/main" val="28259990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7AAF06-48AE-6B40-B461-C3AC8BE3D9BF}"/>
              </a:ext>
            </a:extLst>
          </p:cNvPr>
          <p:cNvSpPr>
            <a:spLocks noGrp="1"/>
          </p:cNvSpPr>
          <p:nvPr>
            <p:ph type="title"/>
          </p:nvPr>
        </p:nvSpPr>
        <p:spPr>
          <a:xfrm>
            <a:off x="838200" y="23019"/>
            <a:ext cx="10515600" cy="1325563"/>
          </a:xfrm>
        </p:spPr>
        <p:txBody>
          <a:bodyPr>
            <a:normAutofit/>
          </a:bodyPr>
          <a:lstStyle/>
          <a:p>
            <a:r>
              <a:rPr kumimoji="1" lang="en-US" altLang="zh-CN" sz="2400" dirty="0">
                <a:solidFill>
                  <a:srgbClr val="1D53A4"/>
                </a:solidFill>
                <a:latin typeface="Arial" panose="020B0604020202020204" pitchFamily="34" charset="0"/>
                <a:cs typeface="Arial" panose="020B0604020202020204" pitchFamily="34" charset="0"/>
              </a:rPr>
              <a:t>Category 3: Transfer Federated Recommendation</a:t>
            </a:r>
            <a:endParaRPr kumimoji="1" lang="zh-CN" altLang="en-US" sz="2400" dirty="0">
              <a:solidFill>
                <a:srgbClr val="1D53A4"/>
              </a:solidFill>
              <a:latin typeface="Arial" panose="020B0604020202020204" pitchFamily="34" charset="0"/>
              <a:cs typeface="Arial" panose="020B0604020202020204" pitchFamily="34" charset="0"/>
            </a:endParaRPr>
          </a:p>
        </p:txBody>
      </p:sp>
      <p:pic>
        <p:nvPicPr>
          <p:cNvPr id="40" name="图片 39">
            <a:extLst>
              <a:ext uri="{FF2B5EF4-FFF2-40B4-BE49-F238E27FC236}">
                <a16:creationId xmlns:a16="http://schemas.microsoft.com/office/drawing/2014/main" id="{B1AB6C46-E369-48FA-8C8C-D50C9985160E}"/>
              </a:ext>
            </a:extLst>
          </p:cNvPr>
          <p:cNvPicPr>
            <a:picLocks noChangeAspect="1"/>
          </p:cNvPicPr>
          <p:nvPr/>
        </p:nvPicPr>
        <p:blipFill>
          <a:blip r:embed="rId3"/>
          <a:stretch>
            <a:fillRect/>
          </a:stretch>
        </p:blipFill>
        <p:spPr>
          <a:xfrm>
            <a:off x="3174588" y="1348581"/>
            <a:ext cx="3837728" cy="1724184"/>
          </a:xfrm>
          <a:prstGeom prst="rect">
            <a:avLst/>
          </a:prstGeom>
        </p:spPr>
      </p:pic>
      <p:pic>
        <p:nvPicPr>
          <p:cNvPr id="41" name="图片 40">
            <a:extLst>
              <a:ext uri="{FF2B5EF4-FFF2-40B4-BE49-F238E27FC236}">
                <a16:creationId xmlns:a16="http://schemas.microsoft.com/office/drawing/2014/main" id="{70FC26CD-C80C-464C-94FF-2A9577318E74}"/>
              </a:ext>
            </a:extLst>
          </p:cNvPr>
          <p:cNvPicPr>
            <a:picLocks noChangeAspect="1"/>
          </p:cNvPicPr>
          <p:nvPr/>
        </p:nvPicPr>
        <p:blipFill>
          <a:blip r:embed="rId4"/>
          <a:stretch>
            <a:fillRect/>
          </a:stretch>
        </p:blipFill>
        <p:spPr>
          <a:xfrm>
            <a:off x="7662120" y="1256663"/>
            <a:ext cx="2303147" cy="1816103"/>
          </a:xfrm>
          <a:prstGeom prst="rect">
            <a:avLst/>
          </a:prstGeom>
        </p:spPr>
      </p:pic>
      <p:sp>
        <p:nvSpPr>
          <p:cNvPr id="42" name="文本框 41">
            <a:extLst>
              <a:ext uri="{FF2B5EF4-FFF2-40B4-BE49-F238E27FC236}">
                <a16:creationId xmlns:a16="http://schemas.microsoft.com/office/drawing/2014/main" id="{EBB32A18-EF80-4222-B901-00F377F837E5}"/>
              </a:ext>
            </a:extLst>
          </p:cNvPr>
          <p:cNvSpPr txBox="1"/>
          <p:nvPr/>
        </p:nvSpPr>
        <p:spPr>
          <a:xfrm>
            <a:off x="1029043" y="1530813"/>
            <a:ext cx="1852615" cy="1323439"/>
          </a:xfrm>
          <a:prstGeom prst="rect">
            <a:avLst/>
          </a:prstGeom>
          <a:noFill/>
        </p:spPr>
        <p:txBody>
          <a:bodyPr wrap="square" rtlCol="0">
            <a:spAutoFit/>
          </a:bodyPr>
          <a:lstStyle/>
          <a:p>
            <a:r>
              <a:rPr lang="en-US" altLang="zh-CN" sz="1600" dirty="0">
                <a:solidFill>
                  <a:srgbClr val="1E53A4"/>
                </a:solidFill>
                <a:latin typeface="Arial" panose="020B0604020202020204" pitchFamily="34" charset="0"/>
                <a:cs typeface="Arial" panose="020B0604020202020204" pitchFamily="34" charset="0"/>
              </a:rPr>
              <a:t>Example: movie and book recommenders with different groups of users</a:t>
            </a:r>
            <a:endParaRPr lang="zh-CN" altLang="en-US" sz="1600" dirty="0">
              <a:solidFill>
                <a:srgbClr val="1E53A4"/>
              </a:solidFill>
              <a:latin typeface="Arial" panose="020B0604020202020204" pitchFamily="34" charset="0"/>
              <a:cs typeface="Arial" panose="020B0604020202020204" pitchFamily="34" charset="0"/>
            </a:endParaRPr>
          </a:p>
        </p:txBody>
      </p:sp>
      <p:sp>
        <p:nvSpPr>
          <p:cNvPr id="43" name="箭头: 左右 42">
            <a:extLst>
              <a:ext uri="{FF2B5EF4-FFF2-40B4-BE49-F238E27FC236}">
                <a16:creationId xmlns:a16="http://schemas.microsoft.com/office/drawing/2014/main" id="{8688849F-3D09-48B4-BD73-6DC9F823E480}"/>
              </a:ext>
            </a:extLst>
          </p:cNvPr>
          <p:cNvSpPr/>
          <p:nvPr/>
        </p:nvSpPr>
        <p:spPr>
          <a:xfrm>
            <a:off x="7219925" y="2207922"/>
            <a:ext cx="347111" cy="161817"/>
          </a:xfrm>
          <a:prstGeom prst="leftRightArrow">
            <a:avLst/>
          </a:prstGeom>
          <a:no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7" name="图片 6">
            <a:extLst>
              <a:ext uri="{FF2B5EF4-FFF2-40B4-BE49-F238E27FC236}">
                <a16:creationId xmlns:a16="http://schemas.microsoft.com/office/drawing/2014/main" id="{1E13A7BB-AB4A-47CD-974E-17E6A67F0696}"/>
              </a:ext>
            </a:extLst>
          </p:cNvPr>
          <p:cNvPicPr>
            <a:picLocks noChangeAspect="1"/>
          </p:cNvPicPr>
          <p:nvPr/>
        </p:nvPicPr>
        <p:blipFill>
          <a:blip r:embed="rId5"/>
          <a:stretch>
            <a:fillRect/>
          </a:stretch>
        </p:blipFill>
        <p:spPr>
          <a:xfrm>
            <a:off x="7148159" y="3959722"/>
            <a:ext cx="2774668" cy="2489853"/>
          </a:xfrm>
          <a:prstGeom prst="rect">
            <a:avLst/>
          </a:prstGeom>
        </p:spPr>
      </p:pic>
      <p:pic>
        <p:nvPicPr>
          <p:cNvPr id="3" name="图片 2">
            <a:extLst>
              <a:ext uri="{FF2B5EF4-FFF2-40B4-BE49-F238E27FC236}">
                <a16:creationId xmlns:a16="http://schemas.microsoft.com/office/drawing/2014/main" id="{15A470DC-5F42-4EA1-B74D-F22BC1CC7394}"/>
              </a:ext>
            </a:extLst>
          </p:cNvPr>
          <p:cNvPicPr>
            <a:picLocks noChangeAspect="1"/>
          </p:cNvPicPr>
          <p:nvPr/>
        </p:nvPicPr>
        <p:blipFill>
          <a:blip r:embed="rId6"/>
          <a:stretch>
            <a:fillRect/>
          </a:stretch>
        </p:blipFill>
        <p:spPr>
          <a:xfrm>
            <a:off x="2070315" y="3911483"/>
            <a:ext cx="2592199" cy="2538092"/>
          </a:xfrm>
          <a:prstGeom prst="rect">
            <a:avLst/>
          </a:prstGeom>
        </p:spPr>
      </p:pic>
      <p:cxnSp>
        <p:nvCxnSpPr>
          <p:cNvPr id="9" name="直接连接符 8">
            <a:extLst>
              <a:ext uri="{FF2B5EF4-FFF2-40B4-BE49-F238E27FC236}">
                <a16:creationId xmlns:a16="http://schemas.microsoft.com/office/drawing/2014/main" id="{D5F49A63-0BAA-4846-89FA-DACD5C3D77CF}"/>
              </a:ext>
            </a:extLst>
          </p:cNvPr>
          <p:cNvCxnSpPr>
            <a:cxnSpLocks/>
          </p:cNvCxnSpPr>
          <p:nvPr/>
        </p:nvCxnSpPr>
        <p:spPr>
          <a:xfrm>
            <a:off x="1756096" y="3404295"/>
            <a:ext cx="8679809"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pic>
        <p:nvPicPr>
          <p:cNvPr id="10" name="图片 9">
            <a:extLst>
              <a:ext uri="{FF2B5EF4-FFF2-40B4-BE49-F238E27FC236}">
                <a16:creationId xmlns:a16="http://schemas.microsoft.com/office/drawing/2014/main" id="{6BB4BFBD-A276-4E6D-94AF-33DB6D89155B}"/>
              </a:ext>
            </a:extLst>
          </p:cNvPr>
          <p:cNvPicPr>
            <a:picLocks noChangeAspect="1"/>
          </p:cNvPicPr>
          <p:nvPr/>
        </p:nvPicPr>
        <p:blipFill>
          <a:blip r:embed="rId7"/>
          <a:stretch>
            <a:fillRect/>
          </a:stretch>
        </p:blipFill>
        <p:spPr>
          <a:xfrm>
            <a:off x="4975051" y="4398329"/>
            <a:ext cx="1578823" cy="1025209"/>
          </a:xfrm>
          <a:prstGeom prst="rect">
            <a:avLst/>
          </a:prstGeom>
        </p:spPr>
      </p:pic>
      <p:sp>
        <p:nvSpPr>
          <p:cNvPr id="4" name="灯片编号占位符 3"/>
          <p:cNvSpPr>
            <a:spLocks noGrp="1"/>
          </p:cNvSpPr>
          <p:nvPr>
            <p:ph type="sldNum" sz="quarter" idx="14"/>
          </p:nvPr>
        </p:nvSpPr>
        <p:spPr/>
        <p:txBody>
          <a:bodyPr/>
          <a:lstStyle/>
          <a:p>
            <a:fld id="{6C8BB526-ED8C-704D-8088-E01D9A5E4CF8}" type="slidenum">
              <a:rPr kumimoji="1" lang="zh-CN" altLang="en-US" smtClean="0"/>
              <a:t>32</a:t>
            </a:fld>
            <a:endParaRPr kumimoji="1" lang="zh-CN" altLang="en-US" dirty="0"/>
          </a:p>
        </p:txBody>
      </p:sp>
    </p:spTree>
    <p:extLst>
      <p:ext uri="{BB962C8B-B14F-4D97-AF65-F5344CB8AC3E}">
        <p14:creationId xmlns:p14="http://schemas.microsoft.com/office/powerpoint/2010/main" val="32540849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23020"/>
            <a:ext cx="10515600" cy="778033"/>
          </a:xfrm>
        </p:spPr>
        <p:txBody>
          <a:bodyPr>
            <a:normAutofit/>
          </a:bodyPr>
          <a:lstStyle/>
          <a:p>
            <a:r>
              <a:rPr kumimoji="1" lang="en-US" altLang="zh-CN" sz="2400" dirty="0">
                <a:solidFill>
                  <a:srgbClr val="1D53A4"/>
                </a:solidFill>
                <a:latin typeface="Arial" panose="020B0604020202090204" pitchFamily="34" charset="0"/>
                <a:cs typeface="Arial" panose="020B0604020202090204" pitchFamily="34" charset="0"/>
              </a:rPr>
              <a:t>Matrix Tri-factorization [Li et al. 2009]</a:t>
            </a:r>
            <a:endParaRPr kumimoji="1" lang="zh-CN" altLang="en-US" sz="2400" dirty="0">
              <a:solidFill>
                <a:srgbClr val="1D53A4"/>
              </a:solidFill>
              <a:latin typeface="Arial" panose="020B0604020202090204" pitchFamily="34" charset="0"/>
              <a:cs typeface="Arial" panose="020B0604020202090204" pitchFamily="34" charset="0"/>
            </a:endParaRPr>
          </a:p>
        </p:txBody>
      </p:sp>
      <p:pic>
        <p:nvPicPr>
          <p:cNvPr id="25" name="内容占位符 4"/>
          <p:cNvPicPr>
            <a:picLocks noGrp="1" noChangeAspect="1"/>
          </p:cNvPicPr>
          <p:nvPr>
            <p:ph sz="quarter" idx="18"/>
          </p:nvPr>
        </p:nvPicPr>
        <p:blipFill>
          <a:blip r:embed="rId3"/>
          <a:stretch>
            <a:fillRect/>
          </a:stretch>
        </p:blipFill>
        <p:spPr>
          <a:xfrm>
            <a:off x="1506282" y="736038"/>
            <a:ext cx="9126135" cy="2761412"/>
          </a:xfrm>
          <a:prstGeom prst="rect">
            <a:avLst/>
          </a:prstGeom>
        </p:spPr>
      </p:pic>
      <p:grpSp>
        <p:nvGrpSpPr>
          <p:cNvPr id="26" name="组合 25"/>
          <p:cNvGrpSpPr/>
          <p:nvPr/>
        </p:nvGrpSpPr>
        <p:grpSpPr>
          <a:xfrm>
            <a:off x="6484170" y="5445798"/>
            <a:ext cx="1672937" cy="183396"/>
            <a:chOff x="4572000" y="4070018"/>
            <a:chExt cx="1254703" cy="137547"/>
          </a:xfrm>
        </p:grpSpPr>
        <p:pic>
          <p:nvPicPr>
            <p:cNvPr id="27" name="图片 26"/>
            <p:cNvPicPr>
              <a:picLocks noChangeAspect="1"/>
            </p:cNvPicPr>
            <p:nvPr/>
          </p:nvPicPr>
          <p:blipFill>
            <a:blip r:embed="rId4"/>
            <a:stretch>
              <a:fillRect/>
            </a:stretch>
          </p:blipFill>
          <p:spPr>
            <a:xfrm>
              <a:off x="5675403" y="4070019"/>
              <a:ext cx="151300" cy="137546"/>
            </a:xfrm>
            <a:prstGeom prst="rect">
              <a:avLst/>
            </a:prstGeom>
          </p:spPr>
        </p:pic>
        <p:pic>
          <p:nvPicPr>
            <p:cNvPr id="28" name="图片 27"/>
            <p:cNvPicPr>
              <a:picLocks noChangeAspect="1"/>
            </p:cNvPicPr>
            <p:nvPr/>
          </p:nvPicPr>
          <p:blipFill>
            <a:blip r:embed="rId4"/>
            <a:stretch>
              <a:fillRect/>
            </a:stretch>
          </p:blipFill>
          <p:spPr>
            <a:xfrm>
              <a:off x="4572000" y="4070018"/>
              <a:ext cx="151300" cy="137546"/>
            </a:xfrm>
            <a:prstGeom prst="rect">
              <a:avLst/>
            </a:prstGeom>
          </p:spPr>
        </p:pic>
      </p:grpSp>
      <p:pic>
        <p:nvPicPr>
          <p:cNvPr id="29" name="图片 28"/>
          <p:cNvPicPr>
            <a:picLocks noChangeAspect="1"/>
          </p:cNvPicPr>
          <p:nvPr/>
        </p:nvPicPr>
        <p:blipFill>
          <a:blip r:embed="rId5"/>
          <a:stretch>
            <a:fillRect/>
          </a:stretch>
        </p:blipFill>
        <p:spPr>
          <a:xfrm>
            <a:off x="4608798" y="5285195"/>
            <a:ext cx="328708" cy="343997"/>
          </a:xfrm>
          <a:prstGeom prst="rect">
            <a:avLst/>
          </a:prstGeom>
        </p:spPr>
      </p:pic>
      <p:sp>
        <p:nvSpPr>
          <p:cNvPr id="30" name="矩形 29"/>
          <p:cNvSpPr/>
          <p:nvPr/>
        </p:nvSpPr>
        <p:spPr>
          <a:xfrm>
            <a:off x="6585040" y="1785254"/>
            <a:ext cx="1415627" cy="4364567"/>
          </a:xfrm>
          <a:prstGeom prst="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mc:AlternateContent xmlns:mc="http://schemas.openxmlformats.org/markup-compatibility/2006" xmlns:a14="http://schemas.microsoft.com/office/drawing/2010/main">
        <mc:Choice Requires="a14">
          <p:sp>
            <p:nvSpPr>
              <p:cNvPr id="31" name="文本框 30"/>
              <p:cNvSpPr txBox="1"/>
              <p:nvPr/>
            </p:nvSpPr>
            <p:spPr>
              <a:xfrm>
                <a:off x="6554989" y="1318211"/>
                <a:ext cx="1350050" cy="379656"/>
              </a:xfrm>
              <a:prstGeom prst="rect">
                <a:avLst/>
              </a:prstGeom>
              <a:noFill/>
            </p:spPr>
            <p:txBody>
              <a:bodyPr wrap="none" rtlCol="0">
                <a:spAutoFit/>
              </a:bodyPr>
              <a:lstStyle/>
              <a:p>
                <a:r>
                  <a:rPr lang="en-US" altLang="zh-CN" sz="1600" dirty="0">
                    <a:latin typeface="Arial" panose="020B0604020202090204" pitchFamily="34" charset="0"/>
                    <a:cs typeface="Arial" panose="020B0604020202090204" pitchFamily="34" charset="0"/>
                  </a:rPr>
                  <a:t>Codebook</a:t>
                </a:r>
                <a:r>
                  <a:rPr lang="en-US" altLang="zh-CN" sz="1867" dirty="0">
                    <a:cs typeface="Arial" panose="020B0604020202090204" pitchFamily="34" charset="0"/>
                  </a:rPr>
                  <a:t> </a:t>
                </a:r>
                <a14:m>
                  <m:oMath xmlns:m="http://schemas.openxmlformats.org/officeDocument/2006/math">
                    <m:r>
                      <m:rPr>
                        <m:sty m:val="p"/>
                      </m:rPr>
                      <a:rPr lang="en-US" altLang="zh-CN" sz="1600">
                        <a:latin typeface="Cambria Math" charset="0"/>
                        <a:cs typeface="Arial" panose="020B0604020202090204" pitchFamily="34" charset="0"/>
                      </a:rPr>
                      <m:t>Σ</m:t>
                    </m:r>
                  </m:oMath>
                </a14:m>
                <a:r>
                  <a:rPr lang="en-US" altLang="zh-CN" sz="1867" dirty="0">
                    <a:latin typeface="Arial" panose="020B0604020202090204" pitchFamily="34" charset="0"/>
                    <a:cs typeface="Arial" panose="020B0604020202090204" pitchFamily="34" charset="0"/>
                  </a:rPr>
                  <a:t> </a:t>
                </a:r>
                <a:endParaRPr lang="zh-CN" altLang="en-US" sz="1867" dirty="0">
                  <a:latin typeface="Arial" panose="020B0604020202090204" pitchFamily="34" charset="0"/>
                  <a:cs typeface="Arial" panose="020B0604020202090204" pitchFamily="34" charset="0"/>
                </a:endParaRPr>
              </a:p>
            </p:txBody>
          </p:sp>
        </mc:Choice>
        <mc:Fallback xmlns="">
          <p:sp>
            <p:nvSpPr>
              <p:cNvPr id="31" name="文本框 30"/>
              <p:cNvSpPr txBox="1">
                <a:spLocks noRot="1" noChangeAspect="1" noMove="1" noResize="1" noEditPoints="1" noAdjustHandles="1" noChangeArrowheads="1" noChangeShapeType="1" noTextEdit="1"/>
              </p:cNvSpPr>
              <p:nvPr/>
            </p:nvSpPr>
            <p:spPr>
              <a:xfrm>
                <a:off x="6554989" y="1318211"/>
                <a:ext cx="1350050" cy="379656"/>
              </a:xfrm>
              <a:prstGeom prst="rect">
                <a:avLst/>
              </a:prstGeom>
              <a:blipFill>
                <a:blip r:embed="rId6"/>
                <a:stretch>
                  <a:fillRect l="-2830" b="-16129"/>
                </a:stretch>
              </a:blipFill>
            </p:spPr>
            <p:txBody>
              <a:bodyPr/>
              <a:lstStyle/>
              <a:p>
                <a:r>
                  <a:rPr lang="zh-CN" altLang="en-US">
                    <a:noFill/>
                  </a:rPr>
                  <a:t> </a:t>
                </a:r>
              </a:p>
            </p:txBody>
          </p:sp>
        </mc:Fallback>
      </mc:AlternateContent>
      <p:sp>
        <p:nvSpPr>
          <p:cNvPr id="32" name="矩形 31"/>
          <p:cNvSpPr/>
          <p:nvPr/>
        </p:nvSpPr>
        <p:spPr>
          <a:xfrm>
            <a:off x="1506282" y="840373"/>
            <a:ext cx="604428" cy="53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矩形 32"/>
          <p:cNvSpPr/>
          <p:nvPr/>
        </p:nvSpPr>
        <p:spPr>
          <a:xfrm>
            <a:off x="5350674" y="843687"/>
            <a:ext cx="604428" cy="53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34" name="矩形 33"/>
          <p:cNvSpPr/>
          <p:nvPr/>
        </p:nvSpPr>
        <p:spPr>
          <a:xfrm>
            <a:off x="9121345" y="824289"/>
            <a:ext cx="604428" cy="536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35" name="组合 34"/>
          <p:cNvGrpSpPr/>
          <p:nvPr/>
        </p:nvGrpSpPr>
        <p:grpSpPr>
          <a:xfrm>
            <a:off x="1820874" y="1347527"/>
            <a:ext cx="397415" cy="396384"/>
            <a:chOff x="309800" y="1219315"/>
            <a:chExt cx="298061" cy="297288"/>
          </a:xfrm>
        </p:grpSpPr>
        <p:sp>
          <p:nvSpPr>
            <p:cNvPr id="36" name="矩形 35"/>
            <p:cNvSpPr/>
            <p:nvPr/>
          </p:nvSpPr>
          <p:spPr>
            <a:xfrm>
              <a:off x="309800" y="1239242"/>
              <a:ext cx="249731" cy="263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37" name="图形 24" descr="女学生"/>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1002" y="1219315"/>
              <a:ext cx="296859" cy="297288"/>
            </a:xfrm>
            <a:prstGeom prst="rect">
              <a:avLst/>
            </a:prstGeom>
          </p:spPr>
        </p:pic>
      </p:grpSp>
      <p:grpSp>
        <p:nvGrpSpPr>
          <p:cNvPr id="38" name="组合 37"/>
          <p:cNvGrpSpPr/>
          <p:nvPr/>
        </p:nvGrpSpPr>
        <p:grpSpPr>
          <a:xfrm>
            <a:off x="4809794" y="1340540"/>
            <a:ext cx="397415" cy="396384"/>
            <a:chOff x="309800" y="1219315"/>
            <a:chExt cx="298061" cy="297288"/>
          </a:xfrm>
        </p:grpSpPr>
        <p:sp>
          <p:nvSpPr>
            <p:cNvPr id="39" name="矩形 38"/>
            <p:cNvSpPr/>
            <p:nvPr/>
          </p:nvSpPr>
          <p:spPr>
            <a:xfrm>
              <a:off x="309800" y="1239242"/>
              <a:ext cx="249731" cy="263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40" name="图形 28" descr="女学生"/>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1002" y="1219315"/>
              <a:ext cx="296859" cy="297288"/>
            </a:xfrm>
            <a:prstGeom prst="rect">
              <a:avLst/>
            </a:prstGeom>
          </p:spPr>
        </p:pic>
      </p:grpSp>
      <p:grpSp>
        <p:nvGrpSpPr>
          <p:cNvPr id="41" name="组合 40"/>
          <p:cNvGrpSpPr/>
          <p:nvPr/>
        </p:nvGrpSpPr>
        <p:grpSpPr>
          <a:xfrm>
            <a:off x="1808495" y="2010140"/>
            <a:ext cx="422123" cy="422123"/>
            <a:chOff x="503181" y="1791725"/>
            <a:chExt cx="316592" cy="316592"/>
          </a:xfrm>
        </p:grpSpPr>
        <p:sp>
          <p:nvSpPr>
            <p:cNvPr id="42" name="矩形 41"/>
            <p:cNvSpPr/>
            <p:nvPr/>
          </p:nvSpPr>
          <p:spPr>
            <a:xfrm>
              <a:off x="512465" y="1845560"/>
              <a:ext cx="249731" cy="23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43" name="图形 35" descr="男性形象"/>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3181" y="1791725"/>
              <a:ext cx="316592" cy="316592"/>
            </a:xfrm>
            <a:prstGeom prst="rect">
              <a:avLst/>
            </a:prstGeom>
          </p:spPr>
        </p:pic>
      </p:grpSp>
      <p:grpSp>
        <p:nvGrpSpPr>
          <p:cNvPr id="44" name="组合 43"/>
          <p:cNvGrpSpPr/>
          <p:nvPr/>
        </p:nvGrpSpPr>
        <p:grpSpPr>
          <a:xfrm>
            <a:off x="4798240" y="2032700"/>
            <a:ext cx="422123" cy="422123"/>
            <a:chOff x="503181" y="1791725"/>
            <a:chExt cx="316592" cy="316592"/>
          </a:xfrm>
        </p:grpSpPr>
        <p:sp>
          <p:nvSpPr>
            <p:cNvPr id="45" name="矩形 44"/>
            <p:cNvSpPr/>
            <p:nvPr/>
          </p:nvSpPr>
          <p:spPr>
            <a:xfrm>
              <a:off x="512465" y="1845560"/>
              <a:ext cx="249731" cy="23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46" name="图形 39" descr="男性形象"/>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3181" y="1791725"/>
              <a:ext cx="316592" cy="316592"/>
            </a:xfrm>
            <a:prstGeom prst="rect">
              <a:avLst/>
            </a:prstGeom>
          </p:spPr>
        </p:pic>
      </p:grpSp>
      <p:grpSp>
        <p:nvGrpSpPr>
          <p:cNvPr id="47" name="组合 46"/>
          <p:cNvGrpSpPr/>
          <p:nvPr/>
        </p:nvGrpSpPr>
        <p:grpSpPr>
          <a:xfrm>
            <a:off x="1808495" y="2720624"/>
            <a:ext cx="397415" cy="396384"/>
            <a:chOff x="309800" y="1219315"/>
            <a:chExt cx="298061" cy="297288"/>
          </a:xfrm>
        </p:grpSpPr>
        <p:sp>
          <p:nvSpPr>
            <p:cNvPr id="48" name="矩形 47"/>
            <p:cNvSpPr/>
            <p:nvPr/>
          </p:nvSpPr>
          <p:spPr>
            <a:xfrm>
              <a:off x="309800" y="1239242"/>
              <a:ext cx="249731" cy="263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49" name="图形 42" descr="女学生"/>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1002" y="1219315"/>
              <a:ext cx="296859" cy="297288"/>
            </a:xfrm>
            <a:prstGeom prst="rect">
              <a:avLst/>
            </a:prstGeom>
          </p:spPr>
        </p:pic>
      </p:grpSp>
      <p:grpSp>
        <p:nvGrpSpPr>
          <p:cNvPr id="50" name="组合 49"/>
          <p:cNvGrpSpPr/>
          <p:nvPr/>
        </p:nvGrpSpPr>
        <p:grpSpPr>
          <a:xfrm>
            <a:off x="4809166" y="2740948"/>
            <a:ext cx="397415" cy="396384"/>
            <a:chOff x="309800" y="1219315"/>
            <a:chExt cx="298061" cy="297288"/>
          </a:xfrm>
        </p:grpSpPr>
        <p:sp>
          <p:nvSpPr>
            <p:cNvPr id="51" name="矩形 50"/>
            <p:cNvSpPr/>
            <p:nvPr/>
          </p:nvSpPr>
          <p:spPr>
            <a:xfrm>
              <a:off x="309800" y="1239242"/>
              <a:ext cx="249731" cy="263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52" name="图形 45" descr="女学生"/>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1002" y="1219315"/>
              <a:ext cx="296859" cy="297288"/>
            </a:xfrm>
            <a:prstGeom prst="rect">
              <a:avLst/>
            </a:prstGeom>
          </p:spPr>
        </p:pic>
      </p:grpSp>
      <p:grpSp>
        <p:nvGrpSpPr>
          <p:cNvPr id="53" name="组合 52"/>
          <p:cNvGrpSpPr/>
          <p:nvPr/>
        </p:nvGrpSpPr>
        <p:grpSpPr>
          <a:xfrm>
            <a:off x="1808495" y="3075687"/>
            <a:ext cx="422123" cy="422123"/>
            <a:chOff x="503181" y="1791725"/>
            <a:chExt cx="316592" cy="316592"/>
          </a:xfrm>
        </p:grpSpPr>
        <p:sp>
          <p:nvSpPr>
            <p:cNvPr id="56" name="矩形 55"/>
            <p:cNvSpPr/>
            <p:nvPr/>
          </p:nvSpPr>
          <p:spPr>
            <a:xfrm>
              <a:off x="512465" y="1845560"/>
              <a:ext cx="249731" cy="23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60" name="图形 49" descr="男性形象"/>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03181" y="1791725"/>
              <a:ext cx="316592" cy="316592"/>
            </a:xfrm>
            <a:prstGeom prst="rect">
              <a:avLst/>
            </a:prstGeom>
          </p:spPr>
        </p:pic>
      </p:grpSp>
      <p:grpSp>
        <p:nvGrpSpPr>
          <p:cNvPr id="62" name="组合 61"/>
          <p:cNvGrpSpPr/>
          <p:nvPr/>
        </p:nvGrpSpPr>
        <p:grpSpPr>
          <a:xfrm>
            <a:off x="4797381" y="3075687"/>
            <a:ext cx="422123" cy="422123"/>
            <a:chOff x="503181" y="1791725"/>
            <a:chExt cx="316592" cy="316592"/>
          </a:xfrm>
        </p:grpSpPr>
        <p:sp>
          <p:nvSpPr>
            <p:cNvPr id="67" name="矩形 66"/>
            <p:cNvSpPr/>
            <p:nvPr/>
          </p:nvSpPr>
          <p:spPr>
            <a:xfrm>
              <a:off x="512465" y="1845560"/>
              <a:ext cx="249731" cy="234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68" name="图形 52" descr="男性形象"/>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03181" y="1791725"/>
              <a:ext cx="316592" cy="316592"/>
            </a:xfrm>
            <a:prstGeom prst="rect">
              <a:avLst/>
            </a:prstGeom>
          </p:spPr>
        </p:pic>
      </p:grpSp>
      <p:sp>
        <p:nvSpPr>
          <p:cNvPr id="69" name="文本框 9"/>
          <p:cNvSpPr txBox="1"/>
          <p:nvPr/>
        </p:nvSpPr>
        <p:spPr>
          <a:xfrm rot="16200000">
            <a:off x="565805" y="2021447"/>
            <a:ext cx="1961679" cy="666977"/>
          </a:xfrm>
          <a:prstGeom prst="rect">
            <a:avLst/>
          </a:prstGeom>
          <a:noFill/>
        </p:spPr>
        <p:txBody>
          <a:bodyPr wrap="square" rtlCol="0">
            <a:spAutoFit/>
          </a:bodyPr>
          <a:lstStyle/>
          <a:p>
            <a:pPr algn="ctr"/>
            <a:r>
              <a:rPr lang="en-US" altLang="zh-CN" sz="1867" dirty="0">
                <a:latin typeface="Arial" panose="020B0604020202090204" pitchFamily="34" charset="0"/>
                <a:cs typeface="Arial" panose="020B0604020202090204" pitchFamily="34" charset="0"/>
              </a:rPr>
              <a:t>Party A</a:t>
            </a:r>
          </a:p>
          <a:p>
            <a:r>
              <a:rPr lang="en-US" altLang="zh-CN" sz="1867" dirty="0">
                <a:latin typeface="Arial" panose="020B0604020202090204" pitchFamily="34" charset="0"/>
                <a:cs typeface="Arial" panose="020B0604020202090204" pitchFamily="34" charset="0"/>
              </a:rPr>
              <a:t>Source domain</a:t>
            </a:r>
            <a:endParaRPr lang="zh-CN" altLang="en-US" sz="1867" dirty="0">
              <a:latin typeface="Arial" panose="020B0604020202090204" pitchFamily="34" charset="0"/>
              <a:cs typeface="Arial" panose="020B0604020202090204" pitchFamily="34" charset="0"/>
            </a:endParaRPr>
          </a:p>
        </p:txBody>
      </p:sp>
      <p:sp>
        <p:nvSpPr>
          <p:cNvPr id="70" name="文本框 9"/>
          <p:cNvSpPr txBox="1"/>
          <p:nvPr/>
        </p:nvSpPr>
        <p:spPr>
          <a:xfrm rot="16200000">
            <a:off x="553309" y="5123704"/>
            <a:ext cx="1961679" cy="666977"/>
          </a:xfrm>
          <a:prstGeom prst="rect">
            <a:avLst/>
          </a:prstGeom>
          <a:noFill/>
        </p:spPr>
        <p:txBody>
          <a:bodyPr wrap="square" rtlCol="0">
            <a:spAutoFit/>
          </a:bodyPr>
          <a:lstStyle/>
          <a:p>
            <a:pPr algn="ctr"/>
            <a:r>
              <a:rPr lang="en-US" altLang="zh-CN" sz="1867" dirty="0">
                <a:latin typeface="Arial" panose="020B0604020202090204" pitchFamily="34" charset="0"/>
                <a:cs typeface="Arial" panose="020B0604020202090204" pitchFamily="34" charset="0"/>
              </a:rPr>
              <a:t>Party B</a:t>
            </a:r>
          </a:p>
          <a:p>
            <a:r>
              <a:rPr lang="en-US" altLang="zh-CN" sz="1867" dirty="0">
                <a:latin typeface="Arial" panose="020B0604020202090204" pitchFamily="34" charset="0"/>
                <a:cs typeface="Arial" panose="020B0604020202090204" pitchFamily="34" charset="0"/>
              </a:rPr>
              <a:t>Target domain</a:t>
            </a:r>
            <a:endParaRPr lang="zh-CN" altLang="en-US" sz="1867" dirty="0">
              <a:latin typeface="Arial" panose="020B0604020202090204" pitchFamily="34" charset="0"/>
              <a:cs typeface="Arial" panose="020B0604020202090204" pitchFamily="34" charset="0"/>
            </a:endParaRPr>
          </a:p>
        </p:txBody>
      </p:sp>
      <p:pic>
        <p:nvPicPr>
          <p:cNvPr id="71" name="Picture 2"/>
          <p:cNvPicPr>
            <a:picLocks noChangeAspect="1"/>
          </p:cNvPicPr>
          <p:nvPr/>
        </p:nvPicPr>
        <p:blipFill>
          <a:blip r:embed="rId11"/>
          <a:stretch>
            <a:fillRect/>
          </a:stretch>
        </p:blipFill>
        <p:spPr>
          <a:xfrm>
            <a:off x="1839741" y="4187201"/>
            <a:ext cx="2736404" cy="2491353"/>
          </a:xfrm>
          <a:prstGeom prst="rect">
            <a:avLst/>
          </a:prstGeom>
        </p:spPr>
      </p:pic>
      <p:sp>
        <p:nvSpPr>
          <p:cNvPr id="72" name="TextBox 17"/>
          <p:cNvSpPr txBox="1"/>
          <p:nvPr/>
        </p:nvSpPr>
        <p:spPr>
          <a:xfrm>
            <a:off x="3060199" y="2669175"/>
            <a:ext cx="877163" cy="379656"/>
          </a:xfrm>
          <a:prstGeom prst="rect">
            <a:avLst/>
          </a:prstGeom>
          <a:noFill/>
        </p:spPr>
        <p:txBody>
          <a:bodyPr wrap="none" rtlCol="0">
            <a:spAutoFit/>
          </a:bodyPr>
          <a:lstStyle/>
          <a:p>
            <a:r>
              <a:rPr lang="en-US" sz="1867" dirty="0">
                <a:solidFill>
                  <a:srgbClr val="FF0000"/>
                </a:solidFill>
                <a:latin typeface="Arial" panose="020B0604020202090204" pitchFamily="34" charset="0"/>
                <a:cs typeface="Arial" panose="020B0604020202090204" pitchFamily="34" charset="0"/>
              </a:rPr>
              <a:t>Dense</a:t>
            </a:r>
          </a:p>
        </p:txBody>
      </p:sp>
      <p:sp>
        <p:nvSpPr>
          <p:cNvPr id="73" name="TextBox 54"/>
          <p:cNvSpPr txBox="1"/>
          <p:nvPr/>
        </p:nvSpPr>
        <p:spPr>
          <a:xfrm>
            <a:off x="3088139" y="5632965"/>
            <a:ext cx="944489" cy="379656"/>
          </a:xfrm>
          <a:prstGeom prst="rect">
            <a:avLst/>
          </a:prstGeom>
          <a:noFill/>
        </p:spPr>
        <p:txBody>
          <a:bodyPr wrap="none" rtlCol="0">
            <a:spAutoFit/>
          </a:bodyPr>
          <a:lstStyle/>
          <a:p>
            <a:r>
              <a:rPr lang="en-US" sz="1867" dirty="0">
                <a:solidFill>
                  <a:srgbClr val="FF0000"/>
                </a:solidFill>
                <a:latin typeface="Arial" panose="020B0604020202090204" pitchFamily="34" charset="0"/>
                <a:cs typeface="Arial" panose="020B0604020202090204" pitchFamily="34" charset="0"/>
              </a:rPr>
              <a:t>Sparse</a:t>
            </a:r>
          </a:p>
        </p:txBody>
      </p:sp>
      <p:pic>
        <p:nvPicPr>
          <p:cNvPr id="74" name="图片 5"/>
          <p:cNvPicPr>
            <a:picLocks noChangeAspect="1"/>
          </p:cNvPicPr>
          <p:nvPr/>
        </p:nvPicPr>
        <p:blipFill>
          <a:blip r:embed="rId12"/>
          <a:stretch>
            <a:fillRect/>
          </a:stretch>
        </p:blipFill>
        <p:spPr>
          <a:xfrm>
            <a:off x="6660170" y="4895907"/>
            <a:ext cx="1295204" cy="1147428"/>
          </a:xfrm>
          <a:prstGeom prst="rect">
            <a:avLst/>
          </a:prstGeom>
        </p:spPr>
      </p:pic>
      <p:pic>
        <p:nvPicPr>
          <p:cNvPr id="75" name="图片 12"/>
          <p:cNvPicPr>
            <a:picLocks noChangeAspect="1"/>
          </p:cNvPicPr>
          <p:nvPr/>
        </p:nvPicPr>
        <p:blipFill>
          <a:blip r:embed="rId13"/>
          <a:stretch>
            <a:fillRect/>
          </a:stretch>
        </p:blipFill>
        <p:spPr>
          <a:xfrm>
            <a:off x="4861285" y="4404497"/>
            <a:ext cx="1552713" cy="2130247"/>
          </a:xfrm>
          <a:prstGeom prst="rect">
            <a:avLst/>
          </a:prstGeom>
        </p:spPr>
      </p:pic>
      <p:pic>
        <p:nvPicPr>
          <p:cNvPr id="76" name="图片 14"/>
          <p:cNvPicPr>
            <a:picLocks noChangeAspect="1"/>
          </p:cNvPicPr>
          <p:nvPr/>
        </p:nvPicPr>
        <p:blipFill>
          <a:blip r:embed="rId14"/>
          <a:stretch>
            <a:fillRect/>
          </a:stretch>
        </p:blipFill>
        <p:spPr>
          <a:xfrm>
            <a:off x="8184880" y="4517246"/>
            <a:ext cx="2428177" cy="1837788"/>
          </a:xfrm>
          <a:prstGeom prst="rect">
            <a:avLst/>
          </a:prstGeom>
        </p:spPr>
      </p:pic>
      <p:pic>
        <p:nvPicPr>
          <p:cNvPr id="77" name="图片 9"/>
          <p:cNvPicPr>
            <a:picLocks noChangeAspect="1"/>
          </p:cNvPicPr>
          <p:nvPr/>
        </p:nvPicPr>
        <p:blipFill>
          <a:blip r:embed="rId15"/>
          <a:stretch>
            <a:fillRect/>
          </a:stretch>
        </p:blipFill>
        <p:spPr>
          <a:xfrm>
            <a:off x="2668360" y="3460807"/>
            <a:ext cx="1193800" cy="774700"/>
          </a:xfrm>
          <a:prstGeom prst="rect">
            <a:avLst/>
          </a:prstGeom>
        </p:spPr>
      </p:pic>
      <p:sp>
        <p:nvSpPr>
          <p:cNvPr id="5" name="下箭头 4"/>
          <p:cNvSpPr/>
          <p:nvPr/>
        </p:nvSpPr>
        <p:spPr>
          <a:xfrm>
            <a:off x="7083404" y="3277532"/>
            <a:ext cx="448733" cy="1269133"/>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文本框 5"/>
          <p:cNvSpPr txBox="1"/>
          <p:nvPr/>
        </p:nvSpPr>
        <p:spPr>
          <a:xfrm>
            <a:off x="6685903" y="3600470"/>
            <a:ext cx="1471204" cy="461665"/>
          </a:xfrm>
          <a:prstGeom prst="rect">
            <a:avLst/>
          </a:prstGeom>
          <a:noFill/>
        </p:spPr>
        <p:txBody>
          <a:bodyPr wrap="square" rtlCol="0">
            <a:spAutoFit/>
          </a:bodyPr>
          <a:lstStyle/>
          <a:p>
            <a:r>
              <a:rPr lang="en-US" altLang="zh-CN" sz="2400" b="1" dirty="0">
                <a:solidFill>
                  <a:srgbClr val="C00000"/>
                </a:solidFill>
              </a:rPr>
              <a:t>Transfer</a:t>
            </a:r>
            <a:endParaRPr lang="zh-CN" altLang="en-US" sz="2400" b="1" dirty="0">
              <a:solidFill>
                <a:srgbClr val="C00000"/>
              </a:solidFill>
            </a:endParaRPr>
          </a:p>
        </p:txBody>
      </p:sp>
      <p:sp>
        <p:nvSpPr>
          <p:cNvPr id="8" name="矩形 7"/>
          <p:cNvSpPr/>
          <p:nvPr/>
        </p:nvSpPr>
        <p:spPr>
          <a:xfrm>
            <a:off x="3743845" y="6589072"/>
            <a:ext cx="8448156" cy="297454"/>
          </a:xfrm>
          <a:prstGeom prst="rect">
            <a:avLst/>
          </a:prstGeom>
        </p:spPr>
        <p:txBody>
          <a:bodyPr wrap="square">
            <a:spAutoFit/>
          </a:bodyPr>
          <a:lstStyle/>
          <a:p>
            <a:r>
              <a:rPr lang="en-US" altLang="zh-CN" sz="1333" dirty="0">
                <a:solidFill>
                  <a:srgbClr val="1E53A4"/>
                </a:solidFill>
                <a:latin typeface="Arial" panose="020B0604020202020204" pitchFamily="34" charset="0"/>
                <a:cs typeface="Arial" panose="020B0604020202020204" pitchFamily="34" charset="0"/>
              </a:rPr>
              <a:t>Li et al. Transfer Learning for Collaborative Filtering via a Rating-Matrix Generative Model, ICML, pp.617-624.</a:t>
            </a:r>
          </a:p>
        </p:txBody>
      </p:sp>
      <p:sp>
        <p:nvSpPr>
          <p:cNvPr id="3" name="灯片编号占位符 2"/>
          <p:cNvSpPr>
            <a:spLocks noGrp="1"/>
          </p:cNvSpPr>
          <p:nvPr>
            <p:ph type="sldNum" sz="quarter" idx="14"/>
          </p:nvPr>
        </p:nvSpPr>
        <p:spPr/>
        <p:txBody>
          <a:bodyPr/>
          <a:lstStyle/>
          <a:p>
            <a:fld id="{6C8BB526-ED8C-704D-8088-E01D9A5E4CF8}" type="slidenum">
              <a:rPr kumimoji="1" lang="zh-CN" altLang="en-US" smtClean="0"/>
              <a:t>33</a:t>
            </a:fld>
            <a:endParaRPr kumimoji="1" lang="zh-CN" altLang="en-US" dirty="0"/>
          </a:p>
        </p:txBody>
      </p:sp>
      <p:sp>
        <p:nvSpPr>
          <p:cNvPr id="4" name="矩形 3">
            <a:extLst>
              <a:ext uri="{FF2B5EF4-FFF2-40B4-BE49-F238E27FC236}">
                <a16:creationId xmlns:a16="http://schemas.microsoft.com/office/drawing/2014/main" id="{F0C62786-485D-4B3E-BEDB-8042E2D41576}"/>
              </a:ext>
            </a:extLst>
          </p:cNvPr>
          <p:cNvSpPr/>
          <p:nvPr/>
        </p:nvSpPr>
        <p:spPr>
          <a:xfrm>
            <a:off x="6793301" y="141185"/>
            <a:ext cx="5398699" cy="830997"/>
          </a:xfrm>
          <a:prstGeom prst="rect">
            <a:avLst/>
          </a:prstGeom>
        </p:spPr>
        <p:txBody>
          <a:bodyPr wrap="square">
            <a:spAutoFit/>
          </a:bodyPr>
          <a:lstStyle/>
          <a:p>
            <a:pPr defTabSz="914377">
              <a:defRPr/>
            </a:pPr>
            <a:r>
              <a:rPr lang="en-US" altLang="zh-CN" sz="1600" b="1" dirty="0">
                <a:solidFill>
                  <a:schemeClr val="tx2"/>
                </a:solidFill>
                <a:latin typeface="微软雅黑" panose="020B0503020204020204" pitchFamily="34" charset="-122"/>
                <a:ea typeface="微软雅黑" panose="020B0503020204020204" pitchFamily="34" charset="-122"/>
              </a:rPr>
              <a:t>Intuition</a:t>
            </a:r>
            <a:r>
              <a:rPr lang="en-US" altLang="zh-CN" sz="1600" dirty="0">
                <a:solidFill>
                  <a:schemeClr val="tx2"/>
                </a:solidFill>
                <a:latin typeface="微软雅黑" panose="020B0503020204020204" pitchFamily="34" charset="-122"/>
                <a:ea typeface="微软雅黑" panose="020B0503020204020204" pitchFamily="34" charset="-122"/>
              </a:rPr>
              <a:t>: similar users/items can be clustered into groups, and there exist group correspondences across parties.</a:t>
            </a:r>
          </a:p>
        </p:txBody>
      </p:sp>
      <mc:AlternateContent xmlns:mc="http://schemas.openxmlformats.org/markup-compatibility/2006" xmlns:a14="http://schemas.microsoft.com/office/drawing/2010/main">
        <mc:Choice Requires="a14">
          <p:sp>
            <p:nvSpPr>
              <p:cNvPr id="54" name="文本框 30">
                <a:extLst>
                  <a:ext uri="{FF2B5EF4-FFF2-40B4-BE49-F238E27FC236}">
                    <a16:creationId xmlns:a16="http://schemas.microsoft.com/office/drawing/2014/main" id="{6F69C3E4-DFC0-4F61-A8F6-C9180AC5480D}"/>
                  </a:ext>
                </a:extLst>
              </p:cNvPr>
              <p:cNvSpPr txBox="1"/>
              <p:nvPr/>
            </p:nvSpPr>
            <p:spPr>
              <a:xfrm>
                <a:off x="5140229" y="877819"/>
                <a:ext cx="1242648" cy="543867"/>
              </a:xfrm>
              <a:prstGeom prst="rect">
                <a:avLst/>
              </a:prstGeom>
              <a:noFill/>
            </p:spPr>
            <p:txBody>
              <a:bodyPr wrap="none" rtlCol="0">
                <a:spAutoFit/>
              </a:bodyPr>
              <a:lstStyle/>
              <a:p>
                <a:r>
                  <a:rPr lang="en-US" altLang="zh-CN" sz="1467" dirty="0">
                    <a:latin typeface="Arial" panose="020B0604020202020204" pitchFamily="34" charset="0"/>
                    <a:cs typeface="Arial" panose="020B0604020202020204" pitchFamily="34" charset="0"/>
                  </a:rPr>
                  <a:t>User</a:t>
                </a:r>
                <a:r>
                  <a:rPr lang="zh-CN" altLang="en-US" sz="1467" dirty="0">
                    <a:latin typeface="Arial" panose="020B0604020202020204" pitchFamily="34" charset="0"/>
                    <a:cs typeface="Arial" panose="020B0604020202020204" pitchFamily="34" charset="0"/>
                  </a:rPr>
                  <a:t> </a:t>
                </a:r>
                <a:r>
                  <a:rPr lang="en-US" altLang="zh-CN" sz="1467" dirty="0">
                    <a:latin typeface="Arial" panose="020B0604020202020204" pitchFamily="34" charset="0"/>
                    <a:cs typeface="Arial" panose="020B0604020202020204" pitchFamily="34" charset="0"/>
                  </a:rPr>
                  <a:t>cluster</a:t>
                </a:r>
                <a:r>
                  <a:rPr lang="zh-CN" altLang="en-US" sz="1467" dirty="0">
                    <a:latin typeface="Arial" panose="020B0604020202020204" pitchFamily="34" charset="0"/>
                    <a:cs typeface="Arial" panose="020B0604020202020204" pitchFamily="34" charset="0"/>
                  </a:rPr>
                  <a:t> </a:t>
                </a:r>
                <a:endParaRPr lang="en-US" altLang="zh-CN" sz="1467" dirty="0">
                  <a:latin typeface="Arial" panose="020B0604020202020204" pitchFamily="34" charset="0"/>
                  <a:cs typeface="Arial" panose="020B0604020202020204" pitchFamily="34" charset="0"/>
                </a:endParaRPr>
              </a:p>
              <a:p>
                <a:r>
                  <a:rPr lang="en-US" altLang="zh-CN" sz="1467" dirty="0">
                    <a:latin typeface="Arial" panose="020B0604020202020204" pitchFamily="34" charset="0"/>
                    <a:cs typeface="Arial" panose="020B0604020202020204" pitchFamily="34" charset="0"/>
                  </a:rPr>
                  <a:t>Indicator </a:t>
                </a:r>
                <a14:m>
                  <m:oMath xmlns:m="http://schemas.openxmlformats.org/officeDocument/2006/math">
                    <m:r>
                      <a:rPr lang="en-US" altLang="zh-CN" sz="1467" i="1">
                        <a:latin typeface="Cambria Math" charset="0"/>
                        <a:cs typeface="Arial" panose="020B0604020202090204" pitchFamily="34" charset="0"/>
                      </a:rPr>
                      <m:t>𝑈</m:t>
                    </m:r>
                  </m:oMath>
                </a14:m>
                <a:r>
                  <a:rPr lang="en-US" altLang="zh-CN" sz="1467" dirty="0">
                    <a:latin typeface="Arial" panose="020B0604020202020204" pitchFamily="34" charset="0"/>
                    <a:cs typeface="Arial" panose="020B0604020202020204" pitchFamily="34" charset="0"/>
                  </a:rPr>
                  <a:t> </a:t>
                </a:r>
                <a:endParaRPr lang="zh-CN" altLang="en-US" sz="1467" dirty="0">
                  <a:latin typeface="Arial" panose="020B0604020202020204" pitchFamily="34" charset="0"/>
                  <a:cs typeface="Arial" panose="020B0604020202020204" pitchFamily="34" charset="0"/>
                </a:endParaRPr>
              </a:p>
            </p:txBody>
          </p:sp>
        </mc:Choice>
        <mc:Fallback xmlns="">
          <p:sp>
            <p:nvSpPr>
              <p:cNvPr id="54" name="文本框 30">
                <a:extLst>
                  <a:ext uri="{FF2B5EF4-FFF2-40B4-BE49-F238E27FC236}">
                    <a16:creationId xmlns:a16="http://schemas.microsoft.com/office/drawing/2014/main" id="{6F69C3E4-DFC0-4F61-A8F6-C9180AC5480D}"/>
                  </a:ext>
                </a:extLst>
              </p:cNvPr>
              <p:cNvSpPr txBox="1">
                <a:spLocks noRot="1" noChangeAspect="1" noMove="1" noResize="1" noEditPoints="1" noAdjustHandles="1" noChangeArrowheads="1" noChangeShapeType="1" noTextEdit="1"/>
              </p:cNvSpPr>
              <p:nvPr/>
            </p:nvSpPr>
            <p:spPr>
              <a:xfrm>
                <a:off x="5140229" y="877819"/>
                <a:ext cx="1242648" cy="543867"/>
              </a:xfrm>
              <a:prstGeom prst="rect">
                <a:avLst/>
              </a:prstGeom>
              <a:blipFill>
                <a:blip r:embed="rId16"/>
                <a:stretch>
                  <a:fillRect l="-2020" b="-1136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5" name="文本框 30">
                <a:extLst>
                  <a:ext uri="{FF2B5EF4-FFF2-40B4-BE49-F238E27FC236}">
                    <a16:creationId xmlns:a16="http://schemas.microsoft.com/office/drawing/2014/main" id="{6E89343D-93FC-4A42-AB7A-F447E866E97D}"/>
                  </a:ext>
                </a:extLst>
              </p:cNvPr>
              <p:cNvSpPr txBox="1"/>
              <p:nvPr/>
            </p:nvSpPr>
            <p:spPr>
              <a:xfrm>
                <a:off x="8610600" y="788365"/>
                <a:ext cx="1200970" cy="543867"/>
              </a:xfrm>
              <a:prstGeom prst="rect">
                <a:avLst/>
              </a:prstGeom>
              <a:noFill/>
            </p:spPr>
            <p:txBody>
              <a:bodyPr wrap="none" rtlCol="0">
                <a:spAutoFit/>
              </a:bodyPr>
              <a:lstStyle/>
              <a:p>
                <a:r>
                  <a:rPr lang="en-US" altLang="zh-CN" sz="1467" dirty="0">
                    <a:latin typeface="Arial" panose="020B0604020202020204" pitchFamily="34" charset="0"/>
                    <a:cs typeface="Arial" panose="020B0604020202020204" pitchFamily="34" charset="0"/>
                  </a:rPr>
                  <a:t>item</a:t>
                </a:r>
                <a:r>
                  <a:rPr lang="zh-CN" altLang="en-US" sz="1467" dirty="0">
                    <a:latin typeface="Arial" panose="020B0604020202020204" pitchFamily="34" charset="0"/>
                    <a:cs typeface="Arial" panose="020B0604020202020204" pitchFamily="34" charset="0"/>
                  </a:rPr>
                  <a:t> </a:t>
                </a:r>
                <a:r>
                  <a:rPr lang="en-US" altLang="zh-CN" sz="1467" dirty="0">
                    <a:latin typeface="Arial" panose="020B0604020202020204" pitchFamily="34" charset="0"/>
                    <a:cs typeface="Arial" panose="020B0604020202020204" pitchFamily="34" charset="0"/>
                  </a:rPr>
                  <a:t>cluster</a:t>
                </a:r>
                <a:r>
                  <a:rPr lang="zh-CN" altLang="en-US" sz="1467" dirty="0">
                    <a:latin typeface="Arial" panose="020B0604020202020204" pitchFamily="34" charset="0"/>
                    <a:cs typeface="Arial" panose="020B0604020202020204" pitchFamily="34" charset="0"/>
                  </a:rPr>
                  <a:t> </a:t>
                </a:r>
                <a:endParaRPr lang="en-US" altLang="zh-CN" sz="1467" dirty="0">
                  <a:latin typeface="Arial" panose="020B0604020202020204" pitchFamily="34" charset="0"/>
                  <a:cs typeface="Arial" panose="020B0604020202020204" pitchFamily="34" charset="0"/>
                </a:endParaRPr>
              </a:p>
              <a:p>
                <a:r>
                  <a:rPr lang="en-US" altLang="zh-CN" sz="1467" dirty="0">
                    <a:latin typeface="Arial" panose="020B0604020202020204" pitchFamily="34" charset="0"/>
                    <a:cs typeface="Arial" panose="020B0604020202020204" pitchFamily="34" charset="0"/>
                  </a:rPr>
                  <a:t>Indicator </a:t>
                </a:r>
                <a14:m>
                  <m:oMath xmlns:m="http://schemas.openxmlformats.org/officeDocument/2006/math">
                    <m:r>
                      <a:rPr lang="en-US" altLang="zh-CN" sz="1467" i="1">
                        <a:latin typeface="Cambria Math" charset="0"/>
                        <a:cs typeface="Arial" panose="020B0604020202090204" pitchFamily="34" charset="0"/>
                      </a:rPr>
                      <m:t>𝑉</m:t>
                    </m:r>
                  </m:oMath>
                </a14:m>
                <a:r>
                  <a:rPr lang="en-US" altLang="zh-CN" sz="1467" dirty="0">
                    <a:latin typeface="Arial" panose="020B0604020202020204" pitchFamily="34" charset="0"/>
                    <a:cs typeface="Arial" panose="020B0604020202020204" pitchFamily="34" charset="0"/>
                  </a:rPr>
                  <a:t> </a:t>
                </a:r>
                <a:endParaRPr lang="zh-CN" altLang="en-US" sz="1467" dirty="0">
                  <a:latin typeface="Arial" panose="020B0604020202020204" pitchFamily="34" charset="0"/>
                  <a:cs typeface="Arial" panose="020B0604020202020204" pitchFamily="34" charset="0"/>
                </a:endParaRPr>
              </a:p>
            </p:txBody>
          </p:sp>
        </mc:Choice>
        <mc:Fallback xmlns="">
          <p:sp>
            <p:nvSpPr>
              <p:cNvPr id="55" name="文本框 30">
                <a:extLst>
                  <a:ext uri="{FF2B5EF4-FFF2-40B4-BE49-F238E27FC236}">
                    <a16:creationId xmlns:a16="http://schemas.microsoft.com/office/drawing/2014/main" id="{6E89343D-93FC-4A42-AB7A-F447E866E97D}"/>
                  </a:ext>
                </a:extLst>
              </p:cNvPr>
              <p:cNvSpPr txBox="1">
                <a:spLocks noRot="1" noChangeAspect="1" noMove="1" noResize="1" noEditPoints="1" noAdjustHandles="1" noChangeArrowheads="1" noChangeShapeType="1" noTextEdit="1"/>
              </p:cNvSpPr>
              <p:nvPr/>
            </p:nvSpPr>
            <p:spPr>
              <a:xfrm>
                <a:off x="8610600" y="788365"/>
                <a:ext cx="1200970" cy="543867"/>
              </a:xfrm>
              <a:prstGeom prst="rect">
                <a:avLst/>
              </a:prstGeom>
              <a:blipFill>
                <a:blip r:embed="rId17"/>
                <a:stretch>
                  <a:fillRect l="-2083" t="-2273" b="-909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140381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5" grpId="0" animBg="1"/>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4"/>
          <p:cNvSpPr txBox="1"/>
          <p:nvPr/>
        </p:nvSpPr>
        <p:spPr>
          <a:xfrm>
            <a:off x="691445" y="227322"/>
            <a:ext cx="11311383" cy="6214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kumimoji="1" lang="en-US" altLang="zh-CN" sz="2667" b="1" dirty="0">
                <a:solidFill>
                  <a:srgbClr val="1D53A4"/>
                </a:solidFill>
                <a:latin typeface="Arial" panose="020B0604020202090204" pitchFamily="34" charset="0"/>
                <a:cs typeface="Arial" panose="020B0604020202090204" pitchFamily="34" charset="0"/>
              </a:rPr>
              <a:t>Federated Matrix Tri-factorization [Tan et al. 2019]</a:t>
            </a:r>
            <a:endParaRPr lang="zh-CN" altLang="en-US" sz="2667" b="1" dirty="0">
              <a:solidFill>
                <a:srgbClr val="290060"/>
              </a:solidFill>
              <a:latin typeface="微软雅黑" panose="020B0503020204020204" pitchFamily="34" charset="-122"/>
              <a:ea typeface="微软雅黑" panose="020B0503020204020204" pitchFamily="34" charset="-122"/>
              <a:cs typeface="Arial Black" panose="020B0A04020102020204" charset="0"/>
            </a:endParaRPr>
          </a:p>
        </p:txBody>
      </p:sp>
      <p:sp>
        <p:nvSpPr>
          <p:cNvPr id="15" name="TextBox 8"/>
          <p:cNvSpPr txBox="1"/>
          <p:nvPr/>
        </p:nvSpPr>
        <p:spPr>
          <a:xfrm>
            <a:off x="8117878" y="2208617"/>
            <a:ext cx="3974143" cy="584775"/>
          </a:xfrm>
          <a:prstGeom prst="rect">
            <a:avLst/>
          </a:prstGeom>
          <a:noFill/>
        </p:spPr>
        <p:txBody>
          <a:bodyPr wrap="square" rtlCol="0">
            <a:spAutoFit/>
          </a:bodyPr>
          <a:lstStyle/>
          <a:p>
            <a:r>
              <a:rPr kumimoji="1" lang="en-US" altLang="zh-CN" sz="1600" dirty="0">
                <a:latin typeface="Arial" panose="020B0604020202090204" pitchFamily="34" charset="0"/>
                <a:cs typeface="Arial" panose="020B0604020202090204" pitchFamily="34" charset="0"/>
              </a:rPr>
              <a:t>Server initializes and </a:t>
            </a:r>
            <a:r>
              <a:rPr kumimoji="1" lang="en-US" altLang="zh-CN" sz="1600" dirty="0">
                <a:solidFill>
                  <a:srgbClr val="FF0000"/>
                </a:solidFill>
                <a:latin typeface="Arial" panose="020B0604020202090204" pitchFamily="34" charset="0"/>
                <a:cs typeface="Arial" panose="020B0604020202090204" pitchFamily="34" charset="0"/>
              </a:rPr>
              <a:t>encrypts</a:t>
            </a:r>
            <a:r>
              <a:rPr kumimoji="1" lang="en-US" altLang="zh-CN" sz="1600" dirty="0">
                <a:latin typeface="Arial" panose="020B0604020202090204" pitchFamily="34" charset="0"/>
                <a:cs typeface="Arial" panose="020B0604020202090204" pitchFamily="34" charset="0"/>
              </a:rPr>
              <a:t> codebook; </a:t>
            </a:r>
          </a:p>
          <a:p>
            <a:r>
              <a:rPr kumimoji="1" lang="en-US" altLang="zh-CN" sz="1600" dirty="0">
                <a:latin typeface="Arial" panose="020B0604020202090204" pitchFamily="34" charset="0"/>
                <a:cs typeface="Arial" panose="020B0604020202090204" pitchFamily="34" charset="0"/>
              </a:rPr>
              <a:t>Parties initializes user and item profiles;</a:t>
            </a:r>
          </a:p>
        </p:txBody>
      </p:sp>
      <p:sp>
        <p:nvSpPr>
          <p:cNvPr id="17" name="Oval 16"/>
          <p:cNvSpPr/>
          <p:nvPr/>
        </p:nvSpPr>
        <p:spPr>
          <a:xfrm>
            <a:off x="7730687" y="2400071"/>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1</a:t>
            </a:r>
          </a:p>
        </p:txBody>
      </p:sp>
      <p:sp>
        <p:nvSpPr>
          <p:cNvPr id="18" name="TextBox 8"/>
          <p:cNvSpPr txBox="1"/>
          <p:nvPr/>
        </p:nvSpPr>
        <p:spPr>
          <a:xfrm>
            <a:off x="8108883" y="2883313"/>
            <a:ext cx="3835088" cy="584775"/>
          </a:xfrm>
          <a:prstGeom prst="rect">
            <a:avLst/>
          </a:prstGeom>
          <a:noFill/>
        </p:spPr>
        <p:txBody>
          <a:bodyPr wrap="square" rtlCol="0">
            <a:spAutoFit/>
          </a:bodyPr>
          <a:lstStyle/>
          <a:p>
            <a:r>
              <a:rPr kumimoji="1" lang="en-US" altLang="zh-CN" sz="1600" dirty="0">
                <a:latin typeface="Arial" panose="020B0604020202090204" pitchFamily="34" charset="0"/>
                <a:cs typeface="Arial" panose="020B0604020202090204" pitchFamily="34" charset="0"/>
              </a:rPr>
              <a:t>Server distributes </a:t>
            </a:r>
            <a:r>
              <a:rPr kumimoji="1" lang="en-US" altLang="zh-CN" sz="1600" dirty="0">
                <a:solidFill>
                  <a:srgbClr val="FF0000"/>
                </a:solidFill>
                <a:latin typeface="Arial" panose="020B0604020202090204" pitchFamily="34" charset="0"/>
                <a:cs typeface="Arial" panose="020B0604020202090204" pitchFamily="34" charset="0"/>
              </a:rPr>
              <a:t>encrypted</a:t>
            </a:r>
            <a:r>
              <a:rPr kumimoji="1" lang="en-US" altLang="zh-CN" sz="1600" dirty="0">
                <a:latin typeface="Arial" panose="020B0604020202090204" pitchFamily="34" charset="0"/>
                <a:cs typeface="Arial" panose="020B0604020202090204" pitchFamily="34" charset="0"/>
              </a:rPr>
              <a:t> codebook to parties;</a:t>
            </a:r>
          </a:p>
        </p:txBody>
      </p:sp>
      <p:sp>
        <p:nvSpPr>
          <p:cNvPr id="19" name="Oval 18"/>
          <p:cNvSpPr/>
          <p:nvPr/>
        </p:nvSpPr>
        <p:spPr>
          <a:xfrm>
            <a:off x="7752523" y="3059497"/>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2</a:t>
            </a:r>
          </a:p>
        </p:txBody>
      </p:sp>
      <p:sp>
        <p:nvSpPr>
          <p:cNvPr id="20" name="Oval 19"/>
          <p:cNvSpPr/>
          <p:nvPr/>
        </p:nvSpPr>
        <p:spPr>
          <a:xfrm>
            <a:off x="7747811" y="4000757"/>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3</a:t>
            </a:r>
          </a:p>
        </p:txBody>
      </p:sp>
      <p:sp>
        <p:nvSpPr>
          <p:cNvPr id="21" name="TextBox 8"/>
          <p:cNvSpPr txBox="1"/>
          <p:nvPr/>
        </p:nvSpPr>
        <p:spPr>
          <a:xfrm>
            <a:off x="8117878" y="3568288"/>
            <a:ext cx="3884949" cy="1077218"/>
          </a:xfrm>
          <a:prstGeom prst="rect">
            <a:avLst/>
          </a:prstGeom>
          <a:noFill/>
        </p:spPr>
        <p:txBody>
          <a:bodyPr wrap="square" rtlCol="0">
            <a:spAutoFit/>
          </a:bodyPr>
          <a:lstStyle/>
          <a:p>
            <a:r>
              <a:rPr kumimoji="1" lang="en-US" altLang="zh-CN" sz="1600" dirty="0">
                <a:latin typeface="Arial" panose="020B0604020202090204" pitchFamily="34" charset="0"/>
                <a:cs typeface="Arial" panose="020B0604020202090204" pitchFamily="34" charset="0"/>
              </a:rPr>
              <a:t>Parties update user and item factors by decrypted codebook;</a:t>
            </a:r>
          </a:p>
          <a:p>
            <a:r>
              <a:rPr kumimoji="1" lang="en-US" altLang="zh-CN" sz="1600" dirty="0">
                <a:latin typeface="Arial" panose="020B0604020202090204" pitchFamily="34" charset="0"/>
                <a:cs typeface="Arial" panose="020B0604020202090204" pitchFamily="34" charset="0"/>
              </a:rPr>
              <a:t>Parties compute codebook gradients and send </a:t>
            </a:r>
            <a:r>
              <a:rPr kumimoji="1" lang="en-US" altLang="zh-CN" sz="1600" dirty="0">
                <a:solidFill>
                  <a:srgbClr val="FF0000"/>
                </a:solidFill>
                <a:latin typeface="Arial" panose="020B0604020202090204" pitchFamily="34" charset="0"/>
                <a:cs typeface="Arial" panose="020B0604020202090204" pitchFamily="34" charset="0"/>
              </a:rPr>
              <a:t>encrypted</a:t>
            </a:r>
            <a:r>
              <a:rPr kumimoji="1" lang="en-US" altLang="zh-CN" sz="1600" dirty="0">
                <a:latin typeface="Arial" panose="020B0604020202090204" pitchFamily="34" charset="0"/>
                <a:cs typeface="Arial" panose="020B0604020202090204" pitchFamily="34" charset="0"/>
              </a:rPr>
              <a:t> gradients to server;</a:t>
            </a:r>
          </a:p>
        </p:txBody>
      </p:sp>
      <p:sp>
        <p:nvSpPr>
          <p:cNvPr id="22" name="Oval 21"/>
          <p:cNvSpPr/>
          <p:nvPr/>
        </p:nvSpPr>
        <p:spPr>
          <a:xfrm>
            <a:off x="7754002" y="5056091"/>
            <a:ext cx="317125" cy="313983"/>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4</a:t>
            </a:r>
          </a:p>
        </p:txBody>
      </p:sp>
      <p:sp>
        <p:nvSpPr>
          <p:cNvPr id="23" name="TextBox 22"/>
          <p:cNvSpPr txBox="1"/>
          <p:nvPr/>
        </p:nvSpPr>
        <p:spPr>
          <a:xfrm>
            <a:off x="8117879" y="4797498"/>
            <a:ext cx="3884949" cy="830997"/>
          </a:xfrm>
          <a:prstGeom prst="rect">
            <a:avLst/>
          </a:prstGeom>
          <a:noFill/>
        </p:spPr>
        <p:txBody>
          <a:bodyPr wrap="square" rtlCol="0">
            <a:spAutoFit/>
          </a:bodyPr>
          <a:lstStyle/>
          <a:p>
            <a:r>
              <a:rPr kumimoji="1" lang="en-US" altLang="zh-CN" sz="1600" dirty="0">
                <a:latin typeface="Arial" panose="020B0604020202090204" pitchFamily="34" charset="0"/>
                <a:cs typeface="Arial" panose="020B0604020202090204" pitchFamily="34" charset="0"/>
              </a:rPr>
              <a:t>Server </a:t>
            </a:r>
            <a:r>
              <a:rPr kumimoji="1" lang="en-US" altLang="zh-CN" sz="1600" dirty="0">
                <a:solidFill>
                  <a:srgbClr val="FF0000"/>
                </a:solidFill>
                <a:latin typeface="Arial" panose="020B0604020202090204" pitchFamily="34" charset="0"/>
                <a:cs typeface="Arial" panose="020B0604020202090204" pitchFamily="34" charset="0"/>
              </a:rPr>
              <a:t>securely aggregates </a:t>
            </a:r>
            <a:r>
              <a:rPr kumimoji="1" lang="en-US" altLang="zh-CN" sz="1600" dirty="0">
                <a:latin typeface="Arial" panose="020B0604020202090204" pitchFamily="34" charset="0"/>
                <a:cs typeface="Arial" panose="020B0604020202090204" pitchFamily="34" charset="0"/>
              </a:rPr>
              <a:t>encrypted codebook gradients and updates codebook.</a:t>
            </a:r>
            <a:endParaRPr kumimoji="1" lang="zh-CN" altLang="en-US" sz="1600" dirty="0">
              <a:latin typeface="Arial" panose="020B0604020202090204" pitchFamily="34" charset="0"/>
              <a:cs typeface="Arial" panose="020B0604020202090204" pitchFamily="34" charset="0"/>
            </a:endParaRPr>
          </a:p>
        </p:txBody>
      </p:sp>
      <p:sp>
        <p:nvSpPr>
          <p:cNvPr id="24" name="Oval 23"/>
          <p:cNvSpPr/>
          <p:nvPr/>
        </p:nvSpPr>
        <p:spPr>
          <a:xfrm>
            <a:off x="351700" y="2166157"/>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1</a:t>
            </a:r>
          </a:p>
        </p:txBody>
      </p:sp>
      <p:sp>
        <p:nvSpPr>
          <p:cNvPr id="25" name="Oval 24"/>
          <p:cNvSpPr/>
          <p:nvPr/>
        </p:nvSpPr>
        <p:spPr>
          <a:xfrm>
            <a:off x="351700" y="2883797"/>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2</a:t>
            </a:r>
          </a:p>
        </p:txBody>
      </p:sp>
      <p:sp>
        <p:nvSpPr>
          <p:cNvPr id="26" name="Oval 25"/>
          <p:cNvSpPr/>
          <p:nvPr/>
        </p:nvSpPr>
        <p:spPr>
          <a:xfrm>
            <a:off x="353827" y="4770114"/>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3</a:t>
            </a:r>
          </a:p>
        </p:txBody>
      </p:sp>
      <p:sp>
        <p:nvSpPr>
          <p:cNvPr id="27" name="Oval 26"/>
          <p:cNvSpPr/>
          <p:nvPr/>
        </p:nvSpPr>
        <p:spPr>
          <a:xfrm>
            <a:off x="353827" y="2515867"/>
            <a:ext cx="295291" cy="302367"/>
          </a:xfrm>
          <a:prstGeom prst="ellipse">
            <a:avLst/>
          </a:prstGeom>
          <a:solidFill>
            <a:schemeClr val="bg1"/>
          </a:solidFill>
          <a:ln>
            <a:solidFill>
              <a:srgbClr val="1D53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D53A4"/>
                </a:solidFill>
              </a:rPr>
              <a:t>4</a:t>
            </a:r>
          </a:p>
        </p:txBody>
      </p:sp>
      <p:cxnSp>
        <p:nvCxnSpPr>
          <p:cNvPr id="29" name="Curved Connector 8"/>
          <p:cNvCxnSpPr>
            <a:stCxn id="22" idx="2"/>
            <a:endCxn id="19" idx="2"/>
          </p:cNvCxnSpPr>
          <p:nvPr/>
        </p:nvCxnSpPr>
        <p:spPr>
          <a:xfrm rot="10800000">
            <a:off x="7752525" y="3210680"/>
            <a:ext cx="1479" cy="2002403"/>
          </a:xfrm>
          <a:prstGeom prst="curvedConnector3">
            <a:avLst>
              <a:gd name="adj1" fmla="val 20713165"/>
            </a:avLst>
          </a:prstGeom>
          <a:ln w="19050">
            <a:solidFill>
              <a:srgbClr val="1D53A4"/>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a:stretch>
            <a:fillRect/>
          </a:stretch>
        </p:blipFill>
        <p:spPr>
          <a:xfrm>
            <a:off x="695471" y="1866183"/>
            <a:ext cx="6493187" cy="4352029"/>
          </a:xfrm>
          <a:prstGeom prst="rect">
            <a:avLst/>
          </a:prstGeom>
        </p:spPr>
      </p:pic>
      <p:sp>
        <p:nvSpPr>
          <p:cNvPr id="30" name="文本框 29">
            <a:extLst>
              <a:ext uri="{FF2B5EF4-FFF2-40B4-BE49-F238E27FC236}">
                <a16:creationId xmlns:a16="http://schemas.microsoft.com/office/drawing/2014/main" id="{C9E17BC1-0DD6-4751-91FD-EC6C35B33730}"/>
              </a:ext>
            </a:extLst>
          </p:cNvPr>
          <p:cNvSpPr txBox="1"/>
          <p:nvPr/>
        </p:nvSpPr>
        <p:spPr>
          <a:xfrm>
            <a:off x="778933" y="905999"/>
            <a:ext cx="11413067" cy="666977"/>
          </a:xfrm>
          <a:prstGeom prst="rect">
            <a:avLst/>
          </a:prstGeom>
          <a:noFill/>
        </p:spPr>
        <p:txBody>
          <a:bodyPr wrap="square" rtlCol="0">
            <a:spAutoFit/>
          </a:bodyPr>
          <a:lstStyle/>
          <a:p>
            <a:r>
              <a:rPr lang="en-US" altLang="zh-CN" sz="1867" b="1" dirty="0">
                <a:solidFill>
                  <a:srgbClr val="1D53A4"/>
                </a:solidFill>
              </a:rPr>
              <a:t>Intuition: </a:t>
            </a:r>
            <a:r>
              <a:rPr lang="en-US" altLang="zh-CN" sz="1867" dirty="0">
                <a:solidFill>
                  <a:srgbClr val="1D53A4"/>
                </a:solidFill>
              </a:rPr>
              <a:t>codebooks as group correspondences are used for transfer, they are encrypted and </a:t>
            </a:r>
            <a:r>
              <a:rPr lang="en-US" altLang="zh-CN" sz="1867" dirty="0">
                <a:solidFill>
                  <a:srgbClr val="FF0000"/>
                </a:solidFill>
              </a:rPr>
              <a:t>securely aggregated by semi-honest server</a:t>
            </a:r>
            <a:r>
              <a:rPr lang="en-US" altLang="zh-CN" sz="1867" dirty="0">
                <a:solidFill>
                  <a:srgbClr val="1D53A4"/>
                </a:solidFill>
              </a:rPr>
              <a:t>, and user/item profiles are updated by parties. </a:t>
            </a:r>
            <a:endParaRPr lang="zh-CN" altLang="en-US" sz="1867" dirty="0">
              <a:solidFill>
                <a:srgbClr val="1D53A4"/>
              </a:solidFill>
            </a:endParaRPr>
          </a:p>
        </p:txBody>
      </p:sp>
      <p:sp>
        <p:nvSpPr>
          <p:cNvPr id="2" name="灯片编号占位符 1"/>
          <p:cNvSpPr>
            <a:spLocks noGrp="1"/>
          </p:cNvSpPr>
          <p:nvPr>
            <p:ph type="sldNum" sz="quarter" idx="12"/>
          </p:nvPr>
        </p:nvSpPr>
        <p:spPr/>
        <p:txBody>
          <a:bodyPr/>
          <a:lstStyle/>
          <a:p>
            <a:fld id="{6C8BB526-ED8C-704D-8088-E01D9A5E4CF8}" type="slidenum">
              <a:rPr kumimoji="1" lang="zh-CN" altLang="en-US" smtClean="0"/>
              <a:t>34</a:t>
            </a:fld>
            <a:endParaRPr kumimoji="1" lang="zh-CN" altLang="en-US"/>
          </a:p>
        </p:txBody>
      </p:sp>
      <p:sp>
        <p:nvSpPr>
          <p:cNvPr id="31" name="文本框 30">
            <a:extLst>
              <a:ext uri="{FF2B5EF4-FFF2-40B4-BE49-F238E27FC236}">
                <a16:creationId xmlns:a16="http://schemas.microsoft.com/office/drawing/2014/main" id="{C9E17BC1-0DD6-4751-91FD-EC6C35B33730}"/>
              </a:ext>
            </a:extLst>
          </p:cNvPr>
          <p:cNvSpPr txBox="1"/>
          <p:nvPr/>
        </p:nvSpPr>
        <p:spPr>
          <a:xfrm>
            <a:off x="7588082" y="1746595"/>
            <a:ext cx="2045037" cy="379656"/>
          </a:xfrm>
          <a:prstGeom prst="rect">
            <a:avLst/>
          </a:prstGeom>
          <a:noFill/>
        </p:spPr>
        <p:txBody>
          <a:bodyPr wrap="square" rtlCol="0">
            <a:spAutoFit/>
          </a:bodyPr>
          <a:lstStyle/>
          <a:p>
            <a:r>
              <a:rPr lang="en-US" altLang="zh-CN" sz="1867" b="1" dirty="0">
                <a:solidFill>
                  <a:srgbClr val="1D53A4"/>
                </a:solidFill>
              </a:rPr>
              <a:t>Training Process</a:t>
            </a:r>
            <a:endParaRPr lang="zh-CN" altLang="en-US" sz="1867" dirty="0">
              <a:solidFill>
                <a:srgbClr val="1D53A4"/>
              </a:solidFill>
            </a:endParaRPr>
          </a:p>
        </p:txBody>
      </p:sp>
      <p:sp>
        <p:nvSpPr>
          <p:cNvPr id="32" name="矩形 31">
            <a:extLst>
              <a:ext uri="{FF2B5EF4-FFF2-40B4-BE49-F238E27FC236}">
                <a16:creationId xmlns:a16="http://schemas.microsoft.com/office/drawing/2014/main" id="{20637FA7-B325-4227-BFF0-80A39E01B79E}"/>
              </a:ext>
            </a:extLst>
          </p:cNvPr>
          <p:cNvSpPr/>
          <p:nvPr/>
        </p:nvSpPr>
        <p:spPr>
          <a:xfrm>
            <a:off x="778934" y="6389242"/>
            <a:ext cx="7653687" cy="420756"/>
          </a:xfrm>
          <a:prstGeom prst="rect">
            <a:avLst/>
          </a:prstGeom>
        </p:spPr>
        <p:txBody>
          <a:bodyPr wrap="square">
            <a:spAutoFit/>
          </a:bodyPr>
          <a:lstStyle/>
          <a:p>
            <a:pPr marL="228594" indent="-228594">
              <a:buFont typeface="Arial" panose="020B0604020202020204" pitchFamily="34" charset="0"/>
              <a:buChar char="•"/>
            </a:pPr>
            <a:r>
              <a:rPr lang="en-US" altLang="zh-CN" sz="1067" dirty="0">
                <a:solidFill>
                  <a:srgbClr val="1E53A4"/>
                </a:solidFill>
                <a:latin typeface="Arial" panose="020B0604020202020204" pitchFamily="34" charset="0"/>
                <a:cs typeface="Arial" panose="020B0604020202020204" pitchFamily="34" charset="0"/>
              </a:rPr>
              <a:t>Tan et al. 2019. Federated matrix tri-factorization. Tech Report, </a:t>
            </a:r>
            <a:r>
              <a:rPr lang="en-US" altLang="zh-CN" sz="1067" dirty="0" err="1">
                <a:solidFill>
                  <a:srgbClr val="1E53A4"/>
                </a:solidFill>
                <a:latin typeface="Arial" panose="020B0604020202020204" pitchFamily="34" charset="0"/>
                <a:cs typeface="Arial" panose="020B0604020202020204" pitchFamily="34" charset="0"/>
              </a:rPr>
              <a:t>WeBank</a:t>
            </a:r>
            <a:r>
              <a:rPr lang="en-US" altLang="zh-CN" sz="1067" dirty="0">
                <a:solidFill>
                  <a:srgbClr val="1E53A4"/>
                </a:solidFill>
                <a:latin typeface="Arial" panose="020B0604020202020204" pitchFamily="34" charset="0"/>
                <a:cs typeface="Arial" panose="020B0604020202020204" pitchFamily="34" charset="0"/>
              </a:rPr>
              <a:t>. </a:t>
            </a:r>
          </a:p>
          <a:p>
            <a:pPr marL="228594" indent="-228594">
              <a:buFont typeface="Arial" panose="020B0604020202020204" pitchFamily="34" charset="0"/>
              <a:buChar char="•"/>
            </a:pPr>
            <a:r>
              <a:rPr lang="en-US" altLang="zh-CN" sz="1067" dirty="0" err="1">
                <a:solidFill>
                  <a:srgbClr val="1E53A4"/>
                </a:solidFill>
                <a:latin typeface="Arial" panose="020B0604020202020204" pitchFamily="34" charset="0"/>
                <a:cs typeface="Arial" panose="020B0604020202020204" pitchFamily="34" charset="0"/>
              </a:rPr>
              <a:t>Bonawitz</a:t>
            </a:r>
            <a:r>
              <a:rPr lang="en-US" altLang="zh-CN" sz="1067" dirty="0">
                <a:solidFill>
                  <a:srgbClr val="1E53A4"/>
                </a:solidFill>
                <a:latin typeface="Arial" panose="020B0604020202020204" pitchFamily="34" charset="0"/>
                <a:cs typeface="Arial" panose="020B0604020202020204" pitchFamily="34" charset="0"/>
              </a:rPr>
              <a:t> et al. 2017. Practical Secure Aggregation for Privacy-Preserving Machine Learning. CCS, pages 1175–1191.</a:t>
            </a:r>
          </a:p>
        </p:txBody>
      </p:sp>
      <p:sp>
        <p:nvSpPr>
          <p:cNvPr id="33" name="矩形 32"/>
          <p:cNvSpPr/>
          <p:nvPr/>
        </p:nvSpPr>
        <p:spPr>
          <a:xfrm>
            <a:off x="7878332" y="5766806"/>
            <a:ext cx="3929701" cy="584775"/>
          </a:xfrm>
          <a:prstGeom prst="rect">
            <a:avLst/>
          </a:prstGeom>
        </p:spPr>
        <p:txBody>
          <a:bodyPr wrap="square">
            <a:spAutoFit/>
          </a:bodyPr>
          <a:lstStyle/>
          <a:p>
            <a:r>
              <a:rPr lang="en-US" altLang="zh-CN" sz="1600" b="1" dirty="0">
                <a:solidFill>
                  <a:srgbClr val="FF0000"/>
                </a:solidFill>
              </a:rPr>
              <a:t>Security of secure aggregation protocol is guaranteed [</a:t>
            </a:r>
            <a:r>
              <a:rPr lang="en-US" altLang="zh-CN" sz="1600" b="1" dirty="0" err="1">
                <a:solidFill>
                  <a:srgbClr val="FF0000"/>
                </a:solidFill>
              </a:rPr>
              <a:t>Bonawitz</a:t>
            </a:r>
            <a:r>
              <a:rPr lang="en-US" altLang="zh-CN" sz="1600" b="1" dirty="0">
                <a:solidFill>
                  <a:srgbClr val="FF0000"/>
                </a:solidFill>
              </a:rPr>
              <a:t> et al. 2017].</a:t>
            </a:r>
            <a:endParaRPr lang="zh-CN" altLang="en-US" sz="1600" b="1" dirty="0">
              <a:solidFill>
                <a:srgbClr val="FF0000"/>
              </a:solidFill>
            </a:endParaRPr>
          </a:p>
        </p:txBody>
      </p:sp>
    </p:spTree>
    <p:extLst>
      <p:ext uri="{BB962C8B-B14F-4D97-AF65-F5344CB8AC3E}">
        <p14:creationId xmlns:p14="http://schemas.microsoft.com/office/powerpoint/2010/main" val="198994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P spid="18" grpId="0"/>
      <p:bldP spid="19" grpId="0" animBg="1"/>
      <p:bldP spid="20" grpId="0" animBg="1"/>
      <p:bldP spid="21" grpId="0"/>
      <p:bldP spid="22" grpId="0" animBg="1"/>
      <p:bldP spid="23" grpId="0"/>
      <p:bldP spid="24" grpId="0" animBg="1"/>
      <p:bldP spid="25" grpId="0" animBg="1"/>
      <p:bldP spid="26" grpId="0" animBg="1"/>
      <p:bldP spid="27" grpId="0" animBg="1"/>
      <p:bldP spid="3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24E7B9-0B37-4DCA-B859-D11169C6224F}"/>
              </a:ext>
            </a:extLst>
          </p:cNvPr>
          <p:cNvSpPr>
            <a:spLocks noGrp="1"/>
          </p:cNvSpPr>
          <p:nvPr>
            <p:ph type="title"/>
          </p:nvPr>
        </p:nvSpPr>
        <p:spPr>
          <a:xfrm>
            <a:off x="838200" y="365126"/>
            <a:ext cx="10515600" cy="723447"/>
          </a:xfrm>
        </p:spPr>
        <p:txBody>
          <a:bodyPr>
            <a:normAutofit/>
          </a:bodyPr>
          <a:lstStyle/>
          <a:p>
            <a:r>
              <a:rPr kumimoji="1" lang="en-US" altLang="zh-CN" sz="2400" dirty="0">
                <a:solidFill>
                  <a:srgbClr val="1D53A4"/>
                </a:solidFill>
                <a:latin typeface="Arial" panose="020B0604020202020204" pitchFamily="34" charset="0"/>
                <a:cs typeface="Arial" panose="020B0604020202020204" pitchFamily="34" charset="0"/>
              </a:rPr>
              <a:t>Application 1: Horizontal Federated Movie Recommendation</a:t>
            </a:r>
            <a:endParaRPr kumimoji="1" lang="zh-CN" altLang="en-US" sz="2400" dirty="0">
              <a:solidFill>
                <a:srgbClr val="1D53A4"/>
              </a:solidFill>
              <a:latin typeface="Arial" panose="020B0604020202020204" pitchFamily="34" charset="0"/>
              <a:cs typeface="Arial" panose="020B0604020202020204" pitchFamily="34" charset="0"/>
            </a:endParaRPr>
          </a:p>
        </p:txBody>
      </p:sp>
      <p:sp>
        <p:nvSpPr>
          <p:cNvPr id="3" name="内容占位符 2">
            <a:extLst>
              <a:ext uri="{FF2B5EF4-FFF2-40B4-BE49-F238E27FC236}">
                <a16:creationId xmlns:a16="http://schemas.microsoft.com/office/drawing/2014/main" id="{F8A04879-A3F8-41D7-992F-432FF03B703B}"/>
              </a:ext>
            </a:extLst>
          </p:cNvPr>
          <p:cNvSpPr>
            <a:spLocks noGrp="1"/>
          </p:cNvSpPr>
          <p:nvPr>
            <p:ph sz="quarter" idx="18"/>
          </p:nvPr>
        </p:nvSpPr>
        <p:spPr>
          <a:xfrm>
            <a:off x="519681" y="1488009"/>
            <a:ext cx="11277600" cy="765176"/>
          </a:xfrm>
        </p:spPr>
        <p:txBody>
          <a:bodyPr>
            <a:normAutofit/>
          </a:bodyPr>
          <a:lstStyle/>
          <a:p>
            <a:pPr marL="0" indent="0">
              <a:buNone/>
            </a:pPr>
            <a:r>
              <a:rPr lang="en-US" altLang="zh-CN" sz="1867" dirty="0">
                <a:solidFill>
                  <a:srgbClr val="1D53A4"/>
                </a:solidFill>
                <a:latin typeface="Arial" panose="020B0604020202020204" pitchFamily="34" charset="0"/>
                <a:cs typeface="Arial" panose="020B0604020202020204" pitchFamily="34" charset="0"/>
              </a:rPr>
              <a:t>Recommender keeps user data on local devices, protects privacy while achieving lossless performance.</a:t>
            </a:r>
          </a:p>
        </p:txBody>
      </p:sp>
      <p:pic>
        <p:nvPicPr>
          <p:cNvPr id="7" name="图片 6">
            <a:extLst>
              <a:ext uri="{FF2B5EF4-FFF2-40B4-BE49-F238E27FC236}">
                <a16:creationId xmlns:a16="http://schemas.microsoft.com/office/drawing/2014/main" id="{80D44C9D-43CA-BB4F-9746-9598BA1FF275}"/>
              </a:ext>
            </a:extLst>
          </p:cNvPr>
          <p:cNvPicPr>
            <a:picLocks noChangeAspect="1"/>
          </p:cNvPicPr>
          <p:nvPr/>
        </p:nvPicPr>
        <p:blipFill>
          <a:blip r:embed="rId3"/>
          <a:stretch>
            <a:fillRect/>
          </a:stretch>
        </p:blipFill>
        <p:spPr>
          <a:xfrm>
            <a:off x="7588705" y="2623235"/>
            <a:ext cx="4208577" cy="2242344"/>
          </a:xfrm>
          <a:prstGeom prst="rect">
            <a:avLst/>
          </a:prstGeom>
        </p:spPr>
      </p:pic>
      <p:pic>
        <p:nvPicPr>
          <p:cNvPr id="10" name="图片 9">
            <a:extLst>
              <a:ext uri="{FF2B5EF4-FFF2-40B4-BE49-F238E27FC236}">
                <a16:creationId xmlns:a16="http://schemas.microsoft.com/office/drawing/2014/main" id="{9B99D80E-736C-F24F-88A6-DB5C4F2A5E6A}"/>
              </a:ext>
            </a:extLst>
          </p:cNvPr>
          <p:cNvPicPr>
            <a:picLocks noChangeAspect="1"/>
          </p:cNvPicPr>
          <p:nvPr/>
        </p:nvPicPr>
        <p:blipFill>
          <a:blip r:embed="rId4"/>
          <a:stretch>
            <a:fillRect/>
          </a:stretch>
        </p:blipFill>
        <p:spPr>
          <a:xfrm>
            <a:off x="8011923" y="4865579"/>
            <a:ext cx="3593748" cy="893923"/>
          </a:xfrm>
          <a:prstGeom prst="rect">
            <a:avLst/>
          </a:prstGeom>
        </p:spPr>
      </p:pic>
      <p:sp>
        <p:nvSpPr>
          <p:cNvPr id="13" name="矩形 12">
            <a:extLst>
              <a:ext uri="{FF2B5EF4-FFF2-40B4-BE49-F238E27FC236}">
                <a16:creationId xmlns:a16="http://schemas.microsoft.com/office/drawing/2014/main" id="{20637FA7-B325-4227-BFF0-80A39E01B79E}"/>
              </a:ext>
            </a:extLst>
          </p:cNvPr>
          <p:cNvSpPr/>
          <p:nvPr/>
        </p:nvSpPr>
        <p:spPr>
          <a:xfrm>
            <a:off x="2092459" y="6348405"/>
            <a:ext cx="6042788" cy="297454"/>
          </a:xfrm>
          <a:prstGeom prst="rect">
            <a:avLst/>
          </a:prstGeom>
        </p:spPr>
        <p:txBody>
          <a:bodyPr wrap="square">
            <a:spAutoFit/>
          </a:bodyPr>
          <a:lstStyle/>
          <a:p>
            <a:r>
              <a:rPr lang="en-US" altLang="zh-CN" sz="1333" dirty="0">
                <a:solidFill>
                  <a:srgbClr val="1E53A4"/>
                </a:solidFill>
                <a:latin typeface="Arial" panose="020B0604020202020204" pitchFamily="34" charset="0"/>
                <a:cs typeface="Arial" panose="020B0604020202020204" pitchFamily="34" charset="0"/>
              </a:rPr>
              <a:t>Chai, et al. 2019. Secure federated matrix factorization. arXiv:1906.05108.</a:t>
            </a:r>
          </a:p>
        </p:txBody>
      </p:sp>
      <p:grpSp>
        <p:nvGrpSpPr>
          <p:cNvPr id="20" name="组合 19">
            <a:extLst>
              <a:ext uri="{FF2B5EF4-FFF2-40B4-BE49-F238E27FC236}">
                <a16:creationId xmlns:a16="http://schemas.microsoft.com/office/drawing/2014/main" id="{127331F4-5093-450B-89E6-346716D14452}"/>
              </a:ext>
            </a:extLst>
          </p:cNvPr>
          <p:cNvGrpSpPr/>
          <p:nvPr/>
        </p:nvGrpSpPr>
        <p:grpSpPr>
          <a:xfrm>
            <a:off x="4056853" y="3002423"/>
            <a:ext cx="2857375" cy="1314415"/>
            <a:chOff x="3125255" y="2279231"/>
            <a:chExt cx="2067276" cy="931503"/>
          </a:xfrm>
        </p:grpSpPr>
        <p:grpSp>
          <p:nvGrpSpPr>
            <p:cNvPr id="16" name="组合 15">
              <a:extLst>
                <a:ext uri="{FF2B5EF4-FFF2-40B4-BE49-F238E27FC236}">
                  <a16:creationId xmlns:a16="http://schemas.microsoft.com/office/drawing/2014/main" id="{63837585-CE4E-47D1-9E88-4D9213FC9953}"/>
                </a:ext>
              </a:extLst>
            </p:cNvPr>
            <p:cNvGrpSpPr/>
            <p:nvPr/>
          </p:nvGrpSpPr>
          <p:grpSpPr>
            <a:xfrm>
              <a:off x="3125255" y="2279231"/>
              <a:ext cx="877060" cy="931503"/>
              <a:chOff x="2428098" y="2127492"/>
              <a:chExt cx="1187670" cy="1252165"/>
            </a:xfrm>
          </p:grpSpPr>
          <p:pic>
            <p:nvPicPr>
              <p:cNvPr id="8" name="图片 7">
                <a:extLst>
                  <a:ext uri="{FF2B5EF4-FFF2-40B4-BE49-F238E27FC236}">
                    <a16:creationId xmlns:a16="http://schemas.microsoft.com/office/drawing/2014/main" id="{AE962EC3-BA7F-4697-BF0A-CB457B518BB1}"/>
                  </a:ext>
                </a:extLst>
              </p:cNvPr>
              <p:cNvPicPr>
                <a:picLocks noChangeAspect="1"/>
              </p:cNvPicPr>
              <p:nvPr/>
            </p:nvPicPr>
            <p:blipFill>
              <a:blip r:embed="rId5"/>
              <a:stretch>
                <a:fillRect/>
              </a:stretch>
            </p:blipFill>
            <p:spPr>
              <a:xfrm>
                <a:off x="2458121" y="2127492"/>
                <a:ext cx="1135008" cy="262990"/>
              </a:xfrm>
              <a:prstGeom prst="rect">
                <a:avLst/>
              </a:prstGeom>
            </p:spPr>
          </p:pic>
          <p:pic>
            <p:nvPicPr>
              <p:cNvPr id="9" name="图片 8">
                <a:extLst>
                  <a:ext uri="{FF2B5EF4-FFF2-40B4-BE49-F238E27FC236}">
                    <a16:creationId xmlns:a16="http://schemas.microsoft.com/office/drawing/2014/main" id="{D767A57C-7AAE-4739-AE7C-BE3B537F0C82}"/>
                  </a:ext>
                </a:extLst>
              </p:cNvPr>
              <p:cNvPicPr>
                <a:picLocks noChangeAspect="1"/>
              </p:cNvPicPr>
              <p:nvPr/>
            </p:nvPicPr>
            <p:blipFill>
              <a:blip r:embed="rId6"/>
              <a:stretch>
                <a:fillRect/>
              </a:stretch>
            </p:blipFill>
            <p:spPr>
              <a:xfrm>
                <a:off x="2458121" y="2523196"/>
                <a:ext cx="1109293" cy="305545"/>
              </a:xfrm>
              <a:prstGeom prst="rect">
                <a:avLst/>
              </a:prstGeom>
            </p:spPr>
          </p:pic>
          <p:pic>
            <p:nvPicPr>
              <p:cNvPr id="11" name="图片 10">
                <a:extLst>
                  <a:ext uri="{FF2B5EF4-FFF2-40B4-BE49-F238E27FC236}">
                    <a16:creationId xmlns:a16="http://schemas.microsoft.com/office/drawing/2014/main" id="{C3A2A958-1907-4F6B-A879-9A92E7A35FDC}"/>
                  </a:ext>
                </a:extLst>
              </p:cNvPr>
              <p:cNvPicPr>
                <a:picLocks noChangeAspect="1"/>
              </p:cNvPicPr>
              <p:nvPr/>
            </p:nvPicPr>
            <p:blipFill>
              <a:blip r:embed="rId7"/>
              <a:stretch>
                <a:fillRect/>
              </a:stretch>
            </p:blipFill>
            <p:spPr>
              <a:xfrm>
                <a:off x="2428098" y="3055076"/>
                <a:ext cx="1187670" cy="324581"/>
              </a:xfrm>
              <a:prstGeom prst="rect">
                <a:avLst/>
              </a:prstGeom>
            </p:spPr>
          </p:pic>
        </p:grpSp>
        <p:pic>
          <p:nvPicPr>
            <p:cNvPr id="14" name="图片 13">
              <a:extLst>
                <a:ext uri="{FF2B5EF4-FFF2-40B4-BE49-F238E27FC236}">
                  <a16:creationId xmlns:a16="http://schemas.microsoft.com/office/drawing/2014/main" id="{98B6E073-C99E-4B40-BD6D-1204D75D6B85}"/>
                </a:ext>
              </a:extLst>
            </p:cNvPr>
            <p:cNvPicPr>
              <a:picLocks noChangeAspect="1"/>
            </p:cNvPicPr>
            <p:nvPr/>
          </p:nvPicPr>
          <p:blipFill>
            <a:blip r:embed="rId8"/>
            <a:stretch>
              <a:fillRect/>
            </a:stretch>
          </p:blipFill>
          <p:spPr>
            <a:xfrm>
              <a:off x="4073164" y="2377824"/>
              <a:ext cx="1119367" cy="732743"/>
            </a:xfrm>
            <a:prstGeom prst="rect">
              <a:avLst/>
            </a:prstGeom>
          </p:spPr>
        </p:pic>
      </p:grpSp>
      <p:sp>
        <p:nvSpPr>
          <p:cNvPr id="4" name="文本框 3">
            <a:extLst>
              <a:ext uri="{FF2B5EF4-FFF2-40B4-BE49-F238E27FC236}">
                <a16:creationId xmlns:a16="http://schemas.microsoft.com/office/drawing/2014/main" id="{B804C87D-E03C-423D-9E7B-8C3DA85B28DA}"/>
              </a:ext>
            </a:extLst>
          </p:cNvPr>
          <p:cNvSpPr txBox="1"/>
          <p:nvPr/>
        </p:nvSpPr>
        <p:spPr>
          <a:xfrm>
            <a:off x="1174259" y="4865580"/>
            <a:ext cx="1774845" cy="461665"/>
          </a:xfrm>
          <a:prstGeom prst="rect">
            <a:avLst/>
          </a:prstGeom>
          <a:noFill/>
        </p:spPr>
        <p:txBody>
          <a:bodyPr wrap="none" rtlCol="0">
            <a:spAutoFit/>
          </a:bodyPr>
          <a:lstStyle/>
          <a:p>
            <a:r>
              <a:rPr kumimoji="1" lang="en-US" altLang="zh-CN" sz="2400" b="1" dirty="0" err="1">
                <a:solidFill>
                  <a:srgbClr val="1D53A4"/>
                </a:solidFill>
                <a:latin typeface="Arial" panose="020B0604020202020204" pitchFamily="34" charset="0"/>
                <a:cs typeface="Arial" panose="020B0604020202020204" pitchFamily="34" charset="0"/>
              </a:rPr>
              <a:t>MovieLens</a:t>
            </a:r>
            <a:endParaRPr kumimoji="1" lang="zh-CN" altLang="en-US" sz="2400" b="1" dirty="0">
              <a:solidFill>
                <a:srgbClr val="1D53A4"/>
              </a:solidFill>
              <a:latin typeface="Arial" panose="020B0604020202020204" pitchFamily="34" charset="0"/>
              <a:cs typeface="Arial" panose="020B0604020202020204" pitchFamily="34" charset="0"/>
            </a:endParaRPr>
          </a:p>
        </p:txBody>
      </p:sp>
      <p:sp>
        <p:nvSpPr>
          <p:cNvPr id="6" name="箭头: 右 5">
            <a:extLst>
              <a:ext uri="{FF2B5EF4-FFF2-40B4-BE49-F238E27FC236}">
                <a16:creationId xmlns:a16="http://schemas.microsoft.com/office/drawing/2014/main" id="{35C6099B-18AB-46BE-A5BD-F819DC1DB005}"/>
              </a:ext>
            </a:extLst>
          </p:cNvPr>
          <p:cNvSpPr/>
          <p:nvPr/>
        </p:nvSpPr>
        <p:spPr>
          <a:xfrm>
            <a:off x="7123321" y="3578165"/>
            <a:ext cx="268836" cy="483971"/>
          </a:xfrm>
          <a:prstGeom prst="rightArrow">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5" name="图片 14">
            <a:extLst>
              <a:ext uri="{FF2B5EF4-FFF2-40B4-BE49-F238E27FC236}">
                <a16:creationId xmlns:a16="http://schemas.microsoft.com/office/drawing/2014/main" id="{01C7CBA7-174F-4200-B26F-058046B7E840}"/>
              </a:ext>
            </a:extLst>
          </p:cNvPr>
          <p:cNvPicPr>
            <a:picLocks noChangeAspect="1"/>
          </p:cNvPicPr>
          <p:nvPr/>
        </p:nvPicPr>
        <p:blipFill>
          <a:blip r:embed="rId9"/>
          <a:stretch>
            <a:fillRect/>
          </a:stretch>
        </p:blipFill>
        <p:spPr>
          <a:xfrm>
            <a:off x="488036" y="2594563"/>
            <a:ext cx="3208849" cy="2199379"/>
          </a:xfrm>
          <a:prstGeom prst="rect">
            <a:avLst/>
          </a:prstGeom>
        </p:spPr>
      </p:pic>
      <p:sp>
        <p:nvSpPr>
          <p:cNvPr id="5" name="灯片编号占位符 4"/>
          <p:cNvSpPr>
            <a:spLocks noGrp="1"/>
          </p:cNvSpPr>
          <p:nvPr>
            <p:ph type="sldNum" sz="quarter" idx="14"/>
          </p:nvPr>
        </p:nvSpPr>
        <p:spPr/>
        <p:txBody>
          <a:bodyPr/>
          <a:lstStyle/>
          <a:p>
            <a:fld id="{6C8BB526-ED8C-704D-8088-E01D9A5E4CF8}" type="slidenum">
              <a:rPr kumimoji="1" lang="zh-CN" altLang="en-US" smtClean="0"/>
              <a:t>35</a:t>
            </a:fld>
            <a:endParaRPr kumimoji="1" lang="zh-CN" altLang="en-US" dirty="0"/>
          </a:p>
        </p:txBody>
      </p:sp>
    </p:spTree>
    <p:extLst>
      <p:ext uri="{BB962C8B-B14F-4D97-AF65-F5344CB8AC3E}">
        <p14:creationId xmlns:p14="http://schemas.microsoft.com/office/powerpoint/2010/main" val="42463555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a:extLst>
              <a:ext uri="{FF2B5EF4-FFF2-40B4-BE49-F238E27FC236}">
                <a16:creationId xmlns:a16="http://schemas.microsoft.com/office/drawing/2014/main" id="{86F9924E-2376-4FCE-940D-0E7F68AA2F7D}"/>
              </a:ext>
            </a:extLst>
          </p:cNvPr>
          <p:cNvGrpSpPr/>
          <p:nvPr/>
        </p:nvGrpSpPr>
        <p:grpSpPr>
          <a:xfrm>
            <a:off x="7661812" y="2923578"/>
            <a:ext cx="4050573" cy="2282401"/>
            <a:chOff x="365193" y="1190289"/>
            <a:chExt cx="5384930" cy="3265673"/>
          </a:xfrm>
        </p:grpSpPr>
        <p:pic>
          <p:nvPicPr>
            <p:cNvPr id="8" name="图片 7">
              <a:extLst>
                <a:ext uri="{FF2B5EF4-FFF2-40B4-BE49-F238E27FC236}">
                  <a16:creationId xmlns:a16="http://schemas.microsoft.com/office/drawing/2014/main" id="{EF14E896-6F61-4518-9EF1-CEE7E2C73374}"/>
                </a:ext>
              </a:extLst>
            </p:cNvPr>
            <p:cNvPicPr>
              <a:picLocks noChangeAspect="1"/>
            </p:cNvPicPr>
            <p:nvPr/>
          </p:nvPicPr>
          <p:blipFill>
            <a:blip r:embed="rId3">
              <a:biLevel thresh="75000"/>
              <a:extLst>
                <a:ext uri="{BEBA8EAE-BF5A-486C-A8C5-ECC9F3942E4B}">
                  <a14:imgProps xmlns:a14="http://schemas.microsoft.com/office/drawing/2010/main">
                    <a14:imgLayer r:embed="rId4">
                      <a14:imgEffect>
                        <a14:backgroundRemoval t="7752" b="91473" l="8380" r="92737">
                          <a14:foregroundMark x1="34637" y1="39535" x2="34637" y2="39535"/>
                          <a14:foregroundMark x1="25140" y1="36434" x2="25140" y2="36434"/>
                          <a14:foregroundMark x1="9497" y1="35659" x2="9497" y2="35659"/>
                          <a14:foregroundMark x1="8380" y1="26357" x2="8380" y2="26357"/>
                          <a14:foregroundMark x1="56983" y1="17054" x2="56983" y2="17054"/>
                          <a14:foregroundMark x1="80447" y1="16279" x2="80447" y2="16279"/>
                          <a14:foregroundMark x1="93296" y1="34109" x2="93296" y2="34109"/>
                          <a14:foregroundMark x1="36313" y1="79845" x2="36313" y2="79845"/>
                          <a14:foregroundMark x1="33520" y1="78295" x2="33520" y2="78295"/>
                          <a14:foregroundMark x1="30168" y1="84496" x2="30168" y2="84496"/>
                          <a14:foregroundMark x1="33520" y1="91473" x2="33520" y2="91473"/>
                          <a14:foregroundMark x1="40223" y1="85271" x2="40223" y2="85271"/>
                          <a14:foregroundMark x1="48603" y1="85271" x2="48603" y2="85271"/>
                          <a14:foregroundMark x1="49162" y1="79070" x2="49162" y2="79070"/>
                          <a14:foregroundMark x1="54749" y1="88372" x2="54749" y2="88372"/>
                          <a14:foregroundMark x1="59777" y1="85271" x2="59777" y2="85271"/>
                          <a14:foregroundMark x1="60335" y1="78295" x2="60335" y2="78295"/>
                          <a14:foregroundMark x1="63687" y1="89147" x2="63687" y2="89147"/>
                          <a14:foregroundMark x1="67598" y1="84496" x2="67598" y2="84496"/>
                        </a14:backgroundRemoval>
                      </a14:imgEffect>
                      <a14:imgEffect>
                        <a14:saturation sat="0"/>
                      </a14:imgEffect>
                    </a14:imgLayer>
                  </a14:imgProps>
                </a:ext>
              </a:extLst>
            </a:blip>
            <a:stretch>
              <a:fillRect/>
            </a:stretch>
          </p:blipFill>
          <p:spPr>
            <a:xfrm>
              <a:off x="2467038" y="1190289"/>
              <a:ext cx="962212" cy="693437"/>
            </a:xfrm>
            <a:prstGeom prst="rect">
              <a:avLst/>
            </a:prstGeom>
          </p:spPr>
        </p:pic>
        <p:sp>
          <p:nvSpPr>
            <p:cNvPr id="9" name="文本框 8">
              <a:extLst>
                <a:ext uri="{FF2B5EF4-FFF2-40B4-BE49-F238E27FC236}">
                  <a16:creationId xmlns:a16="http://schemas.microsoft.com/office/drawing/2014/main" id="{98EB5CC2-B11A-4944-AB7E-7B7B180F09AA}"/>
                </a:ext>
              </a:extLst>
            </p:cNvPr>
            <p:cNvSpPr txBox="1"/>
            <p:nvPr/>
          </p:nvSpPr>
          <p:spPr>
            <a:xfrm>
              <a:off x="365193" y="2147153"/>
              <a:ext cx="5384930" cy="484405"/>
            </a:xfrm>
            <a:prstGeom prst="rect">
              <a:avLst/>
            </a:prstGeom>
            <a:noFill/>
          </p:spPr>
          <p:txBody>
            <a:bodyPr wrap="square" rtlCol="0">
              <a:spAutoFit/>
            </a:bodyPr>
            <a:lstStyle/>
            <a:p>
              <a:pPr algn="ctr" defTabSz="914377"/>
              <a:r>
                <a:rPr lang="en-US" altLang="zh-CN" sz="1600" b="1" dirty="0">
                  <a:solidFill>
                    <a:srgbClr val="E7E6E6">
                      <a:lumMod val="25000"/>
                    </a:srgbClr>
                  </a:solidFill>
                  <a:latin typeface="Arial" panose="020B0604020202020204" pitchFamily="34" charset="0"/>
                  <a:ea typeface="思源黑体 CN Regular" panose="020B0500000000000000" pitchFamily="34" charset="-122"/>
                  <a:cs typeface="Arial" panose="020B0604020202020204" pitchFamily="34" charset="0"/>
                </a:rPr>
                <a:t>Finance News Feeds Recommendation</a:t>
              </a:r>
              <a:endParaRPr lang="zh-CN" altLang="en-US" sz="1600" b="1" dirty="0">
                <a:solidFill>
                  <a:srgbClr val="E7E6E6">
                    <a:lumMod val="25000"/>
                  </a:srgbClr>
                </a:solidFill>
                <a:latin typeface="Arial" panose="020B0604020202020204" pitchFamily="34" charset="0"/>
                <a:ea typeface="思源黑体 CN Regular" panose="020B0500000000000000" pitchFamily="34" charset="-122"/>
                <a:cs typeface="Arial" panose="020B0604020202020204" pitchFamily="34" charset="0"/>
              </a:endParaRPr>
            </a:p>
          </p:txBody>
        </p:sp>
        <p:grpSp>
          <p:nvGrpSpPr>
            <p:cNvPr id="31" name="组合 30">
              <a:extLst>
                <a:ext uri="{FF2B5EF4-FFF2-40B4-BE49-F238E27FC236}">
                  <a16:creationId xmlns:a16="http://schemas.microsoft.com/office/drawing/2014/main" id="{B948B5F2-8BE8-44BC-A6CC-21402733D462}"/>
                </a:ext>
              </a:extLst>
            </p:cNvPr>
            <p:cNvGrpSpPr/>
            <p:nvPr/>
          </p:nvGrpSpPr>
          <p:grpSpPr>
            <a:xfrm>
              <a:off x="811027" y="2689288"/>
              <a:ext cx="3528883" cy="1766674"/>
              <a:chOff x="12872463" y="2267538"/>
              <a:chExt cx="5316531" cy="2661627"/>
            </a:xfrm>
          </p:grpSpPr>
          <p:sp>
            <p:nvSpPr>
              <p:cNvPr id="45" name="矩形 44">
                <a:extLst>
                  <a:ext uri="{FF2B5EF4-FFF2-40B4-BE49-F238E27FC236}">
                    <a16:creationId xmlns:a16="http://schemas.microsoft.com/office/drawing/2014/main" id="{B7394D90-43B8-46A9-8948-A00BBDE16E09}"/>
                  </a:ext>
                </a:extLst>
              </p:cNvPr>
              <p:cNvSpPr/>
              <p:nvPr/>
            </p:nvSpPr>
            <p:spPr>
              <a:xfrm>
                <a:off x="16884951" y="4110772"/>
                <a:ext cx="1303384" cy="818393"/>
              </a:xfrm>
              <a:prstGeom prst="rect">
                <a:avLst/>
              </a:prstGeom>
            </p:spPr>
            <p:txBody>
              <a:bodyPr wrap="none">
                <a:spAutoFit/>
              </a:bodyPr>
              <a:lstStyle/>
              <a:p>
                <a:pPr algn="ctr" defTabSz="914377">
                  <a:defRPr/>
                </a:pPr>
                <a:r>
                  <a:rPr lang="en-US" altLang="zh-CN" sz="1867" b="1" dirty="0">
                    <a:latin typeface="Arial" panose="020B0604020202020204" pitchFamily="34" charset="0"/>
                    <a:ea typeface="思源黑体 CN Regular" panose="020B0500000000000000" pitchFamily="34" charset="-122"/>
                    <a:cs typeface="Arial" panose="020B0604020202020204" pitchFamily="34" charset="0"/>
                  </a:rPr>
                  <a:t>11%</a:t>
                </a:r>
                <a:endParaRPr lang="zh-CN" altLang="en-US" sz="1867" dirty="0">
                  <a:latin typeface="Arial" panose="020B0604020202020204" pitchFamily="34" charset="0"/>
                  <a:ea typeface="等线" panose="02010600030101010101" pitchFamily="2" charset="-122"/>
                  <a:cs typeface="Arial" panose="020B0604020202020204" pitchFamily="34" charset="0"/>
                </a:endParaRPr>
              </a:p>
            </p:txBody>
          </p:sp>
          <p:sp>
            <p:nvSpPr>
              <p:cNvPr id="43" name="矩形 42">
                <a:extLst>
                  <a:ext uri="{FF2B5EF4-FFF2-40B4-BE49-F238E27FC236}">
                    <a16:creationId xmlns:a16="http://schemas.microsoft.com/office/drawing/2014/main" id="{AC71FAA1-EEE9-46D4-81FE-B050E041C102}"/>
                  </a:ext>
                </a:extLst>
              </p:cNvPr>
              <p:cNvSpPr/>
              <p:nvPr/>
            </p:nvSpPr>
            <p:spPr>
              <a:xfrm>
                <a:off x="16859156" y="3200194"/>
                <a:ext cx="1329838" cy="818393"/>
              </a:xfrm>
              <a:prstGeom prst="rect">
                <a:avLst/>
              </a:prstGeom>
            </p:spPr>
            <p:txBody>
              <a:bodyPr wrap="none">
                <a:spAutoFit/>
              </a:bodyPr>
              <a:lstStyle/>
              <a:p>
                <a:pPr algn="ctr" defTabSz="914377">
                  <a:defRPr/>
                </a:pPr>
                <a:r>
                  <a:rPr lang="en-US" altLang="zh-CN" sz="1867" b="1" dirty="0">
                    <a:latin typeface="Arial" panose="020B0604020202020204" pitchFamily="34" charset="0"/>
                    <a:ea typeface="思源黑体 CN Regular" panose="020B0500000000000000" pitchFamily="34" charset="-122"/>
                    <a:cs typeface="Arial" panose="020B0604020202020204" pitchFamily="34" charset="0"/>
                  </a:rPr>
                  <a:t>22%</a:t>
                </a:r>
                <a:endParaRPr lang="zh-CN" altLang="en-US" sz="1867" dirty="0">
                  <a:latin typeface="Arial" panose="020B0604020202020204" pitchFamily="34" charset="0"/>
                  <a:ea typeface="等线" panose="02010600030101010101" pitchFamily="2" charset="-122"/>
                  <a:cs typeface="Arial" panose="020B0604020202020204" pitchFamily="34" charset="0"/>
                </a:endParaRPr>
              </a:p>
            </p:txBody>
          </p:sp>
          <p:sp>
            <p:nvSpPr>
              <p:cNvPr id="36" name="矩形 35">
                <a:extLst>
                  <a:ext uri="{FF2B5EF4-FFF2-40B4-BE49-F238E27FC236}">
                    <a16:creationId xmlns:a16="http://schemas.microsoft.com/office/drawing/2014/main" id="{CFCCADEB-3B23-40FE-A697-8FBBE3D03B97}"/>
                  </a:ext>
                </a:extLst>
              </p:cNvPr>
              <p:cNvSpPr/>
              <p:nvPr/>
            </p:nvSpPr>
            <p:spPr>
              <a:xfrm>
                <a:off x="13544501" y="2339113"/>
                <a:ext cx="2913318" cy="685702"/>
              </a:xfrm>
              <a:prstGeom prst="rect">
                <a:avLst/>
              </a:prstGeom>
            </p:spPr>
            <p:txBody>
              <a:bodyPr wrap="square">
                <a:spAutoFit/>
              </a:bodyPr>
              <a:lstStyle/>
              <a:p>
                <a:pPr algn="ctr" defTabSz="914377">
                  <a:defRPr/>
                </a:pPr>
                <a:r>
                  <a:rPr lang="en-US" altLang="zh-CN" sz="1467" b="1" dirty="0">
                    <a:solidFill>
                      <a:srgbClr val="E7E6E6">
                        <a:lumMod val="25000"/>
                      </a:srgbClr>
                    </a:solidFill>
                    <a:latin typeface="Arial" panose="020B0604020202020204" pitchFamily="34" charset="0"/>
                    <a:ea typeface="思源黑体 CN Regular" panose="020B0500000000000000" pitchFamily="34" charset="-122"/>
                    <a:cs typeface="Arial" panose="020B0604020202020204" pitchFamily="34" charset="0"/>
                  </a:rPr>
                  <a:t>PV</a:t>
                </a:r>
                <a:endParaRPr lang="en-US" altLang="zh-CN" sz="1467" b="1" dirty="0">
                  <a:solidFill>
                    <a:srgbClr val="1E53A4"/>
                  </a:solidFill>
                  <a:latin typeface="Arial" panose="020B0604020202020204" pitchFamily="34" charset="0"/>
                  <a:ea typeface="思源黑体 CN Regular" panose="020B0500000000000000" pitchFamily="34" charset="-122"/>
                  <a:cs typeface="Arial" panose="020B0604020202020204" pitchFamily="34" charset="0"/>
                </a:endParaRPr>
              </a:p>
            </p:txBody>
          </p:sp>
          <p:sp>
            <p:nvSpPr>
              <p:cNvPr id="37" name="矩形 36">
                <a:extLst>
                  <a:ext uri="{FF2B5EF4-FFF2-40B4-BE49-F238E27FC236}">
                    <a16:creationId xmlns:a16="http://schemas.microsoft.com/office/drawing/2014/main" id="{794E399F-29AB-49E8-97B4-AD706D7DA254}"/>
                  </a:ext>
                </a:extLst>
              </p:cNvPr>
              <p:cNvSpPr/>
              <p:nvPr/>
            </p:nvSpPr>
            <p:spPr>
              <a:xfrm>
                <a:off x="13370731" y="3302124"/>
                <a:ext cx="3273612" cy="685702"/>
              </a:xfrm>
              <a:prstGeom prst="rect">
                <a:avLst/>
              </a:prstGeom>
            </p:spPr>
            <p:txBody>
              <a:bodyPr wrap="square">
                <a:spAutoFit/>
              </a:bodyPr>
              <a:lstStyle/>
              <a:p>
                <a:pPr algn="ctr" defTabSz="914377">
                  <a:defRPr/>
                </a:pPr>
                <a:r>
                  <a:rPr lang="en-US" altLang="zh-CN" sz="1467" b="1" dirty="0">
                    <a:solidFill>
                      <a:srgbClr val="E7E6E6">
                        <a:lumMod val="25000"/>
                      </a:srgbClr>
                    </a:solidFill>
                    <a:latin typeface="Arial" panose="020B0604020202020204" pitchFamily="34" charset="0"/>
                    <a:ea typeface="思源黑体 CN Regular" panose="020B0500000000000000" pitchFamily="34" charset="-122"/>
                    <a:cs typeface="Arial" panose="020B0604020202020204" pitchFamily="34" charset="0"/>
                  </a:rPr>
                  <a:t>UV</a:t>
                </a:r>
                <a:endParaRPr lang="en-US" altLang="zh-CN" sz="1467" b="1" dirty="0">
                  <a:solidFill>
                    <a:srgbClr val="1E53A4"/>
                  </a:solidFill>
                  <a:latin typeface="Arial" panose="020B0604020202020204" pitchFamily="34" charset="0"/>
                  <a:ea typeface="思源黑体 CN Regular" panose="020B0500000000000000" pitchFamily="34" charset="-122"/>
                  <a:cs typeface="Arial" panose="020B0604020202020204" pitchFamily="34" charset="0"/>
                </a:endParaRPr>
              </a:p>
            </p:txBody>
          </p:sp>
          <p:sp>
            <p:nvSpPr>
              <p:cNvPr id="38" name="矩形 37">
                <a:extLst>
                  <a:ext uri="{FF2B5EF4-FFF2-40B4-BE49-F238E27FC236}">
                    <a16:creationId xmlns:a16="http://schemas.microsoft.com/office/drawing/2014/main" id="{A1CF972B-8501-4127-9D6A-36D1FB764F08}"/>
                  </a:ext>
                </a:extLst>
              </p:cNvPr>
              <p:cNvSpPr/>
              <p:nvPr/>
            </p:nvSpPr>
            <p:spPr>
              <a:xfrm>
                <a:off x="12872463" y="4233431"/>
                <a:ext cx="4296980" cy="685702"/>
              </a:xfrm>
              <a:prstGeom prst="rect">
                <a:avLst/>
              </a:prstGeom>
            </p:spPr>
            <p:txBody>
              <a:bodyPr wrap="square">
                <a:spAutoFit/>
              </a:bodyPr>
              <a:lstStyle/>
              <a:p>
                <a:pPr algn="ctr" defTabSz="914377">
                  <a:defRPr/>
                </a:pPr>
                <a:r>
                  <a:rPr lang="en-US" altLang="zh-CN" sz="1467" b="1" dirty="0">
                    <a:solidFill>
                      <a:srgbClr val="E7E6E6">
                        <a:lumMod val="25000"/>
                      </a:srgbClr>
                    </a:solidFill>
                    <a:latin typeface="Arial" panose="020B0604020202020204" pitchFamily="34" charset="0"/>
                    <a:ea typeface="思源黑体 CN Regular" panose="020B0500000000000000" pitchFamily="34" charset="-122"/>
                    <a:cs typeface="Arial" panose="020B0604020202020204" pitchFamily="34" charset="0"/>
                  </a:rPr>
                  <a:t>CTR</a:t>
                </a:r>
                <a:endParaRPr lang="en-US" altLang="zh-CN" sz="1467" b="1" dirty="0">
                  <a:solidFill>
                    <a:srgbClr val="1E53A4"/>
                  </a:solidFill>
                  <a:latin typeface="Arial" panose="020B0604020202020204" pitchFamily="34" charset="0"/>
                  <a:ea typeface="思源黑体 CN Regular" panose="020B0500000000000000" pitchFamily="34" charset="-122"/>
                  <a:cs typeface="Arial" panose="020B0604020202020204" pitchFamily="34" charset="0"/>
                </a:endParaRPr>
              </a:p>
            </p:txBody>
          </p:sp>
          <p:sp>
            <p:nvSpPr>
              <p:cNvPr id="40" name="矩形 39">
                <a:extLst>
                  <a:ext uri="{FF2B5EF4-FFF2-40B4-BE49-F238E27FC236}">
                    <a16:creationId xmlns:a16="http://schemas.microsoft.com/office/drawing/2014/main" id="{85CAB993-0B12-46FA-8BCB-0AA505285D91}"/>
                  </a:ext>
                </a:extLst>
              </p:cNvPr>
              <p:cNvSpPr/>
              <p:nvPr/>
            </p:nvSpPr>
            <p:spPr>
              <a:xfrm>
                <a:off x="16859136" y="2267538"/>
                <a:ext cx="1329838" cy="818393"/>
              </a:xfrm>
              <a:prstGeom prst="rect">
                <a:avLst/>
              </a:prstGeom>
            </p:spPr>
            <p:txBody>
              <a:bodyPr wrap="none">
                <a:spAutoFit/>
              </a:bodyPr>
              <a:lstStyle/>
              <a:p>
                <a:pPr algn="ctr" defTabSz="914377">
                  <a:defRPr/>
                </a:pPr>
                <a:r>
                  <a:rPr lang="en-US" altLang="zh-CN" sz="1867" b="1" dirty="0">
                    <a:latin typeface="Arial" panose="020B0604020202020204" pitchFamily="34" charset="0"/>
                    <a:ea typeface="思源黑体 CN Regular" panose="020B0500000000000000" pitchFamily="34" charset="-122"/>
                    <a:cs typeface="Arial" panose="020B0604020202020204" pitchFamily="34" charset="0"/>
                  </a:rPr>
                  <a:t>21%</a:t>
                </a:r>
                <a:endParaRPr lang="zh-CN" altLang="en-US" sz="1867" dirty="0">
                  <a:latin typeface="Arial" panose="020B0604020202020204" pitchFamily="34" charset="0"/>
                  <a:ea typeface="等线" panose="02010600030101010101" pitchFamily="2" charset="-122"/>
                  <a:cs typeface="Arial" panose="020B0604020202020204" pitchFamily="34" charset="0"/>
                </a:endParaRPr>
              </a:p>
            </p:txBody>
          </p:sp>
        </p:grpSp>
      </p:grpSp>
      <p:sp>
        <p:nvSpPr>
          <p:cNvPr id="52" name="标题 1">
            <a:extLst>
              <a:ext uri="{FF2B5EF4-FFF2-40B4-BE49-F238E27FC236}">
                <a16:creationId xmlns:a16="http://schemas.microsoft.com/office/drawing/2014/main" id="{921EE744-392E-43C7-8516-A8CC20753C8D}"/>
              </a:ext>
            </a:extLst>
          </p:cNvPr>
          <p:cNvSpPr txBox="1">
            <a:spLocks/>
          </p:cNvSpPr>
          <p:nvPr/>
        </p:nvSpPr>
        <p:spPr>
          <a:xfrm>
            <a:off x="795968" y="580182"/>
            <a:ext cx="11215505" cy="1084631"/>
          </a:xfrm>
          <a:prstGeom prst="rect">
            <a:avLst/>
          </a:prstGeom>
        </p:spPr>
        <p:txBody>
          <a:bodyPr vert="horz" lIns="0" tIns="0" rIns="0" bIns="0" rtlCol="0" anchor="t">
            <a:normAutofit/>
          </a:bodyPr>
          <a:lstStyle>
            <a:lvl1pPr algn="l" defTabSz="685800" rtl="0" eaLnBrk="1" latinLnBrk="0" hangingPunct="1">
              <a:lnSpc>
                <a:spcPct val="110000"/>
              </a:lnSpc>
              <a:spcBef>
                <a:spcPct val="0"/>
              </a:spcBef>
              <a:buNone/>
              <a:defRPr sz="2400" b="1" kern="1200">
                <a:solidFill>
                  <a:schemeClr val="tx1"/>
                </a:solidFill>
                <a:latin typeface="+mj-lt"/>
                <a:ea typeface="+mn-ea"/>
                <a:cs typeface="FZZhengHeiS-B-GB" charset="-122"/>
              </a:defRPr>
            </a:lvl1pPr>
          </a:lstStyle>
          <a:p>
            <a:pPr lvl="0">
              <a:defRPr/>
            </a:pPr>
            <a:r>
              <a:rPr lang="en-US" altLang="zh-CN" dirty="0">
                <a:solidFill>
                  <a:srgbClr val="1E53A4"/>
                </a:solidFill>
                <a:latin typeface="Arial" panose="020B0604020202020204" pitchFamily="34" charset="0"/>
                <a:ea typeface="微软雅黑" panose="020B0503020204020204" pitchFamily="34" charset="-122"/>
                <a:cs typeface="Arial" panose="020B0604020202020204" pitchFamily="34" charset="0"/>
              </a:rPr>
              <a:t>Application 2: Vertical Federated News Feeds Recommendation</a:t>
            </a:r>
          </a:p>
        </p:txBody>
      </p:sp>
      <p:grpSp>
        <p:nvGrpSpPr>
          <p:cNvPr id="4" name="组合 3">
            <a:extLst>
              <a:ext uri="{FF2B5EF4-FFF2-40B4-BE49-F238E27FC236}">
                <a16:creationId xmlns:a16="http://schemas.microsoft.com/office/drawing/2014/main" id="{01A08AE2-8F18-4405-8F46-CB458A8B5E90}"/>
              </a:ext>
            </a:extLst>
          </p:cNvPr>
          <p:cNvGrpSpPr/>
          <p:nvPr/>
        </p:nvGrpSpPr>
        <p:grpSpPr>
          <a:xfrm>
            <a:off x="1186765" y="2022376"/>
            <a:ext cx="2199739" cy="4297333"/>
            <a:chOff x="196349" y="1893185"/>
            <a:chExt cx="1101509" cy="2262662"/>
          </a:xfrm>
        </p:grpSpPr>
        <p:pic>
          <p:nvPicPr>
            <p:cNvPr id="47" name="图片 46" descr="WechatIMG3.jpeg">
              <a:extLst>
                <a:ext uri="{FF2B5EF4-FFF2-40B4-BE49-F238E27FC236}">
                  <a16:creationId xmlns:a16="http://schemas.microsoft.com/office/drawing/2014/main" id="{B1CBC9F1-E19B-42C1-B6E1-706B383D0D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4556" y="2054998"/>
              <a:ext cx="1093302" cy="1925506"/>
            </a:xfrm>
            <a:prstGeom prst="rect">
              <a:avLst/>
            </a:prstGeom>
          </p:spPr>
        </p:pic>
        <p:sp>
          <p:nvSpPr>
            <p:cNvPr id="49" name="KSO_Shape">
              <a:extLst>
                <a:ext uri="{FF2B5EF4-FFF2-40B4-BE49-F238E27FC236}">
                  <a16:creationId xmlns:a16="http://schemas.microsoft.com/office/drawing/2014/main" id="{FE02982E-0DA4-4D8D-83F5-8C16162EF692}"/>
                </a:ext>
              </a:extLst>
            </p:cNvPr>
            <p:cNvSpPr/>
            <p:nvPr/>
          </p:nvSpPr>
          <p:spPr>
            <a:xfrm>
              <a:off x="196349" y="1893185"/>
              <a:ext cx="1101509" cy="2262662"/>
            </a:xfrm>
            <a:custGeom>
              <a:avLst/>
              <a:gdLst>
                <a:gd name="connsiteX0" fmla="*/ 1404156 w 2808312"/>
                <a:gd name="connsiteY0" fmla="*/ 4748597 h 5078692"/>
                <a:gd name="connsiteX1" fmla="*/ 1260140 w 2808312"/>
                <a:gd name="connsiteY1" fmla="*/ 4892613 h 5078692"/>
                <a:gd name="connsiteX2" fmla="*/ 1404156 w 2808312"/>
                <a:gd name="connsiteY2" fmla="*/ 5036629 h 5078692"/>
                <a:gd name="connsiteX3" fmla="*/ 1548172 w 2808312"/>
                <a:gd name="connsiteY3" fmla="*/ 4892613 h 5078692"/>
                <a:gd name="connsiteX4" fmla="*/ 1404156 w 2808312"/>
                <a:gd name="connsiteY4" fmla="*/ 4748597 h 5078692"/>
                <a:gd name="connsiteX5" fmla="*/ 54156 w 2808312"/>
                <a:gd name="connsiteY5" fmla="*/ 372159 h 5078692"/>
                <a:gd name="connsiteX6" fmla="*/ 54156 w 2808312"/>
                <a:gd name="connsiteY6" fmla="*/ 4706534 h 5078692"/>
                <a:gd name="connsiteX7" fmla="*/ 2754156 w 2808312"/>
                <a:gd name="connsiteY7" fmla="*/ 4706534 h 5078692"/>
                <a:gd name="connsiteX8" fmla="*/ 2754156 w 2808312"/>
                <a:gd name="connsiteY8" fmla="*/ 372159 h 5078692"/>
                <a:gd name="connsiteX9" fmla="*/ 1158156 w 2808312"/>
                <a:gd name="connsiteY9" fmla="*/ 168079 h 5078692"/>
                <a:gd name="connsiteX10" fmla="*/ 1152156 w 2808312"/>
                <a:gd name="connsiteY10" fmla="*/ 174079 h 5078692"/>
                <a:gd name="connsiteX11" fmla="*/ 1152156 w 2808312"/>
                <a:gd name="connsiteY11" fmla="*/ 198079 h 5078692"/>
                <a:gd name="connsiteX12" fmla="*/ 1158156 w 2808312"/>
                <a:gd name="connsiteY12" fmla="*/ 204079 h 5078692"/>
                <a:gd name="connsiteX13" fmla="*/ 1650156 w 2808312"/>
                <a:gd name="connsiteY13" fmla="*/ 204079 h 5078692"/>
                <a:gd name="connsiteX14" fmla="*/ 1656156 w 2808312"/>
                <a:gd name="connsiteY14" fmla="*/ 198079 h 5078692"/>
                <a:gd name="connsiteX15" fmla="*/ 1656156 w 2808312"/>
                <a:gd name="connsiteY15" fmla="*/ 174079 h 5078692"/>
                <a:gd name="connsiteX16" fmla="*/ 1650156 w 2808312"/>
                <a:gd name="connsiteY16" fmla="*/ 168079 h 5078692"/>
                <a:gd name="connsiteX17" fmla="*/ 319782 w 2808312"/>
                <a:gd name="connsiteY17" fmla="*/ 0 h 5078692"/>
                <a:gd name="connsiteX18" fmla="*/ 2488530 w 2808312"/>
                <a:gd name="connsiteY18" fmla="*/ 0 h 5078692"/>
                <a:gd name="connsiteX19" fmla="*/ 2808312 w 2808312"/>
                <a:gd name="connsiteY19" fmla="*/ 319782 h 5078692"/>
                <a:gd name="connsiteX20" fmla="*/ 2808312 w 2808312"/>
                <a:gd name="connsiteY20" fmla="*/ 4758910 h 5078692"/>
                <a:gd name="connsiteX21" fmla="*/ 2488530 w 2808312"/>
                <a:gd name="connsiteY21" fmla="*/ 5078692 h 5078692"/>
                <a:gd name="connsiteX22" fmla="*/ 319782 w 2808312"/>
                <a:gd name="connsiteY22" fmla="*/ 5078692 h 5078692"/>
                <a:gd name="connsiteX23" fmla="*/ 0 w 2808312"/>
                <a:gd name="connsiteY23" fmla="*/ 4758910 h 5078692"/>
                <a:gd name="connsiteX24" fmla="*/ 0 w 2808312"/>
                <a:gd name="connsiteY24" fmla="*/ 319782 h 5078692"/>
                <a:gd name="connsiteX25" fmla="*/ 319782 w 2808312"/>
                <a:gd name="connsiteY25" fmla="*/ 0 h 5078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808312" h="5078692">
                  <a:moveTo>
                    <a:pt x="1404156" y="4748597"/>
                  </a:moveTo>
                  <a:cubicBezTo>
                    <a:pt x="1324618" y="4748597"/>
                    <a:pt x="1260140" y="4813075"/>
                    <a:pt x="1260140" y="4892613"/>
                  </a:cubicBezTo>
                  <a:cubicBezTo>
                    <a:pt x="1260140" y="4972151"/>
                    <a:pt x="1324618" y="5036629"/>
                    <a:pt x="1404156" y="5036629"/>
                  </a:cubicBezTo>
                  <a:cubicBezTo>
                    <a:pt x="1483694" y="5036629"/>
                    <a:pt x="1548172" y="4972151"/>
                    <a:pt x="1548172" y="4892613"/>
                  </a:cubicBezTo>
                  <a:cubicBezTo>
                    <a:pt x="1548172" y="4813075"/>
                    <a:pt x="1483694" y="4748597"/>
                    <a:pt x="1404156" y="4748597"/>
                  </a:cubicBezTo>
                  <a:close/>
                  <a:moveTo>
                    <a:pt x="54156" y="372159"/>
                  </a:moveTo>
                  <a:lnTo>
                    <a:pt x="54156" y="4706534"/>
                  </a:lnTo>
                  <a:lnTo>
                    <a:pt x="2754156" y="4706534"/>
                  </a:lnTo>
                  <a:lnTo>
                    <a:pt x="2754156" y="372159"/>
                  </a:lnTo>
                  <a:close/>
                  <a:moveTo>
                    <a:pt x="1158156" y="168079"/>
                  </a:moveTo>
                  <a:cubicBezTo>
                    <a:pt x="1154842" y="168079"/>
                    <a:pt x="1152156" y="170765"/>
                    <a:pt x="1152156" y="174079"/>
                  </a:cubicBezTo>
                  <a:lnTo>
                    <a:pt x="1152156" y="198079"/>
                  </a:lnTo>
                  <a:cubicBezTo>
                    <a:pt x="1152156" y="201393"/>
                    <a:pt x="1154842" y="204079"/>
                    <a:pt x="1158156" y="204079"/>
                  </a:cubicBezTo>
                  <a:lnTo>
                    <a:pt x="1650156" y="204079"/>
                  </a:lnTo>
                  <a:cubicBezTo>
                    <a:pt x="1653470" y="204079"/>
                    <a:pt x="1656156" y="201393"/>
                    <a:pt x="1656156" y="198079"/>
                  </a:cubicBezTo>
                  <a:lnTo>
                    <a:pt x="1656156" y="174079"/>
                  </a:lnTo>
                  <a:cubicBezTo>
                    <a:pt x="1656156" y="170765"/>
                    <a:pt x="1653470" y="168079"/>
                    <a:pt x="1650156" y="168079"/>
                  </a:cubicBezTo>
                  <a:close/>
                  <a:moveTo>
                    <a:pt x="319782" y="0"/>
                  </a:moveTo>
                  <a:lnTo>
                    <a:pt x="2488530" y="0"/>
                  </a:lnTo>
                  <a:cubicBezTo>
                    <a:pt x="2665141" y="0"/>
                    <a:pt x="2808312" y="143171"/>
                    <a:pt x="2808312" y="319782"/>
                  </a:cubicBezTo>
                  <a:lnTo>
                    <a:pt x="2808312" y="4758910"/>
                  </a:lnTo>
                  <a:cubicBezTo>
                    <a:pt x="2808312" y="4935521"/>
                    <a:pt x="2665141" y="5078692"/>
                    <a:pt x="2488530" y="5078692"/>
                  </a:cubicBezTo>
                  <a:lnTo>
                    <a:pt x="319782" y="5078692"/>
                  </a:lnTo>
                  <a:cubicBezTo>
                    <a:pt x="143171" y="5078692"/>
                    <a:pt x="0" y="4935521"/>
                    <a:pt x="0" y="4758910"/>
                  </a:cubicBezTo>
                  <a:lnTo>
                    <a:pt x="0" y="319782"/>
                  </a:lnTo>
                  <a:cubicBezTo>
                    <a:pt x="0" y="143171"/>
                    <a:pt x="143171" y="0"/>
                    <a:pt x="319782" y="0"/>
                  </a:cubicBezTo>
                  <a:close/>
                </a:path>
              </a:pathLst>
            </a:custGeom>
            <a:solidFill>
              <a:schemeClr val="bg1"/>
            </a:solidFill>
            <a:ln>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914377" eaLnBrk="1" fontAlgn="auto" hangingPunct="1">
                <a:spcBef>
                  <a:spcPts val="0"/>
                </a:spcBef>
                <a:spcAft>
                  <a:spcPts val="0"/>
                </a:spcAft>
                <a:defRPr/>
              </a:pPr>
              <a:endParaRPr lang="zh-CN" altLang="en-US" dirty="0">
                <a:solidFill>
                  <a:srgbClr val="1E53A4"/>
                </a:solidFill>
                <a:latin typeface="Arial" panose="020B0604020202020204" pitchFamily="34" charset="0"/>
                <a:ea typeface="等线" panose="02010600030101010101" pitchFamily="2" charset="-122"/>
                <a:cs typeface="Arial" panose="020B0604020202020204" pitchFamily="34" charset="0"/>
              </a:endParaRPr>
            </a:p>
          </p:txBody>
        </p:sp>
      </p:grpSp>
      <p:pic>
        <p:nvPicPr>
          <p:cNvPr id="5" name="图片 4">
            <a:extLst>
              <a:ext uri="{FF2B5EF4-FFF2-40B4-BE49-F238E27FC236}">
                <a16:creationId xmlns:a16="http://schemas.microsoft.com/office/drawing/2014/main" id="{6BDE13B9-E591-42C3-94EE-F786175F7064}"/>
              </a:ext>
            </a:extLst>
          </p:cNvPr>
          <p:cNvPicPr>
            <a:picLocks noChangeAspect="1"/>
          </p:cNvPicPr>
          <p:nvPr/>
        </p:nvPicPr>
        <p:blipFill>
          <a:blip r:embed="rId6"/>
          <a:stretch>
            <a:fillRect/>
          </a:stretch>
        </p:blipFill>
        <p:spPr>
          <a:xfrm>
            <a:off x="4544384" y="3619593"/>
            <a:ext cx="2442128" cy="1714559"/>
          </a:xfrm>
          <a:prstGeom prst="rect">
            <a:avLst/>
          </a:prstGeom>
        </p:spPr>
      </p:pic>
      <p:sp>
        <p:nvSpPr>
          <p:cNvPr id="7" name="箭头: 右 6">
            <a:extLst>
              <a:ext uri="{FF2B5EF4-FFF2-40B4-BE49-F238E27FC236}">
                <a16:creationId xmlns:a16="http://schemas.microsoft.com/office/drawing/2014/main" id="{34931A0A-34CE-4348-81BC-B23244E85A5B}"/>
              </a:ext>
            </a:extLst>
          </p:cNvPr>
          <p:cNvSpPr/>
          <p:nvPr/>
        </p:nvSpPr>
        <p:spPr>
          <a:xfrm>
            <a:off x="7310150" y="4081547"/>
            <a:ext cx="300071" cy="644709"/>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文本框 2">
            <a:extLst>
              <a:ext uri="{FF2B5EF4-FFF2-40B4-BE49-F238E27FC236}">
                <a16:creationId xmlns:a16="http://schemas.microsoft.com/office/drawing/2014/main" id="{6AE34110-C0D9-AB45-A9A1-F9E7F995EE24}"/>
              </a:ext>
            </a:extLst>
          </p:cNvPr>
          <p:cNvSpPr txBox="1"/>
          <p:nvPr/>
        </p:nvSpPr>
        <p:spPr>
          <a:xfrm>
            <a:off x="616657" y="1345314"/>
            <a:ext cx="11197332" cy="379656"/>
          </a:xfrm>
          <a:prstGeom prst="rect">
            <a:avLst/>
          </a:prstGeom>
          <a:noFill/>
        </p:spPr>
        <p:txBody>
          <a:bodyPr wrap="square" rtlCol="0">
            <a:spAutoFit/>
          </a:bodyPr>
          <a:lstStyle/>
          <a:p>
            <a:r>
              <a:rPr lang="en-US" altLang="zh-CN" sz="1867" dirty="0">
                <a:solidFill>
                  <a:srgbClr val="1D53A4"/>
                </a:solidFill>
                <a:latin typeface="Arial" panose="020B0604020202020204" pitchFamily="34" charset="0"/>
                <a:ea typeface="微软雅黑" panose="020B0503020204020204" pitchFamily="34" charset="-122"/>
                <a:cs typeface="Arial" panose="020B0604020202020204" pitchFamily="34" charset="0"/>
              </a:rPr>
              <a:t>Recommender leverages auxiliary user data to address cold start and improve performance.  </a:t>
            </a:r>
          </a:p>
        </p:txBody>
      </p:sp>
      <p:sp>
        <p:nvSpPr>
          <p:cNvPr id="11" name="加号 10"/>
          <p:cNvSpPr/>
          <p:nvPr/>
        </p:nvSpPr>
        <p:spPr>
          <a:xfrm>
            <a:off x="3799259" y="4179107"/>
            <a:ext cx="485795" cy="438043"/>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 name="灯片编号占位符 1"/>
          <p:cNvSpPr>
            <a:spLocks noGrp="1"/>
          </p:cNvSpPr>
          <p:nvPr>
            <p:ph type="sldNum" sz="quarter" idx="14"/>
          </p:nvPr>
        </p:nvSpPr>
        <p:spPr/>
        <p:txBody>
          <a:bodyPr/>
          <a:lstStyle/>
          <a:p>
            <a:fld id="{6C8BB526-ED8C-704D-8088-E01D9A5E4CF8}" type="slidenum">
              <a:rPr kumimoji="1" lang="zh-CN" altLang="en-US" smtClean="0"/>
              <a:t>36</a:t>
            </a:fld>
            <a:endParaRPr kumimoji="1" lang="zh-CN" altLang="en-US" dirty="0"/>
          </a:p>
        </p:txBody>
      </p:sp>
      <p:sp>
        <p:nvSpPr>
          <p:cNvPr id="21" name="文本框 20">
            <a:extLst>
              <a:ext uri="{FF2B5EF4-FFF2-40B4-BE49-F238E27FC236}">
                <a16:creationId xmlns:a16="http://schemas.microsoft.com/office/drawing/2014/main" id="{6AE34110-C0D9-AB45-A9A1-F9E7F995EE24}"/>
              </a:ext>
            </a:extLst>
          </p:cNvPr>
          <p:cNvSpPr txBox="1"/>
          <p:nvPr/>
        </p:nvSpPr>
        <p:spPr>
          <a:xfrm>
            <a:off x="4412333" y="2817088"/>
            <a:ext cx="2897816" cy="666977"/>
          </a:xfrm>
          <a:prstGeom prst="rect">
            <a:avLst/>
          </a:prstGeom>
          <a:noFill/>
        </p:spPr>
        <p:txBody>
          <a:bodyPr wrap="square" rtlCol="0">
            <a:spAutoFit/>
          </a:bodyPr>
          <a:lstStyle/>
          <a:p>
            <a:r>
              <a:rPr lang="en-US" altLang="zh-CN" sz="1867" dirty="0">
                <a:solidFill>
                  <a:srgbClr val="1D53A4"/>
                </a:solidFill>
                <a:latin typeface="Arial" panose="020B0604020202020204" pitchFamily="34" charset="0"/>
                <a:ea typeface="微软雅黑" panose="020B0503020204020204" pitchFamily="34" charset="-122"/>
                <a:cs typeface="Arial" panose="020B0604020202020204" pitchFamily="34" charset="0"/>
              </a:rPr>
              <a:t>User’s Internet browsing behaviors from 3</a:t>
            </a:r>
            <a:r>
              <a:rPr lang="en-US" altLang="zh-CN" sz="1867" baseline="30000" dirty="0">
                <a:solidFill>
                  <a:srgbClr val="1D53A4"/>
                </a:solidFill>
                <a:latin typeface="Arial" panose="020B0604020202020204" pitchFamily="34" charset="0"/>
                <a:ea typeface="微软雅黑" panose="020B0503020204020204" pitchFamily="34" charset="-122"/>
                <a:cs typeface="Arial" panose="020B0604020202020204" pitchFamily="34" charset="0"/>
              </a:rPr>
              <a:t>rd</a:t>
            </a:r>
            <a:r>
              <a:rPr lang="en-US" altLang="zh-CN" sz="1867" dirty="0">
                <a:solidFill>
                  <a:srgbClr val="1D53A4"/>
                </a:solidFill>
                <a:latin typeface="Arial" panose="020B0604020202020204" pitchFamily="34" charset="0"/>
                <a:ea typeface="微软雅黑" panose="020B0503020204020204" pitchFamily="34" charset="-122"/>
                <a:cs typeface="Arial" panose="020B0604020202020204" pitchFamily="34" charset="0"/>
              </a:rPr>
              <a:t>-party</a:t>
            </a:r>
          </a:p>
        </p:txBody>
      </p:sp>
    </p:spTree>
    <p:extLst>
      <p:ext uri="{BB962C8B-B14F-4D97-AF65-F5344CB8AC3E}">
        <p14:creationId xmlns:p14="http://schemas.microsoft.com/office/powerpoint/2010/main" val="32395600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3655"/>
            <a:ext cx="12192000" cy="6222696"/>
          </a:xfrm>
          <a:prstGeom prst="rect">
            <a:avLst/>
          </a:prstGeom>
        </p:spPr>
      </p:pic>
      <p:sp>
        <p:nvSpPr>
          <p:cNvPr id="2" name="灯片编号占位符 1"/>
          <p:cNvSpPr>
            <a:spLocks noGrp="1"/>
          </p:cNvSpPr>
          <p:nvPr>
            <p:ph type="sldNum" sz="quarter" idx="12"/>
          </p:nvPr>
        </p:nvSpPr>
        <p:spPr/>
        <p:txBody>
          <a:bodyPr/>
          <a:lstStyle/>
          <a:p>
            <a:fld id="{6C8BB526-ED8C-704D-8088-E01D9A5E4CF8}" type="slidenum">
              <a:rPr kumimoji="1" lang="zh-CN" altLang="en-US" smtClean="0"/>
              <a:t>37</a:t>
            </a:fld>
            <a:endParaRPr kumimoji="1" lang="zh-CN" altLang="en-US"/>
          </a:p>
        </p:txBody>
      </p:sp>
      <p:pic>
        <p:nvPicPr>
          <p:cNvPr id="5122" name="Picture 2" descr="See the source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59940" y="4590918"/>
            <a:ext cx="4390075" cy="163646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2242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53D259C2-80E5-4DF5-B01A-EB5D5F858479}"/>
              </a:ext>
            </a:extLst>
          </p:cNvPr>
          <p:cNvSpPr txBox="1">
            <a:spLocks/>
          </p:cNvSpPr>
          <p:nvPr/>
        </p:nvSpPr>
        <p:spPr>
          <a:xfrm>
            <a:off x="632178" y="394587"/>
            <a:ext cx="11311383" cy="10165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8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IEEE Standard P3652.1 – Federated Machine Learning </a:t>
            </a:r>
            <a:endParaRPr kumimoji="1" lang="zh-CN" altLang="en-US" sz="28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内容占位符 2">
            <a:extLst>
              <a:ext uri="{FF2B5EF4-FFF2-40B4-BE49-F238E27FC236}">
                <a16:creationId xmlns:a16="http://schemas.microsoft.com/office/drawing/2014/main" id="{451C18C7-452A-40A3-8440-06A54A4FAD76}"/>
              </a:ext>
            </a:extLst>
          </p:cNvPr>
          <p:cNvSpPr txBox="1">
            <a:spLocks/>
          </p:cNvSpPr>
          <p:nvPr/>
        </p:nvSpPr>
        <p:spPr>
          <a:xfrm>
            <a:off x="632179" y="1620242"/>
            <a:ext cx="9708444" cy="32760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Font typeface="Wingdings" panose="05000000000000000000" pitchFamily="2" charset="2"/>
              <a:buChar char="Ø"/>
            </a:pPr>
            <a:r>
              <a:rPr lang="en-US" altLang="zh-CN" sz="2200" b="1" u="sng" dirty="0">
                <a:solidFill>
                  <a:schemeClr val="tx2"/>
                </a:solidFill>
                <a:latin typeface="微软雅黑" panose="020B0503020204020204" pitchFamily="34" charset="-122"/>
                <a:ea typeface="微软雅黑" panose="020B0503020204020204" pitchFamily="34" charset="-122"/>
              </a:rPr>
              <a:t>Title:</a:t>
            </a:r>
          </a:p>
          <a:p>
            <a:pPr lvl="1">
              <a:lnSpc>
                <a:spcPct val="120000"/>
              </a:lnSpc>
            </a:pPr>
            <a:r>
              <a:rPr lang="sv-SE" altLang="zh-CN" sz="1800" dirty="0">
                <a:solidFill>
                  <a:schemeClr val="tx2"/>
                </a:solidFill>
                <a:latin typeface="微软雅黑" panose="020B0503020204020204" pitchFamily="34" charset="-122"/>
                <a:ea typeface="微软雅黑" panose="020B0503020204020204" pitchFamily="34" charset="-122"/>
              </a:rPr>
              <a:t>Guide for Architectural Framework and Application of Federated Machine Learning</a:t>
            </a:r>
          </a:p>
          <a:p>
            <a:pPr>
              <a:lnSpc>
                <a:spcPct val="120000"/>
              </a:lnSpc>
              <a:buFont typeface="Wingdings" panose="05000000000000000000" pitchFamily="2" charset="2"/>
              <a:buChar char="Ø"/>
            </a:pPr>
            <a:r>
              <a:rPr lang="sv-SE" altLang="zh-CN" sz="2267" b="1" u="sng" dirty="0">
                <a:solidFill>
                  <a:schemeClr val="tx2"/>
                </a:solidFill>
                <a:latin typeface="微软雅黑" panose="020B0503020204020204" pitchFamily="34" charset="-122"/>
                <a:ea typeface="微软雅黑" panose="020B0503020204020204" pitchFamily="34" charset="-122"/>
              </a:rPr>
              <a:t>Scope:</a:t>
            </a:r>
            <a:endParaRPr lang="sv-SE" altLang="zh-CN" sz="2333" b="1" u="sng" dirty="0">
              <a:solidFill>
                <a:schemeClr val="tx2"/>
              </a:solidFill>
              <a:latin typeface="微软雅黑" panose="020B0503020204020204" pitchFamily="34" charset="-122"/>
              <a:ea typeface="微软雅黑" panose="020B0503020204020204" pitchFamily="34" charset="-122"/>
            </a:endParaRPr>
          </a:p>
          <a:p>
            <a:pPr lvl="1">
              <a:lnSpc>
                <a:spcPct val="120000"/>
              </a:lnSpc>
            </a:pPr>
            <a:r>
              <a:rPr lang="sv-SE" altLang="zh-CN" sz="1600" dirty="0">
                <a:solidFill>
                  <a:schemeClr val="tx2"/>
                </a:solidFill>
                <a:latin typeface="微软雅黑" panose="020B0503020204020204" pitchFamily="34" charset="-122"/>
                <a:ea typeface="微软雅黑" panose="020B0503020204020204" pitchFamily="34" charset="-122"/>
              </a:rPr>
              <a:t>Description and definition of federated learningThe types of federated learning and the application scenarios to which each type applied</a:t>
            </a:r>
            <a:endParaRPr lang="sv-SE" altLang="zh-CN" sz="1800" dirty="0">
              <a:solidFill>
                <a:schemeClr val="tx2"/>
              </a:solidFill>
              <a:latin typeface="微软雅黑" panose="020B0503020204020204" pitchFamily="34" charset="-122"/>
              <a:ea typeface="微软雅黑" panose="020B0503020204020204" pitchFamily="34" charset="-122"/>
            </a:endParaRPr>
          </a:p>
          <a:p>
            <a:pPr lvl="1">
              <a:lnSpc>
                <a:spcPct val="120000"/>
              </a:lnSpc>
            </a:pPr>
            <a:r>
              <a:rPr lang="sv-SE" altLang="zh-CN" sz="1800" dirty="0">
                <a:solidFill>
                  <a:schemeClr val="tx2"/>
                </a:solidFill>
                <a:latin typeface="微软雅黑" panose="020B0503020204020204" pitchFamily="34" charset="-122"/>
                <a:ea typeface="微软雅黑" panose="020B0503020204020204" pitchFamily="34" charset="-122"/>
              </a:rPr>
              <a:t>Performance evaluation of federated learning </a:t>
            </a:r>
          </a:p>
          <a:p>
            <a:pPr lvl="1">
              <a:lnSpc>
                <a:spcPct val="120000"/>
              </a:lnSpc>
            </a:pPr>
            <a:r>
              <a:rPr lang="sv-SE" altLang="zh-CN" sz="1800" dirty="0">
                <a:solidFill>
                  <a:schemeClr val="tx2"/>
                </a:solidFill>
                <a:latin typeface="微软雅黑" panose="020B0503020204020204" pitchFamily="34" charset="-122"/>
                <a:ea typeface="微软雅黑" panose="020B0503020204020204" pitchFamily="34" charset="-122"/>
              </a:rPr>
              <a:t>Associated regulatory requirements</a:t>
            </a:r>
          </a:p>
          <a:p>
            <a:pPr lvl="1">
              <a:lnSpc>
                <a:spcPct val="120000"/>
              </a:lnSpc>
            </a:pPr>
            <a:endParaRPr lang="sv-SE" altLang="zh-CN" sz="1800" dirty="0">
              <a:solidFill>
                <a:schemeClr val="tx2"/>
              </a:solidFill>
              <a:latin typeface="微软雅黑" panose="020B0503020204020204" pitchFamily="34" charset="-122"/>
              <a:ea typeface="微软雅黑" panose="020B0503020204020204" pitchFamily="34" charset="-122"/>
            </a:endParaRPr>
          </a:p>
          <a:p>
            <a:endParaRPr lang="en-US" altLang="zh-CN" b="1" dirty="0">
              <a:solidFill>
                <a:schemeClr val="tx2"/>
              </a:solidFill>
              <a:ea typeface="华文楷体" panose="02010600040101010101" pitchFamily="2" charset="-122"/>
            </a:endParaRPr>
          </a:p>
        </p:txBody>
      </p:sp>
      <p:grpSp>
        <p:nvGrpSpPr>
          <p:cNvPr id="40" name="组合 39">
            <a:extLst>
              <a:ext uri="{FF2B5EF4-FFF2-40B4-BE49-F238E27FC236}">
                <a16:creationId xmlns:a16="http://schemas.microsoft.com/office/drawing/2014/main" id="{3EB38254-3251-4CF8-9482-258EFAAA025A}"/>
              </a:ext>
            </a:extLst>
          </p:cNvPr>
          <p:cNvGrpSpPr/>
          <p:nvPr/>
        </p:nvGrpSpPr>
        <p:grpSpPr>
          <a:xfrm>
            <a:off x="7019495" y="4961907"/>
            <a:ext cx="3477932" cy="1428496"/>
            <a:chOff x="5796270" y="4171475"/>
            <a:chExt cx="5840097" cy="2332010"/>
          </a:xfrm>
        </p:grpSpPr>
        <p:pic>
          <p:nvPicPr>
            <p:cNvPr id="41" name="Picture 6" descr="Image result for ç¬¬åèå¼">
              <a:extLst>
                <a:ext uri="{FF2B5EF4-FFF2-40B4-BE49-F238E27FC236}">
                  <a16:creationId xmlns:a16="http://schemas.microsoft.com/office/drawing/2014/main" id="{BACCE697-4D5C-45C8-94BA-F7CC1094FC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9474" y="5074404"/>
              <a:ext cx="1164254" cy="521308"/>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8" descr="Image result for åæ°å·¥åº">
              <a:extLst>
                <a:ext uri="{FF2B5EF4-FFF2-40B4-BE49-F238E27FC236}">
                  <a16:creationId xmlns:a16="http://schemas.microsoft.com/office/drawing/2014/main" id="{3354B40E-DFCB-43A8-8816-2EE0F893853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6270" y="5408499"/>
              <a:ext cx="1421759" cy="710880"/>
            </a:xfrm>
            <a:prstGeom prst="rect">
              <a:avLst/>
            </a:prstGeom>
            <a:noFill/>
            <a:extLst>
              <a:ext uri="{909E8E84-426E-40DD-AFC4-6F175D3DCCD1}">
                <a14:hiddenFill xmlns:a14="http://schemas.microsoft.com/office/drawing/2010/main">
                  <a:solidFill>
                    <a:srgbClr val="FFFFFF"/>
                  </a:solidFill>
                </a14:hiddenFill>
              </a:ext>
            </a:extLst>
          </p:spPr>
        </p:pic>
        <p:pic>
          <p:nvPicPr>
            <p:cNvPr id="43" name="图片 42">
              <a:extLst>
                <a:ext uri="{FF2B5EF4-FFF2-40B4-BE49-F238E27FC236}">
                  <a16:creationId xmlns:a16="http://schemas.microsoft.com/office/drawing/2014/main" id="{B80F08CA-2F2F-4294-947B-E200B07FC7AF}"/>
                </a:ext>
              </a:extLst>
            </p:cNvPr>
            <p:cNvPicPr>
              <a:picLocks noChangeAspect="1"/>
            </p:cNvPicPr>
            <p:nvPr/>
          </p:nvPicPr>
          <p:blipFill rotWithShape="1">
            <a:blip r:embed="rId5"/>
            <a:srcRect l="3313" t="20796" r="52555" b="17590"/>
            <a:stretch/>
          </p:blipFill>
          <p:spPr>
            <a:xfrm>
              <a:off x="10681353" y="4260389"/>
              <a:ext cx="955014" cy="651146"/>
            </a:xfrm>
            <a:prstGeom prst="rect">
              <a:avLst/>
            </a:prstGeom>
          </p:spPr>
        </p:pic>
        <p:pic>
          <p:nvPicPr>
            <p:cNvPr id="44" name="图片 43">
              <a:extLst>
                <a:ext uri="{FF2B5EF4-FFF2-40B4-BE49-F238E27FC236}">
                  <a16:creationId xmlns:a16="http://schemas.microsoft.com/office/drawing/2014/main" id="{624C02CA-B09A-4680-BE6D-CB249F4F6C1B}"/>
                </a:ext>
              </a:extLst>
            </p:cNvPr>
            <p:cNvPicPr>
              <a:picLocks noChangeAspect="1"/>
            </p:cNvPicPr>
            <p:nvPr/>
          </p:nvPicPr>
          <p:blipFill rotWithShape="1">
            <a:blip r:embed="rId6"/>
            <a:srcRect l="9986" t="13090" r="10951" b="10889"/>
            <a:stretch/>
          </p:blipFill>
          <p:spPr>
            <a:xfrm>
              <a:off x="7239817" y="5071856"/>
              <a:ext cx="659894" cy="634505"/>
            </a:xfrm>
            <a:prstGeom prst="rect">
              <a:avLst/>
            </a:prstGeom>
          </p:spPr>
        </p:pic>
        <p:pic>
          <p:nvPicPr>
            <p:cNvPr id="45" name="Picture 2" descr="http://app.sist.org.cn/app_list_files/logo.png">
              <a:extLst>
                <a:ext uri="{FF2B5EF4-FFF2-40B4-BE49-F238E27FC236}">
                  <a16:creationId xmlns:a16="http://schemas.microsoft.com/office/drawing/2014/main" id="{3988CEB1-1AF4-4FEB-B8FC-216F6159FC7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22436" y="4171475"/>
              <a:ext cx="698338" cy="1014109"/>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0" descr="Image result for swiss re">
              <a:extLst>
                <a:ext uri="{FF2B5EF4-FFF2-40B4-BE49-F238E27FC236}">
                  <a16:creationId xmlns:a16="http://schemas.microsoft.com/office/drawing/2014/main" id="{B3B10E41-198C-4F37-B02F-A5E77CB8B608}"/>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28535" b="30798"/>
            <a:stretch/>
          </p:blipFill>
          <p:spPr bwMode="auto">
            <a:xfrm>
              <a:off x="9605109" y="5071869"/>
              <a:ext cx="1238478" cy="428116"/>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Image result for ä¸­å½çµä¿¡">
              <a:extLst>
                <a:ext uri="{FF2B5EF4-FFF2-40B4-BE49-F238E27FC236}">
                  <a16:creationId xmlns:a16="http://schemas.microsoft.com/office/drawing/2014/main" id="{9DD8B7B7-408E-42AB-9C54-DE34F92CB30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59474" y="4418839"/>
              <a:ext cx="1164254" cy="391093"/>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8" descr="Image result for é¹ç¨å®éªå®¤">
              <a:extLst>
                <a:ext uri="{FF2B5EF4-FFF2-40B4-BE49-F238E27FC236}">
                  <a16:creationId xmlns:a16="http://schemas.microsoft.com/office/drawing/2014/main" id="{32B7A1FB-D1F2-4F50-BB5C-660FAC506507}"/>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r="84360"/>
            <a:stretch/>
          </p:blipFill>
          <p:spPr bwMode="auto">
            <a:xfrm>
              <a:off x="7173425" y="4220734"/>
              <a:ext cx="792679" cy="724612"/>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Image result for tencent">
              <a:extLst>
                <a:ext uri="{FF2B5EF4-FFF2-40B4-BE49-F238E27FC236}">
                  <a16:creationId xmlns:a16="http://schemas.microsoft.com/office/drawing/2014/main" id="{2442FDA2-6803-4710-8A64-2250C0A2FA9C}"/>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r="30590"/>
            <a:stretch/>
          </p:blipFill>
          <p:spPr bwMode="auto">
            <a:xfrm>
              <a:off x="9536023" y="4427918"/>
              <a:ext cx="1018011" cy="291583"/>
            </a:xfrm>
            <a:prstGeom prst="rect">
              <a:avLst/>
            </a:prstGeom>
            <a:noFill/>
            <a:extLst>
              <a:ext uri="{909E8E84-426E-40DD-AFC4-6F175D3DCCD1}">
                <a14:hiddenFill xmlns:a14="http://schemas.microsoft.com/office/drawing/2010/main">
                  <a:solidFill>
                    <a:srgbClr val="FFFFFF"/>
                  </a:solidFill>
                </a14:hiddenFill>
              </a:ext>
            </a:extLst>
          </p:spPr>
        </p:pic>
        <p:pic>
          <p:nvPicPr>
            <p:cNvPr id="50" name="图片 49">
              <a:extLst>
                <a:ext uri="{FF2B5EF4-FFF2-40B4-BE49-F238E27FC236}">
                  <a16:creationId xmlns:a16="http://schemas.microsoft.com/office/drawing/2014/main" id="{FCCDA9ED-3B62-464B-A9CB-1E6AE3E88E6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95366" y="5828010"/>
              <a:ext cx="1267897" cy="424545"/>
            </a:xfrm>
            <a:prstGeom prst="rect">
              <a:avLst/>
            </a:prstGeom>
          </p:spPr>
        </p:pic>
        <p:pic>
          <p:nvPicPr>
            <p:cNvPr id="51" name="Picture 12" descr="Image result for å¹³å®ä¸è´¦é">
              <a:extLst>
                <a:ext uri="{FF2B5EF4-FFF2-40B4-BE49-F238E27FC236}">
                  <a16:creationId xmlns:a16="http://schemas.microsoft.com/office/drawing/2014/main" id="{3AC0AE8C-6DA5-4B97-9CF0-B1A077B5551C}"/>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243586" y="5883612"/>
              <a:ext cx="619873" cy="619873"/>
            </a:xfrm>
            <a:prstGeom prst="rect">
              <a:avLst/>
            </a:prstGeom>
            <a:noFill/>
            <a:extLst>
              <a:ext uri="{909E8E84-426E-40DD-AFC4-6F175D3DCCD1}">
                <a14:hiddenFill xmlns:a14="http://schemas.microsoft.com/office/drawing/2010/main">
                  <a:solidFill>
                    <a:srgbClr val="FFFFFF"/>
                  </a:solidFill>
                </a14:hiddenFill>
              </a:ext>
            </a:extLst>
          </p:spPr>
        </p:pic>
        <p:pic>
          <p:nvPicPr>
            <p:cNvPr id="52" name="图片 51">
              <a:extLst>
                <a:ext uri="{FF2B5EF4-FFF2-40B4-BE49-F238E27FC236}">
                  <a16:creationId xmlns:a16="http://schemas.microsoft.com/office/drawing/2014/main" id="{216D3AAD-1AD2-42CF-AB27-3093F2F30E07}"/>
                </a:ext>
              </a:extLst>
            </p:cNvPr>
            <p:cNvPicPr>
              <a:picLocks noChangeAspect="1"/>
            </p:cNvPicPr>
            <p:nvPr/>
          </p:nvPicPr>
          <p:blipFill rotWithShape="1">
            <a:blip r:embed="rId14"/>
            <a:srcRect t="15077" r="1778" b="48615"/>
            <a:stretch/>
          </p:blipFill>
          <p:spPr>
            <a:xfrm>
              <a:off x="9625882" y="5572980"/>
              <a:ext cx="1856304" cy="686192"/>
            </a:xfrm>
            <a:prstGeom prst="rect">
              <a:avLst/>
            </a:prstGeom>
          </p:spPr>
        </p:pic>
      </p:grpSp>
      <p:pic>
        <p:nvPicPr>
          <p:cNvPr id="53" name="图片 52">
            <a:extLst>
              <a:ext uri="{FF2B5EF4-FFF2-40B4-BE49-F238E27FC236}">
                <a16:creationId xmlns:a16="http://schemas.microsoft.com/office/drawing/2014/main" id="{BA8B8DC2-775F-4569-9089-DE6AA34E20CB}"/>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r="49352"/>
          <a:stretch/>
        </p:blipFill>
        <p:spPr>
          <a:xfrm>
            <a:off x="10562004" y="5950932"/>
            <a:ext cx="1453896" cy="285761"/>
          </a:xfrm>
          <a:prstGeom prst="rect">
            <a:avLst/>
          </a:prstGeom>
        </p:spPr>
      </p:pic>
      <p:sp>
        <p:nvSpPr>
          <p:cNvPr id="20" name="矩形 19">
            <a:extLst>
              <a:ext uri="{FF2B5EF4-FFF2-40B4-BE49-F238E27FC236}">
                <a16:creationId xmlns:a16="http://schemas.microsoft.com/office/drawing/2014/main" id="{170ADD02-30A4-498C-910C-FDF586EA1428}"/>
              </a:ext>
            </a:extLst>
          </p:cNvPr>
          <p:cNvSpPr/>
          <p:nvPr/>
        </p:nvSpPr>
        <p:spPr>
          <a:xfrm>
            <a:off x="754921" y="4832952"/>
            <a:ext cx="5252240" cy="526747"/>
          </a:xfrm>
          <a:prstGeom prst="rect">
            <a:avLst/>
          </a:prstGeom>
        </p:spPr>
        <p:txBody>
          <a:bodyPr wrap="square">
            <a:spAutoFit/>
          </a:bodyPr>
          <a:lstStyle/>
          <a:p>
            <a:pPr defTabSz="1219170">
              <a:lnSpc>
                <a:spcPct val="150000"/>
              </a:lnSpc>
              <a:defRPr/>
            </a:pPr>
            <a:r>
              <a:rPr lang="en-US" altLang="zh-CN" sz="2133" b="1" dirty="0">
                <a:solidFill>
                  <a:srgbClr val="290060"/>
                </a:solidFill>
                <a:latin typeface="微软雅黑" panose="020B0503020204020204" pitchFamily="34" charset="-122"/>
                <a:ea typeface="微软雅黑" panose="020B0503020204020204" pitchFamily="34" charset="-122"/>
              </a:rPr>
              <a:t>Call for participation </a:t>
            </a:r>
          </a:p>
        </p:txBody>
      </p:sp>
      <p:sp>
        <p:nvSpPr>
          <p:cNvPr id="21" name="矩形 20">
            <a:extLst>
              <a:ext uri="{FF2B5EF4-FFF2-40B4-BE49-F238E27FC236}">
                <a16:creationId xmlns:a16="http://schemas.microsoft.com/office/drawing/2014/main" id="{8F4342A1-14B4-49B2-818E-0A7413DB7101}"/>
              </a:ext>
            </a:extLst>
          </p:cNvPr>
          <p:cNvSpPr/>
          <p:nvPr/>
        </p:nvSpPr>
        <p:spPr>
          <a:xfrm>
            <a:off x="910390" y="5676155"/>
            <a:ext cx="5846508" cy="584775"/>
          </a:xfrm>
          <a:prstGeom prst="rect">
            <a:avLst/>
          </a:prstGeom>
        </p:spPr>
        <p:txBody>
          <a:bodyPr wrap="square">
            <a:spAutoFit/>
          </a:bodyPr>
          <a:lstStyle/>
          <a:p>
            <a:pPr defTabSz="1219170">
              <a:buClr>
                <a:srgbClr val="1C5099"/>
              </a:buClr>
              <a:defRPr/>
            </a:pPr>
            <a:r>
              <a:rPr lang="en-US" altLang="zh-CN" sz="1600" dirty="0">
                <a:solidFill>
                  <a:srgbClr val="290060"/>
                </a:solidFill>
                <a:latin typeface="微软雅黑" panose="020B0503020204020204" pitchFamily="34" charset="-122"/>
                <a:ea typeface="微软雅黑" panose="020B0503020204020204" pitchFamily="34" charset="-122"/>
              </a:rPr>
              <a:t>IEEE Standard Association is a open platform and we are welcoming more organizations to join the working group.</a:t>
            </a:r>
          </a:p>
        </p:txBody>
      </p:sp>
      <p:sp>
        <p:nvSpPr>
          <p:cNvPr id="22" name="矩形 21">
            <a:extLst>
              <a:ext uri="{FF2B5EF4-FFF2-40B4-BE49-F238E27FC236}">
                <a16:creationId xmlns:a16="http://schemas.microsoft.com/office/drawing/2014/main" id="{B39153AB-5BAB-4948-BA8A-3D441F16AFF7}"/>
              </a:ext>
            </a:extLst>
          </p:cNvPr>
          <p:cNvSpPr/>
          <p:nvPr/>
        </p:nvSpPr>
        <p:spPr>
          <a:xfrm>
            <a:off x="909826" y="5321954"/>
            <a:ext cx="6742137" cy="707886"/>
          </a:xfrm>
          <a:prstGeom prst="rect">
            <a:avLst/>
          </a:prstGeom>
        </p:spPr>
        <p:txBody>
          <a:bodyPr wrap="square">
            <a:spAutoFit/>
          </a:bodyPr>
          <a:lstStyle/>
          <a:p>
            <a:pPr marL="380990" indent="-380990" defTabSz="1219170">
              <a:buFont typeface="Arial" panose="020B0604020202020204" pitchFamily="34" charset="0"/>
              <a:buChar char="•"/>
              <a:defRPr/>
            </a:pPr>
            <a:r>
              <a:rPr lang="en-US" altLang="zh-CN" sz="1867" dirty="0">
                <a:solidFill>
                  <a:srgbClr val="290060"/>
                </a:solidFill>
                <a:latin typeface="Arial" panose="020B0604020202020204" pitchFamily="34" charset="0"/>
                <a:ea typeface="微软雅黑" panose="020B0503020204020204" pitchFamily="34" charset="-122"/>
                <a:cs typeface="Arial" panose="020B0604020202020204" pitchFamily="34" charset="0"/>
              </a:rPr>
              <a:t>More info: </a:t>
            </a:r>
            <a:r>
              <a:rPr lang="en-US" altLang="zh-CN" sz="1867" dirty="0">
                <a:solidFill>
                  <a:srgbClr val="290060"/>
                </a:solidFill>
                <a:latin typeface="Arial" panose="020B0604020202020204" pitchFamily="34" charset="0"/>
                <a:ea typeface="微软雅黑" panose="020B0503020204020204" pitchFamily="34" charset="-122"/>
                <a:cs typeface="Arial" panose="020B0604020202020204" pitchFamily="34" charset="0"/>
                <a:hlinkClick r:id="rId16"/>
              </a:rPr>
              <a:t>https://sagroups.ieee.org/3652-1/</a:t>
            </a:r>
            <a:endParaRPr lang="en-US" altLang="zh-CN" sz="1867" dirty="0">
              <a:solidFill>
                <a:srgbClr val="290060"/>
              </a:solidFill>
              <a:latin typeface="Arial" panose="020B0604020202020204" pitchFamily="34" charset="0"/>
              <a:ea typeface="微软雅黑" panose="020B0503020204020204" pitchFamily="34" charset="-122"/>
              <a:cs typeface="Arial" panose="020B0604020202020204" pitchFamily="34" charset="0"/>
            </a:endParaRPr>
          </a:p>
          <a:p>
            <a:pPr defTabSz="1219170">
              <a:defRPr/>
            </a:pPr>
            <a:endParaRPr lang="en-US" altLang="zh-CN" sz="2133" dirty="0">
              <a:solidFill>
                <a:srgbClr val="290060"/>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2"/>
          </p:nvPr>
        </p:nvSpPr>
        <p:spPr/>
        <p:txBody>
          <a:bodyPr/>
          <a:lstStyle/>
          <a:p>
            <a:fld id="{6C8BB526-ED8C-704D-8088-E01D9A5E4CF8}" type="slidenum">
              <a:rPr kumimoji="1" lang="zh-CN" altLang="en-US" smtClean="0"/>
              <a:t>38</a:t>
            </a:fld>
            <a:endParaRPr kumimoji="1" lang="zh-CN" altLang="en-US"/>
          </a:p>
        </p:txBody>
      </p:sp>
    </p:spTree>
    <p:extLst>
      <p:ext uri="{BB962C8B-B14F-4D97-AF65-F5344CB8AC3E}">
        <p14:creationId xmlns:p14="http://schemas.microsoft.com/office/powerpoint/2010/main" val="2096774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AE48336-58A0-CA48-BB6F-9DCCDBCBEE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535" y="569942"/>
            <a:ext cx="11779251" cy="7439527"/>
          </a:xfrm>
          <a:prstGeom prst="rect">
            <a:avLst/>
          </a:prstGeom>
        </p:spPr>
      </p:pic>
    </p:spTree>
    <p:extLst>
      <p:ext uri="{BB962C8B-B14F-4D97-AF65-F5344CB8AC3E}">
        <p14:creationId xmlns:p14="http://schemas.microsoft.com/office/powerpoint/2010/main" val="15583623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11286" y="-1502229"/>
            <a:ext cx="184731" cy="369332"/>
          </a:xfrm>
          <a:prstGeom prst="rect">
            <a:avLst/>
          </a:prstGeom>
          <a:noFill/>
        </p:spPr>
        <p:txBody>
          <a:bodyPr wrap="none" rtlCol="0">
            <a:spAutoFit/>
          </a:bodyPr>
          <a:lstStyle/>
          <a:p>
            <a:endParaRPr lang="en-US"/>
          </a:p>
        </p:txBody>
      </p:sp>
      <p:sp>
        <p:nvSpPr>
          <p:cNvPr id="4" name="Title 3"/>
          <p:cNvSpPr>
            <a:spLocks noGrp="1"/>
          </p:cNvSpPr>
          <p:nvPr>
            <p:ph type="title"/>
          </p:nvPr>
        </p:nvSpPr>
        <p:spPr>
          <a:xfrm>
            <a:off x="660490" y="1019417"/>
            <a:ext cx="11123432" cy="2721309"/>
          </a:xfrm>
        </p:spPr>
        <p:txBody>
          <a:bodyPr>
            <a:noAutofit/>
          </a:bodyPr>
          <a:lstStyle/>
          <a:p>
            <a:pPr marL="9525">
              <a:lnSpc>
                <a:spcPct val="120000"/>
              </a:lnSpc>
            </a:pPr>
            <a:r>
              <a:rPr lang="en-US" altLang="zh-CN" sz="7200" dirty="0">
                <a:latin typeface="微软雅黑" panose="020B0503020204020204" pitchFamily="34" charset="-122"/>
                <a:ea typeface="微软雅黑" panose="020B0503020204020204" pitchFamily="34" charset="-122"/>
              </a:rPr>
              <a:t>AI</a:t>
            </a:r>
            <a:r>
              <a:rPr lang="zh-CN" altLang="en-US" sz="7200" dirty="0">
                <a:latin typeface="微软雅黑" panose="020B0503020204020204" pitchFamily="34" charset="-122"/>
                <a:ea typeface="微软雅黑" panose="020B0503020204020204" pitchFamily="34" charset="-122"/>
              </a:rPr>
              <a:t>如何做到反欺诈？</a:t>
            </a:r>
            <a:br>
              <a:rPr lang="en-US" altLang="zh-CN" sz="7200" dirty="0">
                <a:latin typeface="微软雅黑" panose="020B0503020204020204" pitchFamily="34" charset="-122"/>
                <a:ea typeface="微软雅黑" panose="020B0503020204020204" pitchFamily="34" charset="-122"/>
              </a:rPr>
            </a:br>
            <a:r>
              <a:rPr lang="en-US" altLang="zh-CN" sz="7200" dirty="0">
                <a:latin typeface="微软雅黑" panose="020B0503020204020204" pitchFamily="34" charset="-122"/>
                <a:ea typeface="微软雅黑" panose="020B0503020204020204" pitchFamily="34" charset="-122"/>
              </a:rPr>
              <a:t>							</a:t>
            </a:r>
            <a:endParaRPr lang="en-US" dirty="0"/>
          </a:p>
        </p:txBody>
      </p:sp>
      <p:sp>
        <p:nvSpPr>
          <p:cNvPr id="5" name="文本占位符 4">
            <a:extLst>
              <a:ext uri="{FF2B5EF4-FFF2-40B4-BE49-F238E27FC236}">
                <a16:creationId xmlns:a16="http://schemas.microsoft.com/office/drawing/2014/main" id="{F4F8CE9C-B9C2-4D42-A69E-FB92A6CDA2E2}"/>
              </a:ext>
            </a:extLst>
          </p:cNvPr>
          <p:cNvSpPr>
            <a:spLocks noGrp="1"/>
          </p:cNvSpPr>
          <p:nvPr>
            <p:ph type="body" sz="quarter" idx="11"/>
          </p:nvPr>
        </p:nvSpPr>
        <p:spPr/>
        <p:txBody>
          <a:bodyPr/>
          <a:lstStyle/>
          <a:p>
            <a:endParaRPr lang="zh-CN" altLang="en-US"/>
          </a:p>
        </p:txBody>
      </p:sp>
    </p:spTree>
    <p:extLst>
      <p:ext uri="{BB962C8B-B14F-4D97-AF65-F5344CB8AC3E}">
        <p14:creationId xmlns:p14="http://schemas.microsoft.com/office/powerpoint/2010/main" val="32734833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C91967-FFC8-4767-81ED-C821B8DE46C3}"/>
              </a:ext>
            </a:extLst>
          </p:cNvPr>
          <p:cNvSpPr>
            <a:spLocks noGrp="1"/>
          </p:cNvSpPr>
          <p:nvPr>
            <p:ph type="title"/>
          </p:nvPr>
        </p:nvSpPr>
        <p:spPr/>
        <p:txBody>
          <a:bodyPr/>
          <a:lstStyle/>
          <a:p>
            <a:r>
              <a:rPr lang="zh-CN" altLang="en-US" dirty="0"/>
              <a:t>场景：利用</a:t>
            </a:r>
            <a:r>
              <a:rPr lang="en-US" altLang="zh-CN" dirty="0"/>
              <a:t>AI</a:t>
            </a:r>
            <a:r>
              <a:rPr lang="zh-CN" altLang="en-US" dirty="0"/>
              <a:t>进行数据造假</a:t>
            </a:r>
          </a:p>
        </p:txBody>
      </p:sp>
      <p:sp>
        <p:nvSpPr>
          <p:cNvPr id="3" name="灯片编号占位符 2">
            <a:extLst>
              <a:ext uri="{FF2B5EF4-FFF2-40B4-BE49-F238E27FC236}">
                <a16:creationId xmlns:a16="http://schemas.microsoft.com/office/drawing/2014/main" id="{A07D2242-F470-4481-98E4-60B7BDCB0C04}"/>
              </a:ext>
            </a:extLst>
          </p:cNvPr>
          <p:cNvSpPr>
            <a:spLocks noGrp="1"/>
          </p:cNvSpPr>
          <p:nvPr>
            <p:ph type="sldNum" sz="quarter" idx="16"/>
          </p:nvPr>
        </p:nvSpPr>
        <p:spPr/>
        <p:txBody>
          <a:bodyPr/>
          <a:lstStyle/>
          <a:p>
            <a:fld id="{884269F9-B5CE-EB46-8536-1F9E4423A6BA}" type="slidenum">
              <a:rPr kumimoji="1" lang="zh-CN" altLang="en-US" smtClean="0"/>
              <a:t>41</a:t>
            </a:fld>
            <a:endParaRPr kumimoji="1" lang="zh-CN" altLang="en-US" dirty="0"/>
          </a:p>
        </p:txBody>
      </p:sp>
      <p:pic>
        <p:nvPicPr>
          <p:cNvPr id="7" name="Google Shape;122;p27">
            <a:extLst>
              <a:ext uri="{FF2B5EF4-FFF2-40B4-BE49-F238E27FC236}">
                <a16:creationId xmlns:a16="http://schemas.microsoft.com/office/drawing/2014/main" id="{443ABBAF-EEDE-4BB8-BAA8-33C5C64B13B7}"/>
              </a:ext>
            </a:extLst>
          </p:cNvPr>
          <p:cNvPicPr preferRelativeResize="0"/>
          <p:nvPr/>
        </p:nvPicPr>
        <p:blipFill rotWithShape="1">
          <a:blip r:embed="rId3">
            <a:alphaModFix/>
          </a:blip>
          <a:srcRect/>
          <a:stretch/>
        </p:blipFill>
        <p:spPr>
          <a:xfrm>
            <a:off x="2303929" y="2061882"/>
            <a:ext cx="6598024" cy="3314221"/>
          </a:xfrm>
          <a:prstGeom prst="rect">
            <a:avLst/>
          </a:prstGeom>
          <a:noFill/>
          <a:ln>
            <a:noFill/>
          </a:ln>
        </p:spPr>
      </p:pic>
      <p:pic>
        <p:nvPicPr>
          <p:cNvPr id="25" name="图片 24">
            <a:extLst>
              <a:ext uri="{FF2B5EF4-FFF2-40B4-BE49-F238E27FC236}">
                <a16:creationId xmlns:a16="http://schemas.microsoft.com/office/drawing/2014/main" id="{56322B28-5C0E-413A-8067-5AA0162E9AAA}"/>
              </a:ext>
            </a:extLst>
          </p:cNvPr>
          <p:cNvPicPr>
            <a:picLocks noChangeAspect="1"/>
          </p:cNvPicPr>
          <p:nvPr/>
        </p:nvPicPr>
        <p:blipFill>
          <a:blip r:embed="rId4"/>
          <a:stretch>
            <a:fillRect/>
          </a:stretch>
        </p:blipFill>
        <p:spPr>
          <a:xfrm>
            <a:off x="2303929" y="1858815"/>
            <a:ext cx="6604177" cy="3720353"/>
          </a:xfrm>
          <a:prstGeom prst="rect">
            <a:avLst/>
          </a:prstGeom>
        </p:spPr>
      </p:pic>
    </p:spTree>
    <p:extLst>
      <p:ext uri="{BB962C8B-B14F-4D97-AF65-F5344CB8AC3E}">
        <p14:creationId xmlns:p14="http://schemas.microsoft.com/office/powerpoint/2010/main" val="3062257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a:extLst>
              <a:ext uri="{FF2B5EF4-FFF2-40B4-BE49-F238E27FC236}">
                <a16:creationId xmlns:a16="http://schemas.microsoft.com/office/drawing/2014/main" id="{F322DC18-93F5-4E92-B905-55171CF52E86}"/>
              </a:ext>
            </a:extLst>
          </p:cNvPr>
          <p:cNvGrpSpPr/>
          <p:nvPr/>
        </p:nvGrpSpPr>
        <p:grpSpPr>
          <a:xfrm>
            <a:off x="4890065" y="2665403"/>
            <a:ext cx="3218329" cy="1439856"/>
            <a:chOff x="5604152" y="2447636"/>
            <a:chExt cx="3218329" cy="1439856"/>
          </a:xfrm>
        </p:grpSpPr>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D43FCCCC-37C4-4018-B86B-CE0441100B4D}"/>
                    </a:ext>
                  </a:extLst>
                </p:cNvPr>
                <p:cNvSpPr txBox="1"/>
                <p:nvPr/>
              </p:nvSpPr>
              <p:spPr>
                <a:xfrm>
                  <a:off x="5604152" y="3179606"/>
                  <a:ext cx="3218329" cy="707886"/>
                </a:xfrm>
                <a:prstGeom prst="rect">
                  <a:avLst/>
                </a:prstGeom>
                <a:noFill/>
              </p:spPr>
              <p:txBody>
                <a:bodyPr wrap="square" rtlCol="0">
                  <a:spAutoFit/>
                </a:bodyPr>
                <a:lstStyle/>
                <a:p>
                  <a14:m>
                    <m:oMath xmlns:m="http://schemas.openxmlformats.org/officeDocument/2006/math">
                      <m:r>
                        <a:rPr lang="zh-CN" altLang="en-US" sz="4000" b="0" i="1" smtClean="0">
                          <a:latin typeface="Cambria Math" panose="02040503050406030204" pitchFamily="18" charset="0"/>
                        </a:rPr>
                        <m:t>𝒩</m:t>
                      </m:r>
                      <m:r>
                        <a:rPr lang="en-US" altLang="zh-CN" sz="4000" b="0" i="1" smtClean="0">
                          <a:latin typeface="Cambria Math" panose="02040503050406030204" pitchFamily="18" charset="0"/>
                        </a:rPr>
                        <m:t>( </m:t>
                      </m:r>
                      <m:r>
                        <a:rPr lang="en-US" altLang="zh-CN" sz="4000" b="0" i="1" smtClean="0">
                          <a:latin typeface="Cambria Math" panose="02040503050406030204" pitchFamily="18" charset="0"/>
                        </a:rPr>
                        <m:t>𝑋</m:t>
                      </m:r>
                      <m:r>
                        <a:rPr lang="en-US" altLang="zh-CN" sz="4000" b="0" i="1" smtClean="0">
                          <a:latin typeface="Cambria Math" panose="02040503050406030204" pitchFamily="18" charset="0"/>
                        </a:rPr>
                        <m:t> )</m:t>
                      </m:r>
                    </m:oMath>
                  </a14:m>
                  <a:r>
                    <a:rPr lang="zh-CN" altLang="en-US" sz="4000" dirty="0"/>
                    <a:t> </a:t>
                  </a:r>
                  <a:r>
                    <a:rPr lang="en-US" altLang="zh-CN" sz="4000" dirty="0"/>
                    <a:t>= L</a:t>
                  </a:r>
                  <a:endParaRPr lang="zh-CN" altLang="en-US" sz="4000" dirty="0"/>
                </a:p>
              </p:txBody>
            </p:sp>
          </mc:Choice>
          <mc:Fallback xmlns="">
            <p:sp>
              <p:nvSpPr>
                <p:cNvPr id="6" name="文本框 5">
                  <a:extLst>
                    <a:ext uri="{FF2B5EF4-FFF2-40B4-BE49-F238E27FC236}">
                      <a16:creationId xmlns:a16="http://schemas.microsoft.com/office/drawing/2014/main" id="{D43FCCCC-37C4-4018-B86B-CE0441100B4D}"/>
                    </a:ext>
                  </a:extLst>
                </p:cNvPr>
                <p:cNvSpPr txBox="1">
                  <a:spLocks noRot="1" noChangeAspect="1" noMove="1" noResize="1" noEditPoints="1" noAdjustHandles="1" noChangeArrowheads="1" noChangeShapeType="1" noTextEdit="1"/>
                </p:cNvSpPr>
                <p:nvPr/>
              </p:nvSpPr>
              <p:spPr>
                <a:xfrm>
                  <a:off x="5604152" y="3179606"/>
                  <a:ext cx="3218329" cy="707886"/>
                </a:xfrm>
                <a:prstGeom prst="rect">
                  <a:avLst/>
                </a:prstGeom>
                <a:blipFill>
                  <a:blip r:embed="rId5"/>
                  <a:stretch>
                    <a:fillRect t="-15517" b="-36207"/>
                  </a:stretch>
                </a:blipFill>
              </p:spPr>
              <p:txBody>
                <a:bodyPr/>
                <a:lstStyle/>
                <a:p>
                  <a:r>
                    <a:rPr lang="zh-CN" altLang="en-US">
                      <a:noFill/>
                    </a:rPr>
                    <a:t> </a:t>
                  </a:r>
                </a:p>
              </p:txBody>
            </p:sp>
          </mc:Fallback>
        </mc:AlternateContent>
        <p:sp>
          <p:nvSpPr>
            <p:cNvPr id="58" name="文本框 57">
              <a:extLst>
                <a:ext uri="{FF2B5EF4-FFF2-40B4-BE49-F238E27FC236}">
                  <a16:creationId xmlns:a16="http://schemas.microsoft.com/office/drawing/2014/main" id="{0FACEAD9-F632-4FDB-83AE-EC7FFAF7F2C2}"/>
                </a:ext>
              </a:extLst>
            </p:cNvPr>
            <p:cNvSpPr txBox="1"/>
            <p:nvPr/>
          </p:nvSpPr>
          <p:spPr>
            <a:xfrm>
              <a:off x="5604152" y="2447636"/>
              <a:ext cx="2320648" cy="646331"/>
            </a:xfrm>
            <a:prstGeom prst="rect">
              <a:avLst/>
            </a:prstGeom>
            <a:noFill/>
          </p:spPr>
          <p:txBody>
            <a:bodyPr wrap="square" rtlCol="0">
              <a:spAutoFit/>
            </a:bodyPr>
            <a:lstStyle/>
            <a:p>
              <a:r>
                <a:rPr lang="zh-CN" altLang="en-US" dirty="0">
                  <a:latin typeface="华文楷体" panose="02010600040101010101" pitchFamily="2" charset="-122"/>
                  <a:ea typeface="华文楷体" panose="02010600040101010101" pitchFamily="2" charset="-122"/>
                </a:rPr>
                <a:t>对模型输入正常数据，正常输出结果为</a:t>
              </a:r>
              <a:r>
                <a:rPr lang="en-US" altLang="zh-CN" dirty="0">
                  <a:latin typeface="华文楷体" panose="02010600040101010101" pitchFamily="2" charset="-122"/>
                  <a:ea typeface="华文楷体" panose="02010600040101010101" pitchFamily="2" charset="-122"/>
                </a:rPr>
                <a:t>L</a:t>
              </a:r>
              <a:endParaRPr lang="zh-CN" altLang="en-US" dirty="0"/>
            </a:p>
          </p:txBody>
        </p:sp>
      </p:grpSp>
      <p:sp>
        <p:nvSpPr>
          <p:cNvPr id="62" name="内容占位符 3">
            <a:extLst>
              <a:ext uri="{FF2B5EF4-FFF2-40B4-BE49-F238E27FC236}">
                <a16:creationId xmlns:a16="http://schemas.microsoft.com/office/drawing/2014/main" id="{F4E4A719-F893-4F5E-BA3B-89F7699242F9}"/>
              </a:ext>
            </a:extLst>
          </p:cNvPr>
          <p:cNvSpPr>
            <a:spLocks noGrp="1"/>
          </p:cNvSpPr>
          <p:nvPr>
            <p:ph sz="quarter" idx="18"/>
          </p:nvPr>
        </p:nvSpPr>
        <p:spPr>
          <a:xfrm>
            <a:off x="457200" y="1333500"/>
            <a:ext cx="11277600" cy="4838700"/>
          </a:xfrm>
        </p:spPr>
        <p:txBody>
          <a:bodyPr>
            <a:normAutofit/>
          </a:bodyPr>
          <a:lstStyle/>
          <a:p>
            <a:pPr marL="0" indent="0">
              <a:buNone/>
            </a:pPr>
            <a:r>
              <a:rPr lang="zh-CN" altLang="en-US" dirty="0">
                <a:latin typeface="华文楷体" panose="02010600040101010101" pitchFamily="2" charset="-122"/>
                <a:ea typeface="华文楷体" panose="02010600040101010101" pitchFamily="2" charset="-122"/>
              </a:rPr>
              <a:t>两种造假数据攻击模式</a:t>
            </a:r>
            <a:r>
              <a:rPr lang="en-US" altLang="zh-CN" dirty="0">
                <a:latin typeface="华文楷体" panose="02010600040101010101" pitchFamily="2" charset="-122"/>
                <a:ea typeface="华文楷体" panose="02010600040101010101" pitchFamily="2" charset="-122"/>
              </a:rPr>
              <a:t>, </a:t>
            </a:r>
            <a:r>
              <a:rPr lang="zh-CN" altLang="en-US" dirty="0">
                <a:latin typeface="华文楷体" panose="02010600040101010101" pitchFamily="2" charset="-122"/>
                <a:ea typeface="华文楷体" panose="02010600040101010101" pitchFamily="2" charset="-122"/>
              </a:rPr>
              <a:t>以改变正常输出结果为目标： </a:t>
            </a:r>
            <a:endParaRPr lang="en-US" altLang="zh-CN" dirty="0">
              <a:latin typeface="华文楷体" panose="02010600040101010101" pitchFamily="2" charset="-122"/>
              <a:ea typeface="华文楷体" panose="02010600040101010101" pitchFamily="2" charset="-122"/>
            </a:endParaRPr>
          </a:p>
          <a:p>
            <a:pPr lvl="1"/>
            <a:r>
              <a:rPr lang="zh-CN" altLang="en-US" dirty="0">
                <a:latin typeface="华文楷体" panose="02010600040101010101" pitchFamily="2" charset="-122"/>
                <a:ea typeface="华文楷体" panose="02010600040101010101" pitchFamily="2" charset="-122"/>
              </a:rPr>
              <a:t>造假输入数据</a:t>
            </a:r>
            <a:endParaRPr lang="en-US" altLang="zh-CN" dirty="0">
              <a:latin typeface="华文楷体" panose="02010600040101010101" pitchFamily="2" charset="-122"/>
              <a:ea typeface="华文楷体" panose="02010600040101010101" pitchFamily="2" charset="-122"/>
            </a:endParaRPr>
          </a:p>
          <a:p>
            <a:pPr lvl="1"/>
            <a:r>
              <a:rPr lang="zh-CN" altLang="en-US" dirty="0">
                <a:latin typeface="华文楷体" panose="02010600040101010101" pitchFamily="2" charset="-122"/>
                <a:ea typeface="华文楷体" panose="02010600040101010101" pitchFamily="2" charset="-122"/>
              </a:rPr>
              <a:t>造假模型训练数据</a:t>
            </a:r>
            <a:endParaRPr lang="zh-CN" altLang="en-US" dirty="0"/>
          </a:p>
        </p:txBody>
      </p:sp>
      <p:sp>
        <p:nvSpPr>
          <p:cNvPr id="3" name="灯片编号占位符 2">
            <a:extLst>
              <a:ext uri="{FF2B5EF4-FFF2-40B4-BE49-F238E27FC236}">
                <a16:creationId xmlns:a16="http://schemas.microsoft.com/office/drawing/2014/main" id="{1BDF52FF-4107-4546-8DF4-368CC98B17F5}"/>
              </a:ext>
            </a:extLst>
          </p:cNvPr>
          <p:cNvSpPr>
            <a:spLocks noGrp="1"/>
          </p:cNvSpPr>
          <p:nvPr>
            <p:ph type="sldNum" sz="quarter" idx="16"/>
          </p:nvPr>
        </p:nvSpPr>
        <p:spPr/>
        <p:txBody>
          <a:bodyPr/>
          <a:lstStyle/>
          <a:p>
            <a:fld id="{884269F9-B5CE-EB46-8536-1F9E4423A6BA}" type="slidenum">
              <a:rPr kumimoji="1" lang="zh-CN" altLang="en-US" smtClean="0"/>
              <a:t>42</a:t>
            </a:fld>
            <a:endParaRPr kumimoji="1" lang="zh-CN" altLang="en-US" dirty="0"/>
          </a:p>
        </p:txBody>
      </p:sp>
      <p:sp>
        <p:nvSpPr>
          <p:cNvPr id="12" name="矩形 11">
            <a:extLst>
              <a:ext uri="{FF2B5EF4-FFF2-40B4-BE49-F238E27FC236}">
                <a16:creationId xmlns:a16="http://schemas.microsoft.com/office/drawing/2014/main" id="{51DD4014-602D-4979-A26F-723CA6E25511}"/>
              </a:ext>
            </a:extLst>
          </p:cNvPr>
          <p:cNvSpPr/>
          <p:nvPr/>
        </p:nvSpPr>
        <p:spPr>
          <a:xfrm>
            <a:off x="7594035" y="2346040"/>
            <a:ext cx="2190023" cy="646331"/>
          </a:xfrm>
          <a:prstGeom prst="rect">
            <a:avLst/>
          </a:prstGeom>
          <a:ln w="19050"/>
        </p:spPr>
        <p:style>
          <a:lnRef idx="2">
            <a:schemeClr val="accent2"/>
          </a:lnRef>
          <a:fillRef idx="1">
            <a:schemeClr val="lt1"/>
          </a:fillRef>
          <a:effectRef idx="0">
            <a:schemeClr val="accent2"/>
          </a:effectRef>
          <a:fontRef idx="minor">
            <a:schemeClr val="dk1"/>
          </a:fontRef>
        </p:style>
        <p:txBody>
          <a:bodyPr wrap="square">
            <a:spAutoFit/>
          </a:bodyPr>
          <a:lstStyle/>
          <a:p>
            <a:pPr marL="457200" indent="-457200">
              <a:buFont typeface="Courier New" panose="02070309020205020404" pitchFamily="49" charset="0"/>
              <a:buChar char="o"/>
            </a:pPr>
            <a:r>
              <a:rPr lang="zh-CN" altLang="en-US" b="1" dirty="0">
                <a:solidFill>
                  <a:schemeClr val="accent2"/>
                </a:solidFill>
                <a:latin typeface="华文楷体" panose="02010600040101010101" pitchFamily="2" charset="-122"/>
                <a:ea typeface="华文楷体" panose="02010600040101010101" pitchFamily="2" charset="-122"/>
              </a:rPr>
              <a:t>改变输出结果</a:t>
            </a:r>
            <a:endParaRPr lang="en-US" altLang="zh-CN" b="1" dirty="0">
              <a:solidFill>
                <a:schemeClr val="accent2"/>
              </a:solidFill>
              <a:latin typeface="华文楷体" panose="02010600040101010101" pitchFamily="2" charset="-122"/>
              <a:ea typeface="华文楷体" panose="02010600040101010101" pitchFamily="2" charset="-122"/>
            </a:endParaRPr>
          </a:p>
          <a:p>
            <a:pPr marL="800100" lvl="1" indent="-342900">
              <a:buFont typeface="Arial" panose="020B0604020202020204" pitchFamily="34" charset="0"/>
              <a:buChar char="•"/>
            </a:pPr>
            <a:r>
              <a:rPr lang="zh-CN" altLang="en-US" dirty="0">
                <a:latin typeface="华文楷体" panose="02010600040101010101" pitchFamily="2" charset="-122"/>
                <a:ea typeface="华文楷体" panose="02010600040101010101" pitchFamily="2" charset="-122"/>
              </a:rPr>
              <a:t>如何防范 ？</a:t>
            </a:r>
            <a:endParaRPr lang="en-US" altLang="zh-CN" dirty="0">
              <a:latin typeface="华文楷体" panose="02010600040101010101" pitchFamily="2" charset="-122"/>
              <a:ea typeface="华文楷体" panose="02010600040101010101" pitchFamily="2" charset="-122"/>
            </a:endParaRPr>
          </a:p>
        </p:txBody>
      </p:sp>
      <p:cxnSp>
        <p:nvCxnSpPr>
          <p:cNvPr id="13" name="连接符: 曲线 12">
            <a:extLst>
              <a:ext uri="{FF2B5EF4-FFF2-40B4-BE49-F238E27FC236}">
                <a16:creationId xmlns:a16="http://schemas.microsoft.com/office/drawing/2014/main" id="{799B1008-E4C7-4E61-BEE7-605344159B1E}"/>
              </a:ext>
            </a:extLst>
          </p:cNvPr>
          <p:cNvCxnSpPr>
            <a:cxnSpLocks/>
          </p:cNvCxnSpPr>
          <p:nvPr/>
        </p:nvCxnSpPr>
        <p:spPr bwMode="auto">
          <a:xfrm rot="5400000" flipH="1" flipV="1">
            <a:off x="7094408" y="3072780"/>
            <a:ext cx="598439" cy="400815"/>
          </a:xfrm>
          <a:prstGeom prst="curvedConnector3">
            <a:avLst>
              <a:gd name="adj1" fmla="val 50001"/>
            </a:avLst>
          </a:prstGeom>
          <a:solidFill>
            <a:srgbClr val="FFFFFF"/>
          </a:solidFill>
          <a:ln w="19050" cap="flat" cmpd="sng" algn="ctr">
            <a:solidFill>
              <a:schemeClr val="accent2"/>
            </a:solidFill>
            <a:prstDash val="sysDash"/>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7" name="标题 36">
            <a:extLst>
              <a:ext uri="{FF2B5EF4-FFF2-40B4-BE49-F238E27FC236}">
                <a16:creationId xmlns:a16="http://schemas.microsoft.com/office/drawing/2014/main" id="{7A7C44C2-870D-4FCA-8C5B-72CBD2E0A221}"/>
              </a:ext>
            </a:extLst>
          </p:cNvPr>
          <p:cNvSpPr>
            <a:spLocks noGrp="1"/>
          </p:cNvSpPr>
          <p:nvPr>
            <p:ph type="title"/>
          </p:nvPr>
        </p:nvSpPr>
        <p:spPr>
          <a:xfrm>
            <a:off x="457201" y="457199"/>
            <a:ext cx="11277600" cy="883085"/>
          </a:xfrm>
        </p:spPr>
        <p:txBody>
          <a:bodyPr/>
          <a:lstStyle/>
          <a:p>
            <a:r>
              <a:rPr lang="zh-CN" altLang="en-US" dirty="0"/>
              <a:t>场景：造假数据攻击</a:t>
            </a:r>
          </a:p>
        </p:txBody>
      </p:sp>
      <p:grpSp>
        <p:nvGrpSpPr>
          <p:cNvPr id="56" name="组合 55">
            <a:extLst>
              <a:ext uri="{FF2B5EF4-FFF2-40B4-BE49-F238E27FC236}">
                <a16:creationId xmlns:a16="http://schemas.microsoft.com/office/drawing/2014/main" id="{B3153717-F21B-4931-A4F1-B3E2C5AE33C8}"/>
              </a:ext>
            </a:extLst>
          </p:cNvPr>
          <p:cNvGrpSpPr/>
          <p:nvPr/>
        </p:nvGrpSpPr>
        <p:grpSpPr>
          <a:xfrm>
            <a:off x="1961947" y="2952929"/>
            <a:ext cx="3561203" cy="2621279"/>
            <a:chOff x="2436517" y="1304404"/>
            <a:chExt cx="3561203" cy="2621279"/>
          </a:xfrm>
        </p:grpSpPr>
        <p:sp>
          <p:nvSpPr>
            <p:cNvPr id="20" name="矩形: 圆角 19">
              <a:extLst>
                <a:ext uri="{FF2B5EF4-FFF2-40B4-BE49-F238E27FC236}">
                  <a16:creationId xmlns:a16="http://schemas.microsoft.com/office/drawing/2014/main" id="{F4E87804-D540-4CD0-9507-F206B51BA13B}"/>
                </a:ext>
              </a:extLst>
            </p:cNvPr>
            <p:cNvSpPr/>
            <p:nvPr/>
          </p:nvSpPr>
          <p:spPr bwMode="auto">
            <a:xfrm>
              <a:off x="5364635" y="1866022"/>
              <a:ext cx="633085" cy="641975"/>
            </a:xfrm>
            <a:prstGeom prst="roundRect">
              <a:avLst/>
            </a:prstGeom>
            <a:noFill/>
            <a:ln w="1905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grpSp>
          <p:nvGrpSpPr>
            <p:cNvPr id="55" name="组合 54">
              <a:extLst>
                <a:ext uri="{FF2B5EF4-FFF2-40B4-BE49-F238E27FC236}">
                  <a16:creationId xmlns:a16="http://schemas.microsoft.com/office/drawing/2014/main" id="{9731FE32-2CFA-4849-93A1-9A8A9BF45842}"/>
                </a:ext>
              </a:extLst>
            </p:cNvPr>
            <p:cNvGrpSpPr/>
            <p:nvPr/>
          </p:nvGrpSpPr>
          <p:grpSpPr>
            <a:xfrm>
              <a:off x="2436517" y="1304404"/>
              <a:ext cx="2928118" cy="2621279"/>
              <a:chOff x="2436517" y="1304404"/>
              <a:chExt cx="2928118" cy="2621279"/>
            </a:xfrm>
          </p:grpSpPr>
          <p:cxnSp>
            <p:nvCxnSpPr>
              <p:cNvPr id="19" name="连接符: 曲线 18">
                <a:extLst>
                  <a:ext uri="{FF2B5EF4-FFF2-40B4-BE49-F238E27FC236}">
                    <a16:creationId xmlns:a16="http://schemas.microsoft.com/office/drawing/2014/main" id="{CF68B685-BB05-4306-8AB9-1E2C904E3D56}"/>
                  </a:ext>
                </a:extLst>
              </p:cNvPr>
              <p:cNvCxnSpPr>
                <a:cxnSpLocks/>
              </p:cNvCxnSpPr>
              <p:nvPr/>
            </p:nvCxnSpPr>
            <p:spPr bwMode="auto">
              <a:xfrm rot="10800000">
                <a:off x="4841319" y="1924085"/>
                <a:ext cx="523316" cy="384490"/>
              </a:xfrm>
              <a:prstGeom prst="curvedConnector3">
                <a:avLst>
                  <a:gd name="adj1" fmla="val 50000"/>
                </a:avLst>
              </a:prstGeom>
              <a:solidFill>
                <a:srgbClr val="FFFFFF"/>
              </a:solidFill>
              <a:ln w="19050" cap="flat" cmpd="sng" algn="ctr">
                <a:solidFill>
                  <a:srgbClr val="7030A0"/>
                </a:solidFill>
                <a:prstDash val="sysDash"/>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54" name="组合 53">
                <a:extLst>
                  <a:ext uri="{FF2B5EF4-FFF2-40B4-BE49-F238E27FC236}">
                    <a16:creationId xmlns:a16="http://schemas.microsoft.com/office/drawing/2014/main" id="{A37A8C5E-7DE3-44FC-B106-F33B102C55DE}"/>
                  </a:ext>
                </a:extLst>
              </p:cNvPr>
              <p:cNvGrpSpPr/>
              <p:nvPr/>
            </p:nvGrpSpPr>
            <p:grpSpPr>
              <a:xfrm>
                <a:off x="2436517" y="1304404"/>
                <a:ext cx="2428345" cy="2621279"/>
                <a:chOff x="2436517" y="1304404"/>
                <a:chExt cx="2428345" cy="2621279"/>
              </a:xfrm>
            </p:grpSpPr>
            <mc:AlternateContent xmlns:mc="http://schemas.openxmlformats.org/markup-compatibility/2006" xmlns:a14="http://schemas.microsoft.com/office/drawing/2010/main">
              <mc:Choice Requires="a14">
                <p:sp>
                  <p:nvSpPr>
                    <p:cNvPr id="18" name="矩形 17">
                      <a:extLst>
                        <a:ext uri="{FF2B5EF4-FFF2-40B4-BE49-F238E27FC236}">
                          <a16:creationId xmlns:a16="http://schemas.microsoft.com/office/drawing/2014/main" id="{8E68D066-1975-427C-9624-D3A423856B93}"/>
                        </a:ext>
                      </a:extLst>
                    </p:cNvPr>
                    <p:cNvSpPr/>
                    <p:nvPr/>
                  </p:nvSpPr>
                  <p:spPr>
                    <a:xfrm>
                      <a:off x="2497888" y="1304404"/>
                      <a:ext cx="2366974" cy="1200329"/>
                    </a:xfrm>
                    <a:prstGeom prst="rect">
                      <a:avLst/>
                    </a:prstGeom>
                    <a:ln>
                      <a:solidFill>
                        <a:srgbClr val="7030A0"/>
                      </a:solidFill>
                    </a:ln>
                  </p:spPr>
                  <p:style>
                    <a:lnRef idx="2">
                      <a:schemeClr val="dk1"/>
                    </a:lnRef>
                    <a:fillRef idx="1">
                      <a:schemeClr val="lt1"/>
                    </a:fillRef>
                    <a:effectRef idx="0">
                      <a:schemeClr val="dk1"/>
                    </a:effectRef>
                    <a:fontRef idx="minor">
                      <a:schemeClr val="dk1"/>
                    </a:fontRef>
                  </p:style>
                  <p:txBody>
                    <a:bodyPr wrap="square">
                      <a:spAutoFit/>
                    </a:bodyPr>
                    <a:lstStyle/>
                    <a:p>
                      <a:pPr marL="285750" indent="-285750">
                        <a:buFont typeface="Wingdings" panose="05000000000000000000" pitchFamily="2" charset="2"/>
                        <a:buChar char="p"/>
                      </a:pPr>
                      <a:r>
                        <a:rPr lang="zh-CN" altLang="en-US" dirty="0">
                          <a:latin typeface="华文楷体" panose="02010600040101010101" pitchFamily="2" charset="-122"/>
                          <a:ea typeface="华文楷体" panose="02010600040101010101" pitchFamily="2" charset="-122"/>
                        </a:rPr>
                        <a:t>训练模型</a:t>
                      </a:r>
                      <a14:m>
                        <m:oMath xmlns:m="http://schemas.openxmlformats.org/officeDocument/2006/math">
                          <m:r>
                            <a:rPr lang="zh-CN" altLang="en-US" i="1">
                              <a:latin typeface="Cambria Math" panose="02040503050406030204" pitchFamily="18" charset="0"/>
                            </a:rPr>
                            <m:t>𝒩</m:t>
                          </m:r>
                        </m:oMath>
                      </a14:m>
                      <a:r>
                        <a:rPr lang="zh-CN" altLang="en-US" dirty="0">
                          <a:latin typeface="华文楷体" panose="02010600040101010101" pitchFamily="2" charset="-122"/>
                          <a:ea typeface="华文楷体" panose="02010600040101010101" pitchFamily="2" charset="-122"/>
                        </a:rPr>
                        <a:t>时，输入造假训练数据，间接改变模型</a:t>
                      </a:r>
                      <a14:m>
                        <m:oMath xmlns:m="http://schemas.openxmlformats.org/officeDocument/2006/math">
                          <m:r>
                            <a:rPr lang="zh-CN" altLang="en-US" i="1">
                              <a:latin typeface="Cambria Math" panose="02040503050406030204" pitchFamily="18" charset="0"/>
                            </a:rPr>
                            <m:t>𝒩</m:t>
                          </m:r>
                          <m:r>
                            <a:rPr lang="zh-CN" altLang="en-US" i="1" smtClean="0">
                              <a:latin typeface="Cambria Math" panose="02040503050406030204" pitchFamily="18" charset="0"/>
                            </a:rPr>
                            <m:t>，</m:t>
                          </m:r>
                        </m:oMath>
                      </a14:m>
                      <a:r>
                        <a:rPr lang="zh-CN" altLang="en-US" dirty="0">
                          <a:latin typeface="华文楷体" panose="02010600040101010101" pitchFamily="2" charset="-122"/>
                          <a:ea typeface="华文楷体" panose="02010600040101010101" pitchFamily="2" charset="-122"/>
                        </a:rPr>
                        <a:t>进而该变结果</a:t>
                      </a:r>
                      <a:endParaRPr lang="en-US" altLang="zh-CN" dirty="0">
                        <a:latin typeface="华文楷体" panose="02010600040101010101" pitchFamily="2" charset="-122"/>
                        <a:ea typeface="华文楷体" panose="02010600040101010101" pitchFamily="2" charset="-122"/>
                      </a:endParaRPr>
                    </a:p>
                  </p:txBody>
                </p:sp>
              </mc:Choice>
              <mc:Fallback xmlns="">
                <p:sp>
                  <p:nvSpPr>
                    <p:cNvPr id="18" name="矩形 17">
                      <a:extLst>
                        <a:ext uri="{FF2B5EF4-FFF2-40B4-BE49-F238E27FC236}">
                          <a16:creationId xmlns:a16="http://schemas.microsoft.com/office/drawing/2014/main" id="{8E68D066-1975-427C-9624-D3A423856B93}"/>
                        </a:ext>
                      </a:extLst>
                    </p:cNvPr>
                    <p:cNvSpPr>
                      <a:spLocks noRot="1" noChangeAspect="1" noMove="1" noResize="1" noEditPoints="1" noAdjustHandles="1" noChangeArrowheads="1" noChangeShapeType="1" noTextEdit="1"/>
                    </p:cNvSpPr>
                    <p:nvPr/>
                  </p:nvSpPr>
                  <p:spPr>
                    <a:xfrm>
                      <a:off x="2497888" y="1304404"/>
                      <a:ext cx="2366974" cy="1200329"/>
                    </a:xfrm>
                    <a:prstGeom prst="rect">
                      <a:avLst/>
                    </a:prstGeom>
                    <a:blipFill>
                      <a:blip r:embed="rId3"/>
                      <a:stretch>
                        <a:fillRect l="-1538" t="-1508" b="-7035"/>
                      </a:stretch>
                    </a:blipFill>
                    <a:ln>
                      <a:solidFill>
                        <a:srgbClr val="7030A0"/>
                      </a:solidFill>
                    </a:ln>
                  </p:spPr>
                  <p:txBody>
                    <a:bodyPr/>
                    <a:lstStyle/>
                    <a:p>
                      <a:r>
                        <a:rPr lang="zh-CN" altLang="en-US">
                          <a:noFill/>
                        </a:rPr>
                        <a:t> </a:t>
                      </a:r>
                    </a:p>
                  </p:txBody>
                </p:sp>
              </mc:Fallback>
            </mc:AlternateContent>
            <p:pic>
              <p:nvPicPr>
                <p:cNvPr id="52" name="图片 51">
                  <a:extLst>
                    <a:ext uri="{FF2B5EF4-FFF2-40B4-BE49-F238E27FC236}">
                      <a16:creationId xmlns:a16="http://schemas.microsoft.com/office/drawing/2014/main" id="{E09FF79B-902E-4B3A-8B2A-81264E40D39D}"/>
                    </a:ext>
                  </a:extLst>
                </p:cNvPr>
                <p:cNvPicPr>
                  <a:picLocks noChangeAspect="1"/>
                </p:cNvPicPr>
                <p:nvPr/>
              </p:nvPicPr>
              <p:blipFill>
                <a:blip r:embed="rId6"/>
                <a:stretch>
                  <a:fillRect/>
                </a:stretch>
              </p:blipFill>
              <p:spPr>
                <a:xfrm>
                  <a:off x="2866140" y="2741175"/>
                  <a:ext cx="1165238" cy="585163"/>
                </a:xfrm>
                <a:prstGeom prst="rect">
                  <a:avLst/>
                </a:prstGeom>
              </p:spPr>
            </p:pic>
            <p:sp>
              <p:nvSpPr>
                <p:cNvPr id="53" name="文本框 52">
                  <a:extLst>
                    <a:ext uri="{FF2B5EF4-FFF2-40B4-BE49-F238E27FC236}">
                      <a16:creationId xmlns:a16="http://schemas.microsoft.com/office/drawing/2014/main" id="{3AE90D57-3F59-44AF-958C-4D1D9D2FCCBD}"/>
                    </a:ext>
                  </a:extLst>
                </p:cNvPr>
                <p:cNvSpPr txBox="1"/>
                <p:nvPr/>
              </p:nvSpPr>
              <p:spPr>
                <a:xfrm>
                  <a:off x="2436517" y="3402463"/>
                  <a:ext cx="2112518" cy="523220"/>
                </a:xfrm>
                <a:prstGeom prst="rect">
                  <a:avLst/>
                </a:prstGeom>
                <a:noFill/>
              </p:spPr>
              <p:txBody>
                <a:bodyPr wrap="square" rtlCol="0">
                  <a:spAutoFit/>
                </a:bodyPr>
                <a:lstStyle/>
                <a:p>
                  <a:pPr algn="ctr"/>
                  <a:r>
                    <a:rPr lang="zh-CN" altLang="en-US" sz="1400" dirty="0"/>
                    <a:t>“奥巴马”</a:t>
                  </a:r>
                  <a:r>
                    <a:rPr lang="en-US" altLang="zh-CN" sz="1400" dirty="0"/>
                    <a:t>,</a:t>
                  </a:r>
                  <a:r>
                    <a:rPr lang="zh-CN" altLang="en-US" sz="1400" dirty="0"/>
                    <a:t>“川普”</a:t>
                  </a:r>
                  <a:endParaRPr lang="en-US" altLang="zh-CN" sz="1400" dirty="0"/>
                </a:p>
                <a:p>
                  <a:pPr algn="ctr"/>
                  <a:r>
                    <a:rPr lang="zh-CN" altLang="en-US" sz="1400" dirty="0"/>
                    <a:t>（虚假数据及标签）</a:t>
                  </a:r>
                </a:p>
              </p:txBody>
            </p:sp>
          </p:grpSp>
        </p:grpSp>
      </p:grpSp>
      <p:grpSp>
        <p:nvGrpSpPr>
          <p:cNvPr id="61" name="组合 60">
            <a:extLst>
              <a:ext uri="{FF2B5EF4-FFF2-40B4-BE49-F238E27FC236}">
                <a16:creationId xmlns:a16="http://schemas.microsoft.com/office/drawing/2014/main" id="{BD730D2F-85B7-4350-A992-9ED8FF4F0FB5}"/>
              </a:ext>
            </a:extLst>
          </p:cNvPr>
          <p:cNvGrpSpPr/>
          <p:nvPr/>
        </p:nvGrpSpPr>
        <p:grpSpPr>
          <a:xfrm>
            <a:off x="5778581" y="3514548"/>
            <a:ext cx="3813694" cy="2549697"/>
            <a:chOff x="5717210" y="2310722"/>
            <a:chExt cx="3813694" cy="2549697"/>
          </a:xfrm>
        </p:grpSpPr>
        <p:grpSp>
          <p:nvGrpSpPr>
            <p:cNvPr id="51" name="组合 50">
              <a:extLst>
                <a:ext uri="{FF2B5EF4-FFF2-40B4-BE49-F238E27FC236}">
                  <a16:creationId xmlns:a16="http://schemas.microsoft.com/office/drawing/2014/main" id="{8437D109-189B-438F-871C-50771B996D1C}"/>
                </a:ext>
              </a:extLst>
            </p:cNvPr>
            <p:cNvGrpSpPr/>
            <p:nvPr/>
          </p:nvGrpSpPr>
          <p:grpSpPr>
            <a:xfrm>
              <a:off x="5717210" y="2310722"/>
              <a:ext cx="3813694" cy="2549697"/>
              <a:chOff x="6253151" y="1866023"/>
              <a:chExt cx="3813694" cy="2480586"/>
            </a:xfrm>
          </p:grpSpPr>
          <p:sp>
            <p:nvSpPr>
              <p:cNvPr id="9" name="矩形: 圆角 8">
                <a:extLst>
                  <a:ext uri="{FF2B5EF4-FFF2-40B4-BE49-F238E27FC236}">
                    <a16:creationId xmlns:a16="http://schemas.microsoft.com/office/drawing/2014/main" id="{C4C0727B-2645-4BB3-8377-15DCE4989B5C}"/>
                  </a:ext>
                </a:extLst>
              </p:cNvPr>
              <p:cNvSpPr/>
              <p:nvPr/>
            </p:nvSpPr>
            <p:spPr bwMode="auto">
              <a:xfrm>
                <a:off x="6253152" y="1866023"/>
                <a:ext cx="408711" cy="590712"/>
              </a:xfrm>
              <a:prstGeom prst="roundRect">
                <a:avLst/>
              </a:prstGeom>
              <a:noFill/>
              <a:ln w="1905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Arial" charset="0"/>
                  <a:ea typeface="宋体" charset="0"/>
                  <a:cs typeface="Arial" charset="0"/>
                  <a:sym typeface="Arial" charset="0"/>
                </a:endParaRPr>
              </a:p>
            </p:txBody>
          </p:sp>
          <p:grpSp>
            <p:nvGrpSpPr>
              <p:cNvPr id="50" name="组合 49">
                <a:extLst>
                  <a:ext uri="{FF2B5EF4-FFF2-40B4-BE49-F238E27FC236}">
                    <a16:creationId xmlns:a16="http://schemas.microsoft.com/office/drawing/2014/main" id="{752B2440-1A32-4195-BC92-35B125995138}"/>
                  </a:ext>
                </a:extLst>
              </p:cNvPr>
              <p:cNvGrpSpPr/>
              <p:nvPr/>
            </p:nvGrpSpPr>
            <p:grpSpPr>
              <a:xfrm>
                <a:off x="6253151" y="2456734"/>
                <a:ext cx="3813694" cy="1889875"/>
                <a:chOff x="6253151" y="2456734"/>
                <a:chExt cx="3813694" cy="1889875"/>
              </a:xfrm>
            </p:grpSpPr>
            <p:cxnSp>
              <p:nvCxnSpPr>
                <p:cNvPr id="8" name="连接符: 曲线 7">
                  <a:extLst>
                    <a:ext uri="{FF2B5EF4-FFF2-40B4-BE49-F238E27FC236}">
                      <a16:creationId xmlns:a16="http://schemas.microsoft.com/office/drawing/2014/main" id="{1B7F5686-28F7-4023-832F-71C882A8BAB9}"/>
                    </a:ext>
                  </a:extLst>
                </p:cNvPr>
                <p:cNvCxnSpPr>
                  <a:cxnSpLocks/>
                  <a:stCxn id="9" idx="2"/>
                </p:cNvCxnSpPr>
                <p:nvPr/>
              </p:nvCxnSpPr>
              <p:spPr bwMode="auto">
                <a:xfrm rot="16200000" flipH="1">
                  <a:off x="6417197" y="2497045"/>
                  <a:ext cx="408563" cy="327941"/>
                </a:xfrm>
                <a:prstGeom prst="curvedConnector3">
                  <a:avLst>
                    <a:gd name="adj1" fmla="val 50000"/>
                  </a:avLst>
                </a:prstGeom>
                <a:solidFill>
                  <a:srgbClr val="FFFFFF"/>
                </a:solidFill>
                <a:ln w="19050" cap="flat" cmpd="sng" algn="ctr">
                  <a:solidFill>
                    <a:srgbClr val="7030A0"/>
                  </a:solidFill>
                  <a:prstDash val="sysDash"/>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49" name="组合 48">
                  <a:extLst>
                    <a:ext uri="{FF2B5EF4-FFF2-40B4-BE49-F238E27FC236}">
                      <a16:creationId xmlns:a16="http://schemas.microsoft.com/office/drawing/2014/main" id="{319B0C56-B4A3-4896-8938-F92F9864C927}"/>
                    </a:ext>
                  </a:extLst>
                </p:cNvPr>
                <p:cNvGrpSpPr/>
                <p:nvPr/>
              </p:nvGrpSpPr>
              <p:grpSpPr>
                <a:xfrm>
                  <a:off x="6253151" y="2865838"/>
                  <a:ext cx="3813694" cy="1480771"/>
                  <a:chOff x="6253151" y="2865838"/>
                  <a:chExt cx="3813694" cy="1480771"/>
                </a:xfrm>
              </p:grpSpPr>
              <mc:AlternateContent xmlns:mc="http://schemas.openxmlformats.org/markup-compatibility/2006" xmlns:a14="http://schemas.microsoft.com/office/drawing/2010/main">
                <mc:Choice Requires="a14">
                  <p:sp>
                    <p:nvSpPr>
                      <p:cNvPr id="7" name="矩形 6">
                        <a:extLst>
                          <a:ext uri="{FF2B5EF4-FFF2-40B4-BE49-F238E27FC236}">
                            <a16:creationId xmlns:a16="http://schemas.microsoft.com/office/drawing/2014/main" id="{8B92D0E8-F0CC-4A49-9DA0-ACFBF366B5D7}"/>
                          </a:ext>
                        </a:extLst>
                      </p:cNvPr>
                      <p:cNvSpPr/>
                      <p:nvPr/>
                    </p:nvSpPr>
                    <p:spPr>
                      <a:xfrm>
                        <a:off x="6253151" y="2865838"/>
                        <a:ext cx="3531674" cy="646331"/>
                      </a:xfrm>
                      <a:prstGeom prst="rect">
                        <a:avLst/>
                      </a:prstGeom>
                      <a:ln>
                        <a:solidFill>
                          <a:srgbClr val="7030A0"/>
                        </a:solidFill>
                      </a:ln>
                    </p:spPr>
                    <p:style>
                      <a:lnRef idx="2">
                        <a:schemeClr val="dk1"/>
                      </a:lnRef>
                      <a:fillRef idx="1">
                        <a:schemeClr val="lt1"/>
                      </a:fillRef>
                      <a:effectRef idx="0">
                        <a:schemeClr val="dk1"/>
                      </a:effectRef>
                      <a:fontRef idx="minor">
                        <a:schemeClr val="dk1"/>
                      </a:fontRef>
                    </p:style>
                    <p:txBody>
                      <a:bodyPr wrap="square">
                        <a:spAutoFit/>
                      </a:bodyPr>
                      <a:lstStyle/>
                      <a:p>
                        <a:pPr marL="285750" indent="-285750">
                          <a:buFont typeface="Wingdings" panose="05000000000000000000" pitchFamily="2" charset="2"/>
                          <a:buChar char="p"/>
                        </a:pPr>
                        <a:r>
                          <a:rPr lang="zh-CN" altLang="en-US" dirty="0">
                            <a:latin typeface="华文楷体" panose="02010600040101010101" pitchFamily="2" charset="-122"/>
                            <a:ea typeface="华文楷体" panose="02010600040101010101" pitchFamily="2" charset="-122"/>
                          </a:rPr>
                          <a:t>应用模型</a:t>
                        </a:r>
                        <a14:m>
                          <m:oMath xmlns:m="http://schemas.openxmlformats.org/officeDocument/2006/math">
                            <m:r>
                              <a:rPr lang="zh-CN" altLang="en-US" i="1">
                                <a:latin typeface="Cambria Math" panose="02040503050406030204" pitchFamily="18" charset="0"/>
                              </a:rPr>
                              <m:t>𝒩</m:t>
                            </m:r>
                          </m:oMath>
                        </a14:m>
                        <a:r>
                          <a:rPr lang="zh-CN" altLang="en-US" dirty="0">
                            <a:latin typeface="华文楷体" panose="02010600040101010101" pitchFamily="2" charset="-122"/>
                            <a:ea typeface="华文楷体" panose="02010600040101010101" pitchFamily="2" charset="-122"/>
                          </a:rPr>
                          <a:t>时，输入造假数据或实物，比如：</a:t>
                        </a:r>
                        <a:endParaRPr lang="en-US" altLang="zh-CN" dirty="0">
                          <a:latin typeface="华文楷体" panose="02010600040101010101" pitchFamily="2" charset="-122"/>
                          <a:ea typeface="华文楷体" panose="02010600040101010101" pitchFamily="2" charset="-122"/>
                        </a:endParaRPr>
                      </a:p>
                    </p:txBody>
                  </p:sp>
                </mc:Choice>
                <mc:Fallback xmlns="">
                  <p:sp>
                    <p:nvSpPr>
                      <p:cNvPr id="7" name="矩形 6">
                        <a:extLst>
                          <a:ext uri="{FF2B5EF4-FFF2-40B4-BE49-F238E27FC236}">
                            <a16:creationId xmlns:a16="http://schemas.microsoft.com/office/drawing/2014/main" id="{8B92D0E8-F0CC-4A49-9DA0-ACFBF366B5D7}"/>
                          </a:ext>
                        </a:extLst>
                      </p:cNvPr>
                      <p:cNvSpPr>
                        <a:spLocks noRot="1" noChangeAspect="1" noMove="1" noResize="1" noEditPoints="1" noAdjustHandles="1" noChangeArrowheads="1" noChangeShapeType="1" noTextEdit="1"/>
                      </p:cNvSpPr>
                      <p:nvPr/>
                    </p:nvSpPr>
                    <p:spPr>
                      <a:xfrm>
                        <a:off x="6253151" y="2865838"/>
                        <a:ext cx="3531674" cy="646331"/>
                      </a:xfrm>
                      <a:prstGeom prst="rect">
                        <a:avLst/>
                      </a:prstGeom>
                      <a:blipFill>
                        <a:blip r:embed="rId7"/>
                        <a:stretch>
                          <a:fillRect l="-1033" t="-2703" b="-10811"/>
                        </a:stretch>
                      </a:blipFill>
                      <a:ln>
                        <a:solidFill>
                          <a:srgbClr val="7030A0"/>
                        </a:solidFill>
                      </a:ln>
                    </p:spPr>
                    <p:txBody>
                      <a:bodyPr/>
                      <a:lstStyle/>
                      <a:p>
                        <a:r>
                          <a:rPr lang="zh-CN" altLang="en-US">
                            <a:noFill/>
                          </a:rPr>
                          <a:t> </a:t>
                        </a:r>
                      </a:p>
                    </p:txBody>
                  </p:sp>
                </mc:Fallback>
              </mc:AlternateContent>
              <p:pic>
                <p:nvPicPr>
                  <p:cNvPr id="48" name="图片 47">
                    <a:extLst>
                      <a:ext uri="{FF2B5EF4-FFF2-40B4-BE49-F238E27FC236}">
                        <a16:creationId xmlns:a16="http://schemas.microsoft.com/office/drawing/2014/main" id="{2F7D4A9A-F946-416D-81E9-519BF9A0D4F1}"/>
                      </a:ext>
                    </a:extLst>
                  </p:cNvPr>
                  <p:cNvPicPr>
                    <a:picLocks noChangeAspect="1"/>
                  </p:cNvPicPr>
                  <p:nvPr/>
                </p:nvPicPr>
                <p:blipFill>
                  <a:blip r:embed="rId8"/>
                  <a:stretch>
                    <a:fillRect/>
                  </a:stretch>
                </p:blipFill>
                <p:spPr>
                  <a:xfrm>
                    <a:off x="8447226" y="3616821"/>
                    <a:ext cx="1619619" cy="729788"/>
                  </a:xfrm>
                  <a:prstGeom prst="rect">
                    <a:avLst/>
                  </a:prstGeom>
                </p:spPr>
              </p:pic>
            </p:grpSp>
          </p:grpSp>
        </p:grpSp>
        <p:pic>
          <p:nvPicPr>
            <p:cNvPr id="60" name="图片 59">
              <a:extLst>
                <a:ext uri="{FF2B5EF4-FFF2-40B4-BE49-F238E27FC236}">
                  <a16:creationId xmlns:a16="http://schemas.microsoft.com/office/drawing/2014/main" id="{AD5D95C9-1C24-4F2B-8141-4686C8F7B886}"/>
                </a:ext>
              </a:extLst>
            </p:cNvPr>
            <p:cNvPicPr>
              <a:picLocks noChangeAspect="1"/>
            </p:cNvPicPr>
            <p:nvPr/>
          </p:nvPicPr>
          <p:blipFill>
            <a:blip r:embed="rId9"/>
            <a:stretch>
              <a:fillRect/>
            </a:stretch>
          </p:blipFill>
          <p:spPr>
            <a:xfrm>
              <a:off x="5717210" y="4131642"/>
              <a:ext cx="2063598" cy="668426"/>
            </a:xfrm>
            <a:prstGeom prst="rect">
              <a:avLst/>
            </a:prstGeom>
          </p:spPr>
        </p:pic>
      </p:grpSp>
    </p:spTree>
    <p:extLst>
      <p:ext uri="{BB962C8B-B14F-4D97-AF65-F5344CB8AC3E}">
        <p14:creationId xmlns:p14="http://schemas.microsoft.com/office/powerpoint/2010/main" val="1837143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E1FE4C-68CC-4F37-9717-07413F96B899}"/>
              </a:ext>
            </a:extLst>
          </p:cNvPr>
          <p:cNvSpPr>
            <a:spLocks noGrp="1"/>
          </p:cNvSpPr>
          <p:nvPr>
            <p:ph type="title"/>
          </p:nvPr>
        </p:nvSpPr>
        <p:spPr/>
        <p:txBody>
          <a:bodyPr/>
          <a:lstStyle/>
          <a:p>
            <a:r>
              <a:rPr lang="zh-CN" altLang="en-US" dirty="0"/>
              <a:t>防御原理</a:t>
            </a:r>
            <a:r>
              <a:rPr lang="en-US" altLang="zh-CN" dirty="0"/>
              <a:t>: </a:t>
            </a:r>
            <a:r>
              <a:rPr lang="zh-CN" altLang="en-US" dirty="0"/>
              <a:t>对抗训练</a:t>
            </a:r>
          </a:p>
        </p:txBody>
      </p:sp>
      <p:sp>
        <p:nvSpPr>
          <p:cNvPr id="3" name="灯片编号占位符 2">
            <a:extLst>
              <a:ext uri="{FF2B5EF4-FFF2-40B4-BE49-F238E27FC236}">
                <a16:creationId xmlns:a16="http://schemas.microsoft.com/office/drawing/2014/main" id="{A31C39CF-A5D2-49A1-8931-BB5DEB63D6A3}"/>
              </a:ext>
            </a:extLst>
          </p:cNvPr>
          <p:cNvSpPr>
            <a:spLocks noGrp="1"/>
          </p:cNvSpPr>
          <p:nvPr>
            <p:ph type="sldNum" sz="quarter" idx="16"/>
          </p:nvPr>
        </p:nvSpPr>
        <p:spPr/>
        <p:txBody>
          <a:bodyPr/>
          <a:lstStyle/>
          <a:p>
            <a:fld id="{884269F9-B5CE-EB46-8536-1F9E4423A6BA}" type="slidenum">
              <a:rPr kumimoji="1" lang="zh-CN" altLang="en-US" smtClean="0"/>
              <a:t>43</a:t>
            </a:fld>
            <a:endParaRPr kumimoji="1" lang="zh-CN" altLang="en-US" dirty="0"/>
          </a:p>
        </p:txBody>
      </p:sp>
      <p:sp>
        <p:nvSpPr>
          <p:cNvPr id="4" name="内容占位符 3">
            <a:extLst>
              <a:ext uri="{FF2B5EF4-FFF2-40B4-BE49-F238E27FC236}">
                <a16:creationId xmlns:a16="http://schemas.microsoft.com/office/drawing/2014/main" id="{51822ECF-959B-4E0D-828A-0932E5BB86C5}"/>
              </a:ext>
            </a:extLst>
          </p:cNvPr>
          <p:cNvSpPr>
            <a:spLocks noGrp="1"/>
          </p:cNvSpPr>
          <p:nvPr>
            <p:ph sz="quarter" idx="18"/>
          </p:nvPr>
        </p:nvSpPr>
        <p:spPr/>
        <p:txBody>
          <a:bodyPr>
            <a:normAutofit/>
          </a:bodyPr>
          <a:lstStyle/>
          <a:p>
            <a:pPr lvl="1"/>
            <a:r>
              <a:rPr lang="zh-CN" altLang="en-US" dirty="0">
                <a:latin typeface="华文楷体" panose="02010600040101010101" pitchFamily="2" charset="-122"/>
                <a:ea typeface="华文楷体" panose="02010600040101010101" pitchFamily="2" charset="-122"/>
              </a:rPr>
              <a:t>改变训练目标（以包括对抗样本</a:t>
            </a:r>
            <a:r>
              <a:rPr lang="en-US" altLang="zh-CN" dirty="0">
                <a:latin typeface="华文楷体" panose="02010600040101010101" pitchFamily="2" charset="-122"/>
                <a:ea typeface="华文楷体" panose="02010600040101010101" pitchFamily="2" charset="-122"/>
              </a:rPr>
              <a:t>)</a:t>
            </a:r>
          </a:p>
          <a:p>
            <a:pPr marL="457200" lvl="1" indent="0">
              <a:buNone/>
            </a:pPr>
            <a:r>
              <a:rPr lang="en-US" altLang="zh-CN" dirty="0">
                <a:latin typeface="华文楷体" panose="02010600040101010101" pitchFamily="2" charset="-122"/>
                <a:ea typeface="华文楷体" panose="02010600040101010101" pitchFamily="2" charset="-122"/>
              </a:rPr>
              <a:t>    I. J. </a:t>
            </a:r>
            <a:r>
              <a:rPr lang="en-US" altLang="zh-CN" dirty="0" err="1">
                <a:latin typeface="华文楷体" panose="02010600040101010101" pitchFamily="2" charset="-122"/>
                <a:ea typeface="华文楷体" panose="02010600040101010101" pitchFamily="2" charset="-122"/>
              </a:rPr>
              <a:t>Goodfellow</a:t>
            </a:r>
            <a:r>
              <a:rPr lang="en-US" altLang="zh-CN" dirty="0">
                <a:latin typeface="华文楷体" panose="02010600040101010101" pitchFamily="2" charset="-122"/>
                <a:ea typeface="华文楷体" panose="02010600040101010101" pitchFamily="2" charset="-122"/>
              </a:rPr>
              <a:t>, J. </a:t>
            </a:r>
            <a:r>
              <a:rPr lang="en-US" altLang="zh-CN" dirty="0" err="1">
                <a:latin typeface="华文楷体" panose="02010600040101010101" pitchFamily="2" charset="-122"/>
                <a:ea typeface="华文楷体" panose="02010600040101010101" pitchFamily="2" charset="-122"/>
              </a:rPr>
              <a:t>Shlens</a:t>
            </a:r>
            <a:r>
              <a:rPr lang="en-US" altLang="zh-CN" dirty="0">
                <a:latin typeface="华文楷体" panose="02010600040101010101" pitchFamily="2" charset="-122"/>
                <a:ea typeface="华文楷体" panose="02010600040101010101" pitchFamily="2" charset="-122"/>
              </a:rPr>
              <a:t>, C. </a:t>
            </a:r>
            <a:r>
              <a:rPr lang="en-US" altLang="zh-CN" dirty="0" err="1">
                <a:latin typeface="华文楷体" panose="02010600040101010101" pitchFamily="2" charset="-122"/>
                <a:ea typeface="华文楷体" panose="02010600040101010101" pitchFamily="2" charset="-122"/>
              </a:rPr>
              <a:t>Szegedy</a:t>
            </a:r>
            <a:r>
              <a:rPr lang="en-US" altLang="zh-CN" dirty="0">
                <a:latin typeface="华文楷体" panose="02010600040101010101" pitchFamily="2" charset="-122"/>
                <a:ea typeface="华文楷体" panose="02010600040101010101" pitchFamily="2" charset="-122"/>
              </a:rPr>
              <a:t>, Explaining and Harnessing Adversarial Examples, 2015</a:t>
            </a:r>
          </a:p>
          <a:p>
            <a:pPr marL="457200" lvl="1" indent="0">
              <a:buNone/>
            </a:pPr>
            <a:r>
              <a:rPr lang="en-US" altLang="zh-CN" dirty="0">
                <a:latin typeface="华文楷体" panose="02010600040101010101" pitchFamily="2" charset="-122"/>
                <a:ea typeface="华文楷体" panose="02010600040101010101" pitchFamily="2" charset="-122"/>
              </a:rPr>
              <a:t>		</a:t>
            </a:r>
          </a:p>
          <a:p>
            <a:pPr lvl="1"/>
            <a:endParaRPr lang="en-US" altLang="zh-CN" dirty="0">
              <a:latin typeface="华文楷体" panose="02010600040101010101" pitchFamily="2" charset="-122"/>
              <a:ea typeface="华文楷体" panose="02010600040101010101" pitchFamily="2" charset="-122"/>
            </a:endParaRPr>
          </a:p>
          <a:p>
            <a:pPr lvl="1"/>
            <a:endParaRPr lang="en-US" altLang="zh-CN" dirty="0">
              <a:latin typeface="华文楷体" panose="02010600040101010101" pitchFamily="2" charset="-122"/>
              <a:ea typeface="华文楷体" panose="02010600040101010101" pitchFamily="2" charset="-122"/>
            </a:endParaRPr>
          </a:p>
          <a:p>
            <a:pPr lvl="1"/>
            <a:endParaRPr lang="en-US" altLang="zh-CN" dirty="0">
              <a:latin typeface="华文楷体" panose="02010600040101010101" pitchFamily="2" charset="-122"/>
              <a:ea typeface="华文楷体" panose="02010600040101010101" pitchFamily="2" charset="-122"/>
            </a:endParaRPr>
          </a:p>
          <a:p>
            <a:pPr marL="457200" lvl="1" indent="0">
              <a:buNone/>
            </a:pPr>
            <a:endParaRPr lang="en-US" altLang="zh-CN" dirty="0">
              <a:latin typeface="华文楷体" panose="02010600040101010101" pitchFamily="2" charset="-122"/>
              <a:ea typeface="华文楷体" panose="02010600040101010101" pitchFamily="2" charset="-122"/>
            </a:endParaRPr>
          </a:p>
          <a:p>
            <a:pPr marL="457200" lvl="1" indent="0">
              <a:buNone/>
            </a:pPr>
            <a:r>
              <a:rPr lang="en-US" altLang="zh-CN" dirty="0">
                <a:latin typeface="华文楷体" panose="02010600040101010101" pitchFamily="2" charset="-122"/>
                <a:ea typeface="华文楷体" panose="02010600040101010101" pitchFamily="2" charset="-122"/>
              </a:rPr>
              <a:t>	A. S. Ross, F. Doshi-Velez, Improving the Adversarial Robustness and Interpretability of Deep Neural Networks by Regularizing their Input Gradients</a:t>
            </a:r>
            <a:r>
              <a:rPr lang="zh-CN" altLang="en-US" dirty="0">
                <a:latin typeface="华文楷体" panose="02010600040101010101" pitchFamily="2" charset="-122"/>
                <a:ea typeface="华文楷体" panose="02010600040101010101" pitchFamily="2" charset="-122"/>
              </a:rPr>
              <a:t>， </a:t>
            </a:r>
            <a:r>
              <a:rPr lang="en-US" altLang="zh-CN" dirty="0">
                <a:latin typeface="华文楷体" panose="02010600040101010101" pitchFamily="2" charset="-122"/>
                <a:ea typeface="华文楷体" panose="02010600040101010101" pitchFamily="2" charset="-122"/>
              </a:rPr>
              <a:t>2017</a:t>
            </a:r>
          </a:p>
          <a:p>
            <a:pPr marL="457200" lvl="1" indent="0">
              <a:buNone/>
            </a:pPr>
            <a:endParaRPr lang="en-US" altLang="zh-CN" dirty="0">
              <a:latin typeface="华文楷体" panose="02010600040101010101" pitchFamily="2" charset="-122"/>
              <a:ea typeface="华文楷体" panose="02010600040101010101" pitchFamily="2" charset="-122"/>
            </a:endParaRPr>
          </a:p>
        </p:txBody>
      </p:sp>
      <p:pic>
        <p:nvPicPr>
          <p:cNvPr id="5" name="图片 4">
            <a:extLst>
              <a:ext uri="{FF2B5EF4-FFF2-40B4-BE49-F238E27FC236}">
                <a16:creationId xmlns:a16="http://schemas.microsoft.com/office/drawing/2014/main" id="{BD1E260C-035B-4A8C-869A-FFCB848BF1CE}"/>
              </a:ext>
            </a:extLst>
          </p:cNvPr>
          <p:cNvPicPr>
            <a:picLocks noChangeAspect="1"/>
          </p:cNvPicPr>
          <p:nvPr/>
        </p:nvPicPr>
        <p:blipFill>
          <a:blip r:embed="rId3"/>
          <a:stretch>
            <a:fillRect/>
          </a:stretch>
        </p:blipFill>
        <p:spPr>
          <a:xfrm>
            <a:off x="2360895" y="2638114"/>
            <a:ext cx="6306430" cy="514422"/>
          </a:xfrm>
          <a:prstGeom prst="rect">
            <a:avLst/>
          </a:prstGeom>
        </p:spPr>
      </p:pic>
      <p:sp>
        <p:nvSpPr>
          <p:cNvPr id="6" name="矩形: 圆角 5">
            <a:extLst>
              <a:ext uri="{FF2B5EF4-FFF2-40B4-BE49-F238E27FC236}">
                <a16:creationId xmlns:a16="http://schemas.microsoft.com/office/drawing/2014/main" id="{9EA019C5-7733-4AF7-A3A4-5CBC12F8464C}"/>
              </a:ext>
            </a:extLst>
          </p:cNvPr>
          <p:cNvSpPr/>
          <p:nvPr/>
        </p:nvSpPr>
        <p:spPr>
          <a:xfrm>
            <a:off x="3842328" y="2638114"/>
            <a:ext cx="886691" cy="42782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a:extLst>
              <a:ext uri="{FF2B5EF4-FFF2-40B4-BE49-F238E27FC236}">
                <a16:creationId xmlns:a16="http://schemas.microsoft.com/office/drawing/2014/main" id="{6C8EB169-DA3B-488F-8870-7C908D7929D2}"/>
              </a:ext>
            </a:extLst>
          </p:cNvPr>
          <p:cNvSpPr/>
          <p:nvPr/>
        </p:nvSpPr>
        <p:spPr>
          <a:xfrm>
            <a:off x="6132946" y="2629201"/>
            <a:ext cx="2355273" cy="52333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连接符: 曲线 7">
            <a:extLst>
              <a:ext uri="{FF2B5EF4-FFF2-40B4-BE49-F238E27FC236}">
                <a16:creationId xmlns:a16="http://schemas.microsoft.com/office/drawing/2014/main" id="{CC665D44-3EB3-4323-A670-23045D3B5213}"/>
              </a:ext>
            </a:extLst>
          </p:cNvPr>
          <p:cNvCxnSpPr>
            <a:cxnSpLocks/>
          </p:cNvCxnSpPr>
          <p:nvPr/>
        </p:nvCxnSpPr>
        <p:spPr bwMode="auto">
          <a:xfrm rot="16200000" flipH="1">
            <a:off x="4024467" y="3158673"/>
            <a:ext cx="513396" cy="327940"/>
          </a:xfrm>
          <a:prstGeom prst="curvedConnector3">
            <a:avLst>
              <a:gd name="adj1" fmla="val 50000"/>
            </a:avLst>
          </a:prstGeom>
          <a:solidFill>
            <a:srgbClr val="FFFFFF"/>
          </a:solidFill>
          <a:ln w="19050" cap="flat" cmpd="sng" algn="ctr">
            <a:solidFill>
              <a:srgbClr val="7030A0"/>
            </a:solidFill>
            <a:prstDash val="sysDash"/>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9" name="矩形 8">
            <a:extLst>
              <a:ext uri="{FF2B5EF4-FFF2-40B4-BE49-F238E27FC236}">
                <a16:creationId xmlns:a16="http://schemas.microsoft.com/office/drawing/2014/main" id="{B7FDDA00-58CC-460C-95B3-52F0E13F32B6}"/>
              </a:ext>
            </a:extLst>
          </p:cNvPr>
          <p:cNvSpPr/>
          <p:nvPr/>
        </p:nvSpPr>
        <p:spPr>
          <a:xfrm>
            <a:off x="3912837" y="3578783"/>
            <a:ext cx="1407309" cy="369332"/>
          </a:xfrm>
          <a:prstGeom prst="rect">
            <a:avLst/>
          </a:prstGeom>
          <a:ln>
            <a:solidFill>
              <a:srgbClr val="7030A0"/>
            </a:solidFill>
          </a:ln>
        </p:spPr>
        <p:style>
          <a:lnRef idx="2">
            <a:schemeClr val="dk1"/>
          </a:lnRef>
          <a:fillRef idx="1">
            <a:schemeClr val="lt1"/>
          </a:fillRef>
          <a:effectRef idx="0">
            <a:schemeClr val="dk1"/>
          </a:effectRef>
          <a:fontRef idx="minor">
            <a:schemeClr val="dk1"/>
          </a:fontRef>
        </p:style>
        <p:txBody>
          <a:bodyPr wrap="square">
            <a:spAutoFit/>
          </a:bodyPr>
          <a:lstStyle/>
          <a:p>
            <a:r>
              <a:rPr lang="zh-CN" altLang="en-US" dirty="0">
                <a:latin typeface="华文楷体" panose="02010600040101010101" pitchFamily="2" charset="-122"/>
                <a:ea typeface="华文楷体" panose="02010600040101010101" pitchFamily="2" charset="-122"/>
              </a:rPr>
              <a:t>原训练目标</a:t>
            </a:r>
            <a:endParaRPr lang="en-US" altLang="zh-CN" dirty="0">
              <a:latin typeface="华文楷体" panose="02010600040101010101" pitchFamily="2" charset="-122"/>
              <a:ea typeface="华文楷体" panose="02010600040101010101" pitchFamily="2" charset="-122"/>
            </a:endParaRPr>
          </a:p>
        </p:txBody>
      </p:sp>
      <p:cxnSp>
        <p:nvCxnSpPr>
          <p:cNvPr id="10" name="连接符: 曲线 9">
            <a:extLst>
              <a:ext uri="{FF2B5EF4-FFF2-40B4-BE49-F238E27FC236}">
                <a16:creationId xmlns:a16="http://schemas.microsoft.com/office/drawing/2014/main" id="{961EDD59-82E7-43C6-84A0-59D0F7C12DE2}"/>
              </a:ext>
            </a:extLst>
          </p:cNvPr>
          <p:cNvCxnSpPr>
            <a:cxnSpLocks/>
          </p:cNvCxnSpPr>
          <p:nvPr/>
        </p:nvCxnSpPr>
        <p:spPr bwMode="auto">
          <a:xfrm rot="16200000" flipH="1">
            <a:off x="6593337" y="3204839"/>
            <a:ext cx="419946" cy="327941"/>
          </a:xfrm>
          <a:prstGeom prst="curvedConnector3">
            <a:avLst>
              <a:gd name="adj1" fmla="val 50000"/>
            </a:avLst>
          </a:prstGeom>
          <a:solidFill>
            <a:srgbClr val="FFFFFF"/>
          </a:solidFill>
          <a:ln w="19050" cap="flat" cmpd="sng" algn="ctr">
            <a:solidFill>
              <a:srgbClr val="7030A0"/>
            </a:solidFill>
            <a:prstDash val="sysDash"/>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 name="矩形 10">
            <a:extLst>
              <a:ext uri="{FF2B5EF4-FFF2-40B4-BE49-F238E27FC236}">
                <a16:creationId xmlns:a16="http://schemas.microsoft.com/office/drawing/2014/main" id="{2950B12F-4C54-4DF6-8E48-0A2C102D415C}"/>
              </a:ext>
            </a:extLst>
          </p:cNvPr>
          <p:cNvSpPr/>
          <p:nvPr/>
        </p:nvSpPr>
        <p:spPr>
          <a:xfrm>
            <a:off x="6434982" y="3579339"/>
            <a:ext cx="2450401" cy="369332"/>
          </a:xfrm>
          <a:prstGeom prst="rect">
            <a:avLst/>
          </a:prstGeom>
          <a:ln>
            <a:solidFill>
              <a:srgbClr val="7030A0"/>
            </a:solidFill>
          </a:ln>
        </p:spPr>
        <p:style>
          <a:lnRef idx="2">
            <a:schemeClr val="dk1"/>
          </a:lnRef>
          <a:fillRef idx="1">
            <a:schemeClr val="lt1"/>
          </a:fillRef>
          <a:effectRef idx="0">
            <a:schemeClr val="dk1"/>
          </a:effectRef>
          <a:fontRef idx="minor">
            <a:schemeClr val="dk1"/>
          </a:fontRef>
        </p:style>
        <p:txBody>
          <a:bodyPr wrap="square">
            <a:spAutoFit/>
          </a:bodyPr>
          <a:lstStyle/>
          <a:p>
            <a:r>
              <a:rPr lang="zh-CN" altLang="en-US" dirty="0">
                <a:latin typeface="华文楷体" panose="02010600040101010101" pitchFamily="2" charset="-122"/>
                <a:ea typeface="华文楷体" panose="02010600040101010101" pitchFamily="2" charset="-122"/>
              </a:rPr>
              <a:t>对抗样本（包含扰动）</a:t>
            </a:r>
            <a:endParaRPr lang="en-US" altLang="zh-CN" dirty="0">
              <a:latin typeface="华文楷体" panose="02010600040101010101" pitchFamily="2" charset="-122"/>
              <a:ea typeface="华文楷体" panose="02010600040101010101" pitchFamily="2" charset="-122"/>
            </a:endParaRPr>
          </a:p>
        </p:txBody>
      </p:sp>
      <p:pic>
        <p:nvPicPr>
          <p:cNvPr id="14" name="图片 13">
            <a:extLst>
              <a:ext uri="{FF2B5EF4-FFF2-40B4-BE49-F238E27FC236}">
                <a16:creationId xmlns:a16="http://schemas.microsoft.com/office/drawing/2014/main" id="{D3FAD7FC-1F0F-4D94-8CF0-2B8AD7FC81CA}"/>
              </a:ext>
            </a:extLst>
          </p:cNvPr>
          <p:cNvPicPr>
            <a:picLocks noChangeAspect="1"/>
          </p:cNvPicPr>
          <p:nvPr/>
        </p:nvPicPr>
        <p:blipFill>
          <a:blip r:embed="rId4"/>
          <a:stretch>
            <a:fillRect/>
          </a:stretch>
        </p:blipFill>
        <p:spPr>
          <a:xfrm>
            <a:off x="3773440" y="4824416"/>
            <a:ext cx="3886742" cy="647790"/>
          </a:xfrm>
          <a:prstGeom prst="rect">
            <a:avLst/>
          </a:prstGeom>
        </p:spPr>
      </p:pic>
      <p:sp>
        <p:nvSpPr>
          <p:cNvPr id="13" name="矩形: 圆角 12">
            <a:extLst>
              <a:ext uri="{FF2B5EF4-FFF2-40B4-BE49-F238E27FC236}">
                <a16:creationId xmlns:a16="http://schemas.microsoft.com/office/drawing/2014/main" id="{08AA2E97-AD46-4378-B241-2B298DDA1117}"/>
              </a:ext>
            </a:extLst>
          </p:cNvPr>
          <p:cNvSpPr/>
          <p:nvPr/>
        </p:nvSpPr>
        <p:spPr>
          <a:xfrm>
            <a:off x="4658944" y="4881481"/>
            <a:ext cx="886691" cy="42782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连接符: 曲线 14">
            <a:extLst>
              <a:ext uri="{FF2B5EF4-FFF2-40B4-BE49-F238E27FC236}">
                <a16:creationId xmlns:a16="http://schemas.microsoft.com/office/drawing/2014/main" id="{7F6DA288-E15C-4EDE-A78B-FC8D374BE208}"/>
              </a:ext>
            </a:extLst>
          </p:cNvPr>
          <p:cNvCxnSpPr>
            <a:cxnSpLocks/>
          </p:cNvCxnSpPr>
          <p:nvPr/>
        </p:nvCxnSpPr>
        <p:spPr bwMode="auto">
          <a:xfrm rot="16200000" flipH="1">
            <a:off x="4841083" y="5402040"/>
            <a:ext cx="513396" cy="327940"/>
          </a:xfrm>
          <a:prstGeom prst="curvedConnector3">
            <a:avLst>
              <a:gd name="adj1" fmla="val 50000"/>
            </a:avLst>
          </a:prstGeom>
          <a:solidFill>
            <a:srgbClr val="FFFFFF"/>
          </a:solidFill>
          <a:ln w="19050" cap="flat" cmpd="sng" algn="ctr">
            <a:solidFill>
              <a:srgbClr val="7030A0"/>
            </a:solidFill>
            <a:prstDash val="sysDash"/>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6" name="矩形 15">
            <a:extLst>
              <a:ext uri="{FF2B5EF4-FFF2-40B4-BE49-F238E27FC236}">
                <a16:creationId xmlns:a16="http://schemas.microsoft.com/office/drawing/2014/main" id="{B25AD449-CFCA-40C8-A041-D9029FE19AB0}"/>
              </a:ext>
            </a:extLst>
          </p:cNvPr>
          <p:cNvSpPr/>
          <p:nvPr/>
        </p:nvSpPr>
        <p:spPr>
          <a:xfrm>
            <a:off x="4729453" y="5822150"/>
            <a:ext cx="1407309" cy="369332"/>
          </a:xfrm>
          <a:prstGeom prst="rect">
            <a:avLst/>
          </a:prstGeom>
          <a:ln>
            <a:solidFill>
              <a:srgbClr val="7030A0"/>
            </a:solidFill>
          </a:ln>
        </p:spPr>
        <p:style>
          <a:lnRef idx="2">
            <a:schemeClr val="dk1"/>
          </a:lnRef>
          <a:fillRef idx="1">
            <a:schemeClr val="lt1"/>
          </a:fillRef>
          <a:effectRef idx="0">
            <a:schemeClr val="dk1"/>
          </a:effectRef>
          <a:fontRef idx="minor">
            <a:schemeClr val="dk1"/>
          </a:fontRef>
        </p:style>
        <p:txBody>
          <a:bodyPr wrap="square">
            <a:spAutoFit/>
          </a:bodyPr>
          <a:lstStyle/>
          <a:p>
            <a:r>
              <a:rPr lang="zh-CN" altLang="en-US" dirty="0">
                <a:latin typeface="华文楷体" panose="02010600040101010101" pitchFamily="2" charset="-122"/>
                <a:ea typeface="华文楷体" panose="02010600040101010101" pitchFamily="2" charset="-122"/>
              </a:rPr>
              <a:t>原训练目标</a:t>
            </a:r>
            <a:endParaRPr lang="en-US" altLang="zh-CN" dirty="0">
              <a:latin typeface="华文楷体" panose="02010600040101010101" pitchFamily="2" charset="-122"/>
              <a:ea typeface="华文楷体" panose="02010600040101010101" pitchFamily="2" charset="-122"/>
            </a:endParaRPr>
          </a:p>
        </p:txBody>
      </p:sp>
      <p:sp>
        <p:nvSpPr>
          <p:cNvPr id="17" name="矩形: 圆角 16">
            <a:extLst>
              <a:ext uri="{FF2B5EF4-FFF2-40B4-BE49-F238E27FC236}">
                <a16:creationId xmlns:a16="http://schemas.microsoft.com/office/drawing/2014/main" id="{2F763CDA-0542-4794-9674-61C5C8BB0CFB}"/>
              </a:ext>
            </a:extLst>
          </p:cNvPr>
          <p:cNvSpPr/>
          <p:nvPr/>
        </p:nvSpPr>
        <p:spPr>
          <a:xfrm>
            <a:off x="5938982" y="4882039"/>
            <a:ext cx="1590379" cy="42782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连接符: 曲线 17">
            <a:extLst>
              <a:ext uri="{FF2B5EF4-FFF2-40B4-BE49-F238E27FC236}">
                <a16:creationId xmlns:a16="http://schemas.microsoft.com/office/drawing/2014/main" id="{8AB1EAB7-AB4E-4E03-B8FF-D8FC0A4CF889}"/>
              </a:ext>
            </a:extLst>
          </p:cNvPr>
          <p:cNvCxnSpPr>
            <a:cxnSpLocks/>
          </p:cNvCxnSpPr>
          <p:nvPr/>
        </p:nvCxnSpPr>
        <p:spPr bwMode="auto">
          <a:xfrm rot="16200000" flipH="1">
            <a:off x="6824809" y="5402598"/>
            <a:ext cx="513396" cy="327940"/>
          </a:xfrm>
          <a:prstGeom prst="curvedConnector3">
            <a:avLst>
              <a:gd name="adj1" fmla="val 50000"/>
            </a:avLst>
          </a:prstGeom>
          <a:solidFill>
            <a:srgbClr val="FFFFFF"/>
          </a:solidFill>
          <a:ln w="19050" cap="flat" cmpd="sng" algn="ctr">
            <a:solidFill>
              <a:srgbClr val="7030A0"/>
            </a:solidFill>
            <a:prstDash val="sysDash"/>
            <a:miter lim="800000"/>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9" name="矩形 18">
            <a:extLst>
              <a:ext uri="{FF2B5EF4-FFF2-40B4-BE49-F238E27FC236}">
                <a16:creationId xmlns:a16="http://schemas.microsoft.com/office/drawing/2014/main" id="{5C023370-A018-4E97-8313-21843FBD3DB4}"/>
              </a:ext>
            </a:extLst>
          </p:cNvPr>
          <p:cNvSpPr/>
          <p:nvPr/>
        </p:nvSpPr>
        <p:spPr>
          <a:xfrm>
            <a:off x="6639339" y="5822708"/>
            <a:ext cx="4194916" cy="369332"/>
          </a:xfrm>
          <a:prstGeom prst="rect">
            <a:avLst/>
          </a:prstGeom>
          <a:ln>
            <a:solidFill>
              <a:srgbClr val="7030A0"/>
            </a:solidFill>
          </a:ln>
        </p:spPr>
        <p:style>
          <a:lnRef idx="2">
            <a:schemeClr val="dk1"/>
          </a:lnRef>
          <a:fillRef idx="1">
            <a:schemeClr val="lt1"/>
          </a:fillRef>
          <a:effectRef idx="0">
            <a:schemeClr val="dk1"/>
          </a:effectRef>
          <a:fontRef idx="minor">
            <a:schemeClr val="dk1"/>
          </a:fontRef>
        </p:style>
        <p:txBody>
          <a:bodyPr wrap="square">
            <a:spAutoFit/>
          </a:bodyPr>
          <a:lstStyle/>
          <a:p>
            <a:r>
              <a:rPr lang="en-US" altLang="zh-CN" dirty="0">
                <a:latin typeface="华文楷体" panose="02010600040101010101" pitchFamily="2" charset="-122"/>
                <a:ea typeface="华文楷体" panose="02010600040101010101" pitchFamily="2" charset="-122"/>
              </a:rPr>
              <a:t>Regularization term</a:t>
            </a:r>
            <a:r>
              <a:rPr lang="zh-CN" altLang="en-US" dirty="0">
                <a:latin typeface="华文楷体" panose="02010600040101010101" pitchFamily="2" charset="-122"/>
                <a:ea typeface="华文楷体" panose="02010600040101010101" pitchFamily="2" charset="-122"/>
              </a:rPr>
              <a:t>保证预测结果连续性</a:t>
            </a:r>
            <a:endParaRPr lang="en-US" altLang="zh-CN"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4445439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0418F691-84FB-2546-A933-260AD6828BEF}"/>
              </a:ext>
            </a:extLst>
          </p:cNvPr>
          <p:cNvPicPr>
            <a:picLocks noChangeAspect="1"/>
          </p:cNvPicPr>
          <p:nvPr/>
        </p:nvPicPr>
        <p:blipFill>
          <a:blip r:embed="rId3"/>
          <a:stretch>
            <a:fillRect/>
          </a:stretch>
        </p:blipFill>
        <p:spPr>
          <a:xfrm>
            <a:off x="10490255" y="-246898"/>
            <a:ext cx="1732883" cy="1880601"/>
          </a:xfrm>
          <a:prstGeom prst="rect">
            <a:avLst/>
          </a:prstGeom>
        </p:spPr>
      </p:pic>
      <p:sp>
        <p:nvSpPr>
          <p:cNvPr id="23" name="标题 1">
            <a:extLst>
              <a:ext uri="{FF2B5EF4-FFF2-40B4-BE49-F238E27FC236}">
                <a16:creationId xmlns:a16="http://schemas.microsoft.com/office/drawing/2014/main" id="{1DBE7041-A68B-4957-90D4-305FACC5BDF5}"/>
              </a:ext>
            </a:extLst>
          </p:cNvPr>
          <p:cNvSpPr>
            <a:spLocks noGrp="1"/>
          </p:cNvSpPr>
          <p:nvPr>
            <p:ph type="title"/>
          </p:nvPr>
        </p:nvSpPr>
        <p:spPr>
          <a:xfrm>
            <a:off x="457201" y="457199"/>
            <a:ext cx="11277600" cy="883085"/>
          </a:xfrm>
        </p:spPr>
        <p:txBody>
          <a:bodyPr/>
          <a:lstStyle/>
          <a:p>
            <a:r>
              <a:rPr lang="zh-CN" altLang="en-US" dirty="0"/>
              <a:t>防御案例</a:t>
            </a:r>
            <a:r>
              <a:rPr lang="en-US" altLang="zh-CN" dirty="0"/>
              <a:t>: </a:t>
            </a:r>
            <a:r>
              <a:rPr lang="zh-CN" altLang="en-US" dirty="0"/>
              <a:t>人脸活体检测对抗训练</a:t>
            </a:r>
          </a:p>
        </p:txBody>
      </p:sp>
      <p:sp>
        <p:nvSpPr>
          <p:cNvPr id="12" name="矩形 11">
            <a:extLst>
              <a:ext uri="{FF2B5EF4-FFF2-40B4-BE49-F238E27FC236}">
                <a16:creationId xmlns:a16="http://schemas.microsoft.com/office/drawing/2014/main" id="{290579EB-5A92-4DF6-8354-CEDD4AE6890A}"/>
              </a:ext>
            </a:extLst>
          </p:cNvPr>
          <p:cNvSpPr/>
          <p:nvPr/>
        </p:nvSpPr>
        <p:spPr>
          <a:xfrm>
            <a:off x="1840759" y="1370608"/>
            <a:ext cx="5358807" cy="266311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8F136044-2F55-4D99-85FE-02EE1138B724}"/>
              </a:ext>
            </a:extLst>
          </p:cNvPr>
          <p:cNvSpPr/>
          <p:nvPr/>
        </p:nvSpPr>
        <p:spPr>
          <a:xfrm>
            <a:off x="8378000" y="1370608"/>
            <a:ext cx="2232837" cy="2663110"/>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圆角 3">
            <a:extLst>
              <a:ext uri="{FF2B5EF4-FFF2-40B4-BE49-F238E27FC236}">
                <a16:creationId xmlns:a16="http://schemas.microsoft.com/office/drawing/2014/main" id="{1B83F7FF-4E70-4F27-B071-4266A20CF7F9}"/>
              </a:ext>
            </a:extLst>
          </p:cNvPr>
          <p:cNvSpPr/>
          <p:nvPr/>
        </p:nvSpPr>
        <p:spPr>
          <a:xfrm>
            <a:off x="6079326" y="5088380"/>
            <a:ext cx="2204347" cy="620580"/>
          </a:xfrm>
          <a:prstGeom prst="roundRect">
            <a:avLst/>
          </a:prstGeom>
          <a:solidFill>
            <a:schemeClr val="accent1">
              <a:lumMod val="7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我们的人脸识别模型</a:t>
            </a:r>
          </a:p>
        </p:txBody>
      </p:sp>
      <p:sp>
        <p:nvSpPr>
          <p:cNvPr id="5" name="矩形: 圆角 4">
            <a:extLst>
              <a:ext uri="{FF2B5EF4-FFF2-40B4-BE49-F238E27FC236}">
                <a16:creationId xmlns:a16="http://schemas.microsoft.com/office/drawing/2014/main" id="{A1FFBE1D-390B-4865-AFAB-DB4DC5B392E1}"/>
              </a:ext>
            </a:extLst>
          </p:cNvPr>
          <p:cNvSpPr/>
          <p:nvPr/>
        </p:nvSpPr>
        <p:spPr>
          <a:xfrm>
            <a:off x="8719203" y="1478505"/>
            <a:ext cx="1596524" cy="459143"/>
          </a:xfrm>
          <a:prstGeom prst="roundRect">
            <a:avLst/>
          </a:prstGeom>
          <a:solidFill>
            <a:schemeClr val="tx1">
              <a:lumMod val="75000"/>
              <a:lumOff val="25000"/>
            </a:schemeClr>
          </a:solidFill>
          <a:ln>
            <a:solidFill>
              <a:schemeClr val="bg2"/>
            </a:solidFill>
          </a:ln>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人脸识别模型</a:t>
            </a:r>
            <a:r>
              <a:rPr lang="en-US" altLang="zh-CN" sz="1500" dirty="0">
                <a:solidFill>
                  <a:schemeClr val="bg1"/>
                </a:solidFill>
              </a:rPr>
              <a:t>1</a:t>
            </a:r>
            <a:endParaRPr lang="zh-CN" altLang="en-US" sz="1500" dirty="0">
              <a:solidFill>
                <a:schemeClr val="bg1"/>
              </a:solidFill>
            </a:endParaRPr>
          </a:p>
        </p:txBody>
      </p:sp>
      <p:sp>
        <p:nvSpPr>
          <p:cNvPr id="6" name="矩形: 圆角 5">
            <a:extLst>
              <a:ext uri="{FF2B5EF4-FFF2-40B4-BE49-F238E27FC236}">
                <a16:creationId xmlns:a16="http://schemas.microsoft.com/office/drawing/2014/main" id="{60BDD761-B6BF-4907-B670-E2F995C7FA72}"/>
              </a:ext>
            </a:extLst>
          </p:cNvPr>
          <p:cNvSpPr/>
          <p:nvPr/>
        </p:nvSpPr>
        <p:spPr>
          <a:xfrm>
            <a:off x="8719203" y="2119689"/>
            <a:ext cx="1596524" cy="459143"/>
          </a:xfrm>
          <a:prstGeom prst="roundRect">
            <a:avLst/>
          </a:prstGeom>
          <a:solidFill>
            <a:schemeClr val="tx1">
              <a:lumMod val="75000"/>
              <a:lumOff val="25000"/>
            </a:schemeClr>
          </a:solidFill>
          <a:ln>
            <a:solidFill>
              <a:schemeClr val="bg2"/>
            </a:solidFill>
          </a:ln>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人脸识别模型</a:t>
            </a:r>
            <a:r>
              <a:rPr lang="en-US" altLang="zh-CN" sz="1500" dirty="0">
                <a:solidFill>
                  <a:schemeClr val="bg1"/>
                </a:solidFill>
              </a:rPr>
              <a:t>2</a:t>
            </a:r>
            <a:endParaRPr lang="zh-CN" altLang="en-US" sz="1500" dirty="0">
              <a:solidFill>
                <a:schemeClr val="bg1"/>
              </a:solidFill>
            </a:endParaRPr>
          </a:p>
        </p:txBody>
      </p:sp>
      <p:sp>
        <p:nvSpPr>
          <p:cNvPr id="16" name="流程图: 多文档 15">
            <a:extLst>
              <a:ext uri="{FF2B5EF4-FFF2-40B4-BE49-F238E27FC236}">
                <a16:creationId xmlns:a16="http://schemas.microsoft.com/office/drawing/2014/main" id="{3A1447CC-072D-4FA7-90EB-A74C8C51F45F}"/>
              </a:ext>
            </a:extLst>
          </p:cNvPr>
          <p:cNvSpPr/>
          <p:nvPr/>
        </p:nvSpPr>
        <p:spPr>
          <a:xfrm>
            <a:off x="3815632" y="4696968"/>
            <a:ext cx="1424762" cy="758952"/>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对抗样本</a:t>
            </a:r>
          </a:p>
        </p:txBody>
      </p:sp>
      <p:sp>
        <p:nvSpPr>
          <p:cNvPr id="18" name="箭头: 右 17">
            <a:extLst>
              <a:ext uri="{FF2B5EF4-FFF2-40B4-BE49-F238E27FC236}">
                <a16:creationId xmlns:a16="http://schemas.microsoft.com/office/drawing/2014/main" id="{10F26F95-2EE2-4765-B161-B56595E3553C}"/>
              </a:ext>
            </a:extLst>
          </p:cNvPr>
          <p:cNvSpPr/>
          <p:nvPr/>
        </p:nvSpPr>
        <p:spPr>
          <a:xfrm rot="5400000">
            <a:off x="4277398" y="4332046"/>
            <a:ext cx="501229" cy="228616"/>
          </a:xfrm>
          <a:prstGeom prst="rightArrow">
            <a:avLst>
              <a:gd name="adj1" fmla="val 50000"/>
              <a:gd name="adj2" fmla="val 58467"/>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流程图: 多文档 19">
            <a:extLst>
              <a:ext uri="{FF2B5EF4-FFF2-40B4-BE49-F238E27FC236}">
                <a16:creationId xmlns:a16="http://schemas.microsoft.com/office/drawing/2014/main" id="{477B9733-2580-41D0-9611-EDC9F6A537A5}"/>
              </a:ext>
            </a:extLst>
          </p:cNvPr>
          <p:cNvSpPr/>
          <p:nvPr/>
        </p:nvSpPr>
        <p:spPr>
          <a:xfrm>
            <a:off x="3771497" y="5617939"/>
            <a:ext cx="1424762" cy="758952"/>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干净样本</a:t>
            </a:r>
          </a:p>
        </p:txBody>
      </p:sp>
      <p:sp>
        <p:nvSpPr>
          <p:cNvPr id="25" name="箭头: 右 24">
            <a:extLst>
              <a:ext uri="{FF2B5EF4-FFF2-40B4-BE49-F238E27FC236}">
                <a16:creationId xmlns:a16="http://schemas.microsoft.com/office/drawing/2014/main" id="{135531A8-803B-4E96-83FF-960A95D42753}"/>
              </a:ext>
            </a:extLst>
          </p:cNvPr>
          <p:cNvSpPr/>
          <p:nvPr/>
        </p:nvSpPr>
        <p:spPr>
          <a:xfrm>
            <a:off x="7325374" y="2305724"/>
            <a:ext cx="926818" cy="273108"/>
          </a:xfrm>
          <a:prstGeom prst="right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箭头: 右 25">
            <a:extLst>
              <a:ext uri="{FF2B5EF4-FFF2-40B4-BE49-F238E27FC236}">
                <a16:creationId xmlns:a16="http://schemas.microsoft.com/office/drawing/2014/main" id="{3C22908A-91F4-43A0-AE2D-B8CC722140B7}"/>
              </a:ext>
            </a:extLst>
          </p:cNvPr>
          <p:cNvSpPr/>
          <p:nvPr/>
        </p:nvSpPr>
        <p:spPr>
          <a:xfrm rot="10800000">
            <a:off x="7325374" y="2805317"/>
            <a:ext cx="926818" cy="273108"/>
          </a:xfrm>
          <a:prstGeom prst="right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箭头: 右 27">
            <a:extLst>
              <a:ext uri="{FF2B5EF4-FFF2-40B4-BE49-F238E27FC236}">
                <a16:creationId xmlns:a16="http://schemas.microsoft.com/office/drawing/2014/main" id="{3953ADF6-4262-4353-B968-A6D5BD944F34}"/>
              </a:ext>
            </a:extLst>
          </p:cNvPr>
          <p:cNvSpPr/>
          <p:nvPr/>
        </p:nvSpPr>
        <p:spPr>
          <a:xfrm rot="2563447">
            <a:off x="5328768" y="5008807"/>
            <a:ext cx="468366" cy="213274"/>
          </a:xfrm>
          <a:prstGeom prst="right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箭头: 右 28">
            <a:extLst>
              <a:ext uri="{FF2B5EF4-FFF2-40B4-BE49-F238E27FC236}">
                <a16:creationId xmlns:a16="http://schemas.microsoft.com/office/drawing/2014/main" id="{91766959-FE5F-4422-B46A-89EC586A84B8}"/>
              </a:ext>
            </a:extLst>
          </p:cNvPr>
          <p:cNvSpPr/>
          <p:nvPr/>
        </p:nvSpPr>
        <p:spPr>
          <a:xfrm rot="19562343">
            <a:off x="5338185" y="5511301"/>
            <a:ext cx="468366" cy="213274"/>
          </a:xfrm>
          <a:prstGeom prst="right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id="{8D3C22F2-BB28-4BA9-805B-D7FD49855BD4}"/>
              </a:ext>
            </a:extLst>
          </p:cNvPr>
          <p:cNvSpPr/>
          <p:nvPr/>
        </p:nvSpPr>
        <p:spPr>
          <a:xfrm>
            <a:off x="3771494" y="1060749"/>
            <a:ext cx="1497330" cy="28575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攻击方法</a:t>
            </a:r>
          </a:p>
        </p:txBody>
      </p:sp>
      <p:sp>
        <p:nvSpPr>
          <p:cNvPr id="33" name="矩形 32">
            <a:extLst>
              <a:ext uri="{FF2B5EF4-FFF2-40B4-BE49-F238E27FC236}">
                <a16:creationId xmlns:a16="http://schemas.microsoft.com/office/drawing/2014/main" id="{59A2D492-164B-4B87-802B-532F6EDB42F4}"/>
              </a:ext>
            </a:extLst>
          </p:cNvPr>
          <p:cNvSpPr/>
          <p:nvPr/>
        </p:nvSpPr>
        <p:spPr>
          <a:xfrm>
            <a:off x="8745753" y="1059444"/>
            <a:ext cx="1497330" cy="28575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白盒模型</a:t>
            </a:r>
          </a:p>
        </p:txBody>
      </p:sp>
      <p:sp>
        <p:nvSpPr>
          <p:cNvPr id="34" name="矩形: 圆角 33">
            <a:extLst>
              <a:ext uri="{FF2B5EF4-FFF2-40B4-BE49-F238E27FC236}">
                <a16:creationId xmlns:a16="http://schemas.microsoft.com/office/drawing/2014/main" id="{098135CB-F484-40C5-AF22-255CD7725B4F}"/>
              </a:ext>
            </a:extLst>
          </p:cNvPr>
          <p:cNvSpPr/>
          <p:nvPr/>
        </p:nvSpPr>
        <p:spPr>
          <a:xfrm>
            <a:off x="8719203" y="2774237"/>
            <a:ext cx="1596524" cy="459143"/>
          </a:xfrm>
          <a:prstGeom prst="roundRect">
            <a:avLst/>
          </a:prstGeom>
          <a:solidFill>
            <a:schemeClr val="tx1">
              <a:lumMod val="75000"/>
              <a:lumOff val="25000"/>
            </a:schemeClr>
          </a:solidFill>
          <a:ln>
            <a:solidFill>
              <a:schemeClr val="bg2"/>
            </a:solidFill>
          </a:ln>
        </p:spPr>
        <p:style>
          <a:lnRef idx="3">
            <a:schemeClr val="lt1"/>
          </a:lnRef>
          <a:fillRef idx="1">
            <a:schemeClr val="dk1"/>
          </a:fillRef>
          <a:effectRef idx="1">
            <a:schemeClr val="dk1"/>
          </a:effectRef>
          <a:fontRef idx="minor">
            <a:schemeClr val="lt1"/>
          </a:fontRef>
        </p:style>
        <p:txBody>
          <a:bodyPr rtlCol="0" anchor="ctr"/>
          <a:lstStyle/>
          <a:p>
            <a:pPr algn="ctr"/>
            <a:r>
              <a:rPr lang="en-US" altLang="zh-CN" sz="1500" dirty="0">
                <a:solidFill>
                  <a:schemeClr val="bg1"/>
                </a:solidFill>
              </a:rPr>
              <a:t>……</a:t>
            </a:r>
            <a:endParaRPr lang="zh-CN" altLang="en-US" sz="1500" dirty="0">
              <a:solidFill>
                <a:schemeClr val="bg1"/>
              </a:solidFill>
            </a:endParaRPr>
          </a:p>
        </p:txBody>
      </p:sp>
      <p:sp>
        <p:nvSpPr>
          <p:cNvPr id="35" name="矩形: 圆角 34">
            <a:extLst>
              <a:ext uri="{FF2B5EF4-FFF2-40B4-BE49-F238E27FC236}">
                <a16:creationId xmlns:a16="http://schemas.microsoft.com/office/drawing/2014/main" id="{0F6CA354-1E13-4655-8F04-24343313053D}"/>
              </a:ext>
            </a:extLst>
          </p:cNvPr>
          <p:cNvSpPr/>
          <p:nvPr/>
        </p:nvSpPr>
        <p:spPr>
          <a:xfrm>
            <a:off x="8719203" y="3429197"/>
            <a:ext cx="1596524" cy="459143"/>
          </a:xfrm>
          <a:prstGeom prst="roundRect">
            <a:avLst/>
          </a:prstGeom>
          <a:solidFill>
            <a:schemeClr val="tx1">
              <a:lumMod val="75000"/>
              <a:lumOff val="25000"/>
            </a:schemeClr>
          </a:solidFill>
          <a:ln>
            <a:solidFill>
              <a:schemeClr val="bg2"/>
            </a:solidFill>
          </a:ln>
        </p:spPr>
        <p:style>
          <a:lnRef idx="3">
            <a:schemeClr val="lt1"/>
          </a:lnRef>
          <a:fillRef idx="1">
            <a:schemeClr val="dk1"/>
          </a:fillRef>
          <a:effectRef idx="1">
            <a:schemeClr val="dk1"/>
          </a:effectRef>
          <a:fontRef idx="minor">
            <a:schemeClr val="lt1"/>
          </a:fontRef>
        </p:style>
        <p:txBody>
          <a:bodyPr rtlCol="0" anchor="ctr"/>
          <a:lstStyle/>
          <a:p>
            <a:pPr algn="r"/>
            <a:r>
              <a:rPr lang="zh-CN" altLang="en-US" sz="1500" dirty="0">
                <a:solidFill>
                  <a:schemeClr val="bg1"/>
                </a:solidFill>
              </a:rPr>
              <a:t>人脸识别模型</a:t>
            </a:r>
            <a:r>
              <a:rPr lang="en-US" altLang="zh-CN" sz="1500" dirty="0">
                <a:solidFill>
                  <a:schemeClr val="bg1"/>
                </a:solidFill>
              </a:rPr>
              <a:t>n</a:t>
            </a:r>
            <a:endParaRPr lang="zh-CN" altLang="en-US" sz="1500" dirty="0">
              <a:solidFill>
                <a:schemeClr val="bg1"/>
              </a:solidFill>
            </a:endParaRPr>
          </a:p>
        </p:txBody>
      </p:sp>
      <p:sp>
        <p:nvSpPr>
          <p:cNvPr id="2" name="矩形 1">
            <a:extLst>
              <a:ext uri="{FF2B5EF4-FFF2-40B4-BE49-F238E27FC236}">
                <a16:creationId xmlns:a16="http://schemas.microsoft.com/office/drawing/2014/main" id="{E944C16B-AE4B-4455-84CB-E6C2ED7BD386}"/>
              </a:ext>
            </a:extLst>
          </p:cNvPr>
          <p:cNvSpPr/>
          <p:nvPr/>
        </p:nvSpPr>
        <p:spPr>
          <a:xfrm>
            <a:off x="2694663" y="1456651"/>
            <a:ext cx="3650997" cy="450171"/>
          </a:xfrm>
          <a:prstGeom prst="rect">
            <a:avLst/>
          </a:prstGeom>
          <a:solidFill>
            <a:schemeClr val="bg2"/>
          </a:solidFill>
          <a:ln>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Gradient-based attacks</a:t>
            </a:r>
            <a:endParaRPr lang="zh-CN" altLang="en-US" dirty="0">
              <a:solidFill>
                <a:schemeClr val="tx1"/>
              </a:solidFill>
            </a:endParaRPr>
          </a:p>
        </p:txBody>
      </p:sp>
      <p:sp>
        <p:nvSpPr>
          <p:cNvPr id="30" name="矩形 29">
            <a:extLst>
              <a:ext uri="{FF2B5EF4-FFF2-40B4-BE49-F238E27FC236}">
                <a16:creationId xmlns:a16="http://schemas.microsoft.com/office/drawing/2014/main" id="{8903E644-0647-4D73-8336-E98F42DC17DD}"/>
              </a:ext>
            </a:extLst>
          </p:cNvPr>
          <p:cNvSpPr/>
          <p:nvPr/>
        </p:nvSpPr>
        <p:spPr>
          <a:xfrm>
            <a:off x="2694661" y="2117794"/>
            <a:ext cx="3650997" cy="450171"/>
          </a:xfrm>
          <a:prstGeom prst="rect">
            <a:avLst/>
          </a:prstGeom>
          <a:solidFill>
            <a:schemeClr val="bg2"/>
          </a:solidFill>
          <a:ln>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Transfer-based attacks</a:t>
            </a:r>
            <a:endParaRPr lang="zh-CN" altLang="en-US" dirty="0">
              <a:solidFill>
                <a:schemeClr val="tx1"/>
              </a:solidFill>
            </a:endParaRPr>
          </a:p>
        </p:txBody>
      </p:sp>
      <p:sp>
        <p:nvSpPr>
          <p:cNvPr id="32" name="矩形 31">
            <a:extLst>
              <a:ext uri="{FF2B5EF4-FFF2-40B4-BE49-F238E27FC236}">
                <a16:creationId xmlns:a16="http://schemas.microsoft.com/office/drawing/2014/main" id="{B10B2CEA-4DBB-4AD2-B234-20125C8F5050}"/>
              </a:ext>
            </a:extLst>
          </p:cNvPr>
          <p:cNvSpPr/>
          <p:nvPr/>
        </p:nvSpPr>
        <p:spPr>
          <a:xfrm>
            <a:off x="2694663" y="2774237"/>
            <a:ext cx="3650997" cy="450171"/>
          </a:xfrm>
          <a:prstGeom prst="rect">
            <a:avLst/>
          </a:prstGeom>
          <a:solidFill>
            <a:schemeClr val="bg2"/>
          </a:solidFill>
          <a:ln>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Score-based attacks</a:t>
            </a:r>
            <a:endParaRPr lang="zh-CN" altLang="en-US" dirty="0">
              <a:solidFill>
                <a:schemeClr val="tx1"/>
              </a:solidFill>
            </a:endParaRPr>
          </a:p>
        </p:txBody>
      </p:sp>
      <p:sp>
        <p:nvSpPr>
          <p:cNvPr id="36" name="矩形 35">
            <a:extLst>
              <a:ext uri="{FF2B5EF4-FFF2-40B4-BE49-F238E27FC236}">
                <a16:creationId xmlns:a16="http://schemas.microsoft.com/office/drawing/2014/main" id="{E944C16B-AE4B-4455-84CB-E6C2ED7BD386}"/>
              </a:ext>
            </a:extLst>
          </p:cNvPr>
          <p:cNvSpPr/>
          <p:nvPr/>
        </p:nvSpPr>
        <p:spPr>
          <a:xfrm>
            <a:off x="2694662" y="3429197"/>
            <a:ext cx="3650997" cy="450171"/>
          </a:xfrm>
          <a:prstGeom prst="rect">
            <a:avLst/>
          </a:prstGeom>
          <a:solidFill>
            <a:schemeClr val="bg2"/>
          </a:solidFill>
          <a:ln>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dirty="0">
                <a:solidFill>
                  <a:schemeClr val="tx1"/>
                </a:solidFill>
              </a:rPr>
              <a:t>Decision-based attacks</a:t>
            </a:r>
            <a:endParaRPr lang="zh-CN" altLang="en-US" dirty="0">
              <a:solidFill>
                <a:schemeClr val="tx1"/>
              </a:solidFill>
            </a:endParaRPr>
          </a:p>
        </p:txBody>
      </p:sp>
    </p:spTree>
    <p:extLst>
      <p:ext uri="{BB962C8B-B14F-4D97-AF65-F5344CB8AC3E}">
        <p14:creationId xmlns:p14="http://schemas.microsoft.com/office/powerpoint/2010/main" val="27774789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a:extLst>
              <a:ext uri="{FF2B5EF4-FFF2-40B4-BE49-F238E27FC236}">
                <a16:creationId xmlns:a16="http://schemas.microsoft.com/office/drawing/2014/main" id="{A1439F39-8184-4668-8AF3-3D9470A91CD5}"/>
              </a:ext>
            </a:extLst>
          </p:cNvPr>
          <p:cNvCxnSpPr>
            <a:cxnSpLocks/>
          </p:cNvCxnSpPr>
          <p:nvPr/>
        </p:nvCxnSpPr>
        <p:spPr>
          <a:xfrm>
            <a:off x="624841" y="3559348"/>
            <a:ext cx="1093851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21D50D94-F7ED-4990-92A5-59A778473603}"/>
              </a:ext>
            </a:extLst>
          </p:cNvPr>
          <p:cNvCxnSpPr>
            <a:cxnSpLocks/>
          </p:cNvCxnSpPr>
          <p:nvPr/>
        </p:nvCxnSpPr>
        <p:spPr>
          <a:xfrm>
            <a:off x="6094096" y="627553"/>
            <a:ext cx="0" cy="5863590"/>
          </a:xfrm>
          <a:prstGeom prst="line">
            <a:avLst/>
          </a:prstGeom>
        </p:spPr>
        <p:style>
          <a:lnRef idx="1">
            <a:schemeClr val="accent1"/>
          </a:lnRef>
          <a:fillRef idx="0">
            <a:schemeClr val="accent1"/>
          </a:fillRef>
          <a:effectRef idx="0">
            <a:schemeClr val="accent1"/>
          </a:effectRef>
          <a:fontRef idx="minor">
            <a:schemeClr val="tx1"/>
          </a:fontRef>
        </p:style>
      </p:cxnSp>
      <p:sp>
        <p:nvSpPr>
          <p:cNvPr id="10" name="矩形: 圆角 9">
            <a:extLst>
              <a:ext uri="{FF2B5EF4-FFF2-40B4-BE49-F238E27FC236}">
                <a16:creationId xmlns:a16="http://schemas.microsoft.com/office/drawing/2014/main" id="{238084F3-7128-4382-9BF0-A29FAA1D0147}"/>
              </a:ext>
            </a:extLst>
          </p:cNvPr>
          <p:cNvSpPr/>
          <p:nvPr/>
        </p:nvSpPr>
        <p:spPr>
          <a:xfrm>
            <a:off x="2044305" y="802575"/>
            <a:ext cx="1931315" cy="620580"/>
          </a:xfrm>
          <a:prstGeom prst="roundRect">
            <a:avLst/>
          </a:prstGeom>
          <a:solidFill>
            <a:schemeClr val="bg1"/>
          </a:solidFill>
          <a:ln>
            <a:solidFill>
              <a:schemeClr val="bg1"/>
            </a:solidFill>
          </a:ln>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2000" b="1" dirty="0">
                <a:solidFill>
                  <a:schemeClr val="tx1"/>
                </a:solidFill>
              </a:rPr>
              <a:t>动作活体</a:t>
            </a:r>
          </a:p>
        </p:txBody>
      </p:sp>
      <p:sp>
        <p:nvSpPr>
          <p:cNvPr id="13" name="椭圆 12">
            <a:extLst>
              <a:ext uri="{FF2B5EF4-FFF2-40B4-BE49-F238E27FC236}">
                <a16:creationId xmlns:a16="http://schemas.microsoft.com/office/drawing/2014/main" id="{CB16B008-9895-4DF9-B1C4-69B37AD39C95}"/>
              </a:ext>
            </a:extLst>
          </p:cNvPr>
          <p:cNvSpPr/>
          <p:nvPr/>
        </p:nvSpPr>
        <p:spPr>
          <a:xfrm>
            <a:off x="5377683" y="2915448"/>
            <a:ext cx="1466845" cy="13800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rPr>
              <a:t>活体检</a:t>
            </a:r>
            <a:endParaRPr lang="en-US" altLang="zh-CN" b="1" dirty="0">
              <a:solidFill>
                <a:schemeClr val="tx1"/>
              </a:solidFill>
            </a:endParaRPr>
          </a:p>
          <a:p>
            <a:pPr algn="ctr"/>
            <a:r>
              <a:rPr lang="zh-CN" altLang="en-US" b="1" dirty="0">
                <a:solidFill>
                  <a:schemeClr val="tx1"/>
                </a:solidFill>
              </a:rPr>
              <a:t>测技术</a:t>
            </a:r>
          </a:p>
        </p:txBody>
      </p:sp>
      <p:pic>
        <p:nvPicPr>
          <p:cNvPr id="15" name="图片 14">
            <a:extLst>
              <a:ext uri="{FF2B5EF4-FFF2-40B4-BE49-F238E27FC236}">
                <a16:creationId xmlns:a16="http://schemas.microsoft.com/office/drawing/2014/main" id="{A7B01A33-2BB5-40CC-A48D-9B4449AC75FC}"/>
              </a:ext>
            </a:extLst>
          </p:cNvPr>
          <p:cNvPicPr>
            <a:picLocks noChangeAspect="1"/>
          </p:cNvPicPr>
          <p:nvPr/>
        </p:nvPicPr>
        <p:blipFill>
          <a:blip r:embed="rId3"/>
          <a:stretch>
            <a:fillRect/>
          </a:stretch>
        </p:blipFill>
        <p:spPr>
          <a:xfrm>
            <a:off x="6341436" y="1797466"/>
            <a:ext cx="495343" cy="716342"/>
          </a:xfrm>
          <a:prstGeom prst="rect">
            <a:avLst/>
          </a:prstGeom>
        </p:spPr>
      </p:pic>
      <p:pic>
        <p:nvPicPr>
          <p:cNvPr id="16" name="图片 15">
            <a:extLst>
              <a:ext uri="{FF2B5EF4-FFF2-40B4-BE49-F238E27FC236}">
                <a16:creationId xmlns:a16="http://schemas.microsoft.com/office/drawing/2014/main" id="{3252C277-7CA6-4510-8C84-9D431A9CB2C7}"/>
              </a:ext>
            </a:extLst>
          </p:cNvPr>
          <p:cNvPicPr>
            <a:picLocks noChangeAspect="1"/>
          </p:cNvPicPr>
          <p:nvPr/>
        </p:nvPicPr>
        <p:blipFill>
          <a:blip r:embed="rId4"/>
          <a:stretch>
            <a:fillRect/>
          </a:stretch>
        </p:blipFill>
        <p:spPr>
          <a:xfrm>
            <a:off x="9004369" y="1844081"/>
            <a:ext cx="922100" cy="518205"/>
          </a:xfrm>
          <a:prstGeom prst="rect">
            <a:avLst/>
          </a:prstGeom>
        </p:spPr>
      </p:pic>
      <p:pic>
        <p:nvPicPr>
          <p:cNvPr id="17" name="图片 16">
            <a:extLst>
              <a:ext uri="{FF2B5EF4-FFF2-40B4-BE49-F238E27FC236}">
                <a16:creationId xmlns:a16="http://schemas.microsoft.com/office/drawing/2014/main" id="{39A1845F-1564-434F-BFB1-DEBCF78BA21D}"/>
              </a:ext>
            </a:extLst>
          </p:cNvPr>
          <p:cNvPicPr>
            <a:picLocks noChangeAspect="1"/>
          </p:cNvPicPr>
          <p:nvPr/>
        </p:nvPicPr>
        <p:blipFill>
          <a:blip r:embed="rId5"/>
          <a:stretch>
            <a:fillRect/>
          </a:stretch>
        </p:blipFill>
        <p:spPr>
          <a:xfrm>
            <a:off x="7627776" y="1768067"/>
            <a:ext cx="617273" cy="693480"/>
          </a:xfrm>
          <a:prstGeom prst="rect">
            <a:avLst/>
          </a:prstGeom>
        </p:spPr>
      </p:pic>
      <p:cxnSp>
        <p:nvCxnSpPr>
          <p:cNvPr id="18" name="直接箭头连接符 17">
            <a:extLst>
              <a:ext uri="{FF2B5EF4-FFF2-40B4-BE49-F238E27FC236}">
                <a16:creationId xmlns:a16="http://schemas.microsoft.com/office/drawing/2014/main" id="{D4B9F2D0-23CC-4FC5-B2D7-E43FA56FCDF9}"/>
              </a:ext>
            </a:extLst>
          </p:cNvPr>
          <p:cNvCxnSpPr>
            <a:cxnSpLocks/>
          </p:cNvCxnSpPr>
          <p:nvPr/>
        </p:nvCxnSpPr>
        <p:spPr>
          <a:xfrm>
            <a:off x="6803333" y="2146599"/>
            <a:ext cx="861403" cy="0"/>
          </a:xfrm>
          <a:prstGeom prst="straightConnector1">
            <a:avLst/>
          </a:prstGeom>
          <a:ln w="25400">
            <a:solidFill>
              <a:schemeClr val="tx1"/>
            </a:solidFill>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C54B2DAE-9609-4FBC-9BC6-E2C7801248E3}"/>
              </a:ext>
            </a:extLst>
          </p:cNvPr>
          <p:cNvCxnSpPr>
            <a:cxnSpLocks/>
            <a:stCxn id="17" idx="3"/>
            <a:endCxn id="16" idx="1"/>
          </p:cNvCxnSpPr>
          <p:nvPr/>
        </p:nvCxnSpPr>
        <p:spPr>
          <a:xfrm flipV="1">
            <a:off x="8245049" y="2103184"/>
            <a:ext cx="759320" cy="11623"/>
          </a:xfrm>
          <a:prstGeom prst="straightConnector1">
            <a:avLst/>
          </a:prstGeom>
          <a:ln w="25400">
            <a:solidFill>
              <a:schemeClr val="tx1"/>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24" name="文本框 23">
            <a:extLst>
              <a:ext uri="{FF2B5EF4-FFF2-40B4-BE49-F238E27FC236}">
                <a16:creationId xmlns:a16="http://schemas.microsoft.com/office/drawing/2014/main" id="{51977094-BDAD-4865-A555-7B2E9D577B6F}"/>
              </a:ext>
            </a:extLst>
          </p:cNvPr>
          <p:cNvSpPr txBox="1"/>
          <p:nvPr/>
        </p:nvSpPr>
        <p:spPr>
          <a:xfrm>
            <a:off x="6854053" y="2180377"/>
            <a:ext cx="756273" cy="430887"/>
          </a:xfrm>
          <a:prstGeom prst="rect">
            <a:avLst/>
          </a:prstGeom>
          <a:noFill/>
        </p:spPr>
        <p:txBody>
          <a:bodyPr wrap="square" rtlCol="0">
            <a:spAutoFit/>
          </a:bodyPr>
          <a:lstStyle/>
          <a:p>
            <a:pPr algn="ctr"/>
            <a:r>
              <a:rPr lang="zh-CN" altLang="en-US" sz="1100" dirty="0"/>
              <a:t>不同颜色</a:t>
            </a:r>
            <a:endParaRPr lang="en-US" altLang="zh-CN" sz="1100" dirty="0"/>
          </a:p>
          <a:p>
            <a:pPr algn="ctr"/>
            <a:r>
              <a:rPr lang="zh-CN" altLang="en-US" sz="1100" dirty="0"/>
              <a:t>光线</a:t>
            </a:r>
          </a:p>
        </p:txBody>
      </p:sp>
      <p:sp>
        <p:nvSpPr>
          <p:cNvPr id="25" name="文本框 24">
            <a:extLst>
              <a:ext uri="{FF2B5EF4-FFF2-40B4-BE49-F238E27FC236}">
                <a16:creationId xmlns:a16="http://schemas.microsoft.com/office/drawing/2014/main" id="{9961D350-A327-49AD-B77B-081F67D78ECD}"/>
              </a:ext>
            </a:extLst>
          </p:cNvPr>
          <p:cNvSpPr txBox="1"/>
          <p:nvPr/>
        </p:nvSpPr>
        <p:spPr>
          <a:xfrm>
            <a:off x="8260294" y="2173375"/>
            <a:ext cx="793372" cy="261610"/>
          </a:xfrm>
          <a:prstGeom prst="rect">
            <a:avLst/>
          </a:prstGeom>
          <a:noFill/>
        </p:spPr>
        <p:txBody>
          <a:bodyPr wrap="square" rtlCol="0">
            <a:spAutoFit/>
          </a:bodyPr>
          <a:lstStyle/>
          <a:p>
            <a:r>
              <a:rPr lang="zh-CN" altLang="en-US" sz="1100" dirty="0"/>
              <a:t>反射结果</a:t>
            </a:r>
          </a:p>
        </p:txBody>
      </p:sp>
      <p:sp>
        <p:nvSpPr>
          <p:cNvPr id="26" name="矩形: 圆角 25">
            <a:extLst>
              <a:ext uri="{FF2B5EF4-FFF2-40B4-BE49-F238E27FC236}">
                <a16:creationId xmlns:a16="http://schemas.microsoft.com/office/drawing/2014/main" id="{4EAF61C8-80A0-40D3-9CB8-677FEB3D7FF1}"/>
              </a:ext>
            </a:extLst>
          </p:cNvPr>
          <p:cNvSpPr/>
          <p:nvPr/>
        </p:nvSpPr>
        <p:spPr>
          <a:xfrm>
            <a:off x="10179568" y="1874175"/>
            <a:ext cx="1931315" cy="474266"/>
          </a:xfrm>
          <a:prstGeom prst="roundRect">
            <a:avLst/>
          </a:prstGeom>
          <a:solidFill>
            <a:schemeClr val="tx2">
              <a:lumMod val="7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不同颜色的反射图</a:t>
            </a:r>
          </a:p>
        </p:txBody>
      </p:sp>
      <p:cxnSp>
        <p:nvCxnSpPr>
          <p:cNvPr id="27" name="直接箭头连接符 26">
            <a:extLst>
              <a:ext uri="{FF2B5EF4-FFF2-40B4-BE49-F238E27FC236}">
                <a16:creationId xmlns:a16="http://schemas.microsoft.com/office/drawing/2014/main" id="{A77574C7-B80D-4199-9D90-23C17CB14902}"/>
              </a:ext>
            </a:extLst>
          </p:cNvPr>
          <p:cNvCxnSpPr>
            <a:cxnSpLocks/>
            <a:stCxn id="16" idx="3"/>
            <a:endCxn id="26" idx="1"/>
          </p:cNvCxnSpPr>
          <p:nvPr/>
        </p:nvCxnSpPr>
        <p:spPr>
          <a:xfrm>
            <a:off x="9926469" y="2103184"/>
            <a:ext cx="253099" cy="8124"/>
          </a:xfrm>
          <a:prstGeom prst="straightConnector1">
            <a:avLst/>
          </a:prstGeom>
          <a:ln w="25400">
            <a:solidFill>
              <a:schemeClr val="tx1"/>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30" name="矩形: 圆角 29">
            <a:extLst>
              <a:ext uri="{FF2B5EF4-FFF2-40B4-BE49-F238E27FC236}">
                <a16:creationId xmlns:a16="http://schemas.microsoft.com/office/drawing/2014/main" id="{449295EC-E3CE-4CF7-8DE6-D88C6AC697AA}"/>
              </a:ext>
            </a:extLst>
          </p:cNvPr>
          <p:cNvSpPr/>
          <p:nvPr/>
        </p:nvSpPr>
        <p:spPr>
          <a:xfrm>
            <a:off x="10179568" y="2829407"/>
            <a:ext cx="1931315" cy="474266"/>
          </a:xfrm>
          <a:prstGeom prst="roundRect">
            <a:avLst/>
          </a:prstGeom>
          <a:solidFill>
            <a:schemeClr val="tx2">
              <a:lumMod val="7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光线活体模型</a:t>
            </a:r>
          </a:p>
        </p:txBody>
      </p:sp>
      <p:cxnSp>
        <p:nvCxnSpPr>
          <p:cNvPr id="31" name="直接箭头连接符 30">
            <a:extLst>
              <a:ext uri="{FF2B5EF4-FFF2-40B4-BE49-F238E27FC236}">
                <a16:creationId xmlns:a16="http://schemas.microsoft.com/office/drawing/2014/main" id="{5744F918-0677-4B83-94C5-D651E056792C}"/>
              </a:ext>
            </a:extLst>
          </p:cNvPr>
          <p:cNvCxnSpPr>
            <a:cxnSpLocks/>
            <a:stCxn id="26" idx="2"/>
            <a:endCxn id="30" idx="0"/>
          </p:cNvCxnSpPr>
          <p:nvPr/>
        </p:nvCxnSpPr>
        <p:spPr>
          <a:xfrm>
            <a:off x="11145226" y="2348441"/>
            <a:ext cx="0" cy="480966"/>
          </a:xfrm>
          <a:prstGeom prst="straightConnector1">
            <a:avLst/>
          </a:prstGeom>
          <a:ln w="25400">
            <a:solidFill>
              <a:schemeClr val="tx1"/>
            </a:solidFill>
            <a:headEnd w="lg" len="lg"/>
            <a:tailEnd type="triangle"/>
          </a:ln>
        </p:spPr>
        <p:style>
          <a:lnRef idx="1">
            <a:schemeClr val="accent1"/>
          </a:lnRef>
          <a:fillRef idx="0">
            <a:schemeClr val="accent1"/>
          </a:fillRef>
          <a:effectRef idx="0">
            <a:schemeClr val="accent1"/>
          </a:effectRef>
          <a:fontRef idx="minor">
            <a:schemeClr val="tx1"/>
          </a:fontRef>
        </p:style>
      </p:cxnSp>
      <p:sp>
        <p:nvSpPr>
          <p:cNvPr id="36" name="矩形: 圆角 35">
            <a:extLst>
              <a:ext uri="{FF2B5EF4-FFF2-40B4-BE49-F238E27FC236}">
                <a16:creationId xmlns:a16="http://schemas.microsoft.com/office/drawing/2014/main" id="{A5800A74-91FE-4B27-9755-02405C3E233E}"/>
              </a:ext>
            </a:extLst>
          </p:cNvPr>
          <p:cNvSpPr/>
          <p:nvPr/>
        </p:nvSpPr>
        <p:spPr>
          <a:xfrm>
            <a:off x="115973" y="4554872"/>
            <a:ext cx="1014099" cy="620580"/>
          </a:xfrm>
          <a:prstGeom prst="roundRect">
            <a:avLst/>
          </a:prstGeom>
          <a:solidFill>
            <a:schemeClr val="tx2">
              <a:lumMod val="7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随机一段数字</a:t>
            </a:r>
          </a:p>
        </p:txBody>
      </p:sp>
      <p:sp>
        <p:nvSpPr>
          <p:cNvPr id="37" name="矩形: 圆角 36">
            <a:extLst>
              <a:ext uri="{FF2B5EF4-FFF2-40B4-BE49-F238E27FC236}">
                <a16:creationId xmlns:a16="http://schemas.microsoft.com/office/drawing/2014/main" id="{F4AE7967-150C-4111-AECE-BFE279E49178}"/>
              </a:ext>
            </a:extLst>
          </p:cNvPr>
          <p:cNvSpPr/>
          <p:nvPr/>
        </p:nvSpPr>
        <p:spPr>
          <a:xfrm>
            <a:off x="1537951" y="4554872"/>
            <a:ext cx="1661868" cy="620580"/>
          </a:xfrm>
          <a:prstGeom prst="roundRect">
            <a:avLst/>
          </a:prstGeom>
          <a:solidFill>
            <a:schemeClr val="tx2">
              <a:lumMod val="7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用户念出数字</a:t>
            </a:r>
          </a:p>
        </p:txBody>
      </p:sp>
      <p:cxnSp>
        <p:nvCxnSpPr>
          <p:cNvPr id="38" name="直接箭头连接符 37">
            <a:extLst>
              <a:ext uri="{FF2B5EF4-FFF2-40B4-BE49-F238E27FC236}">
                <a16:creationId xmlns:a16="http://schemas.microsoft.com/office/drawing/2014/main" id="{0CD3CCF6-7886-4773-A996-A90EA73800BD}"/>
              </a:ext>
            </a:extLst>
          </p:cNvPr>
          <p:cNvCxnSpPr>
            <a:cxnSpLocks/>
            <a:stCxn id="36" idx="3"/>
            <a:endCxn id="37" idx="1"/>
          </p:cNvCxnSpPr>
          <p:nvPr/>
        </p:nvCxnSpPr>
        <p:spPr>
          <a:xfrm>
            <a:off x="1130072" y="4865162"/>
            <a:ext cx="407879"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矩形: 圆角 38">
            <a:extLst>
              <a:ext uri="{FF2B5EF4-FFF2-40B4-BE49-F238E27FC236}">
                <a16:creationId xmlns:a16="http://schemas.microsoft.com/office/drawing/2014/main" id="{E28D3E44-692A-4957-8611-69EF36D3E247}"/>
              </a:ext>
            </a:extLst>
          </p:cNvPr>
          <p:cNvSpPr/>
          <p:nvPr/>
        </p:nvSpPr>
        <p:spPr>
          <a:xfrm>
            <a:off x="1351791" y="5949780"/>
            <a:ext cx="1017094" cy="620580"/>
          </a:xfrm>
          <a:prstGeom prst="roundRect">
            <a:avLst/>
          </a:prstGeom>
          <a:solidFill>
            <a:schemeClr val="tx2">
              <a:lumMod val="7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唇语识别</a:t>
            </a:r>
          </a:p>
        </p:txBody>
      </p:sp>
      <p:cxnSp>
        <p:nvCxnSpPr>
          <p:cNvPr id="41" name="直接箭头连接符 40">
            <a:extLst>
              <a:ext uri="{FF2B5EF4-FFF2-40B4-BE49-F238E27FC236}">
                <a16:creationId xmlns:a16="http://schemas.microsoft.com/office/drawing/2014/main" id="{79F86B0D-E7CE-4DC2-983E-5D6907B72BEB}"/>
              </a:ext>
            </a:extLst>
          </p:cNvPr>
          <p:cNvCxnSpPr>
            <a:cxnSpLocks/>
            <a:stCxn id="37" idx="2"/>
            <a:endCxn id="39" idx="0"/>
          </p:cNvCxnSpPr>
          <p:nvPr/>
        </p:nvCxnSpPr>
        <p:spPr>
          <a:xfrm flipH="1">
            <a:off x="1860338" y="5175452"/>
            <a:ext cx="508547" cy="77432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接箭头连接符 41">
            <a:extLst>
              <a:ext uri="{FF2B5EF4-FFF2-40B4-BE49-F238E27FC236}">
                <a16:creationId xmlns:a16="http://schemas.microsoft.com/office/drawing/2014/main" id="{25346494-2754-4A18-83D9-EAE37703684B}"/>
              </a:ext>
            </a:extLst>
          </p:cNvPr>
          <p:cNvCxnSpPr>
            <a:cxnSpLocks/>
            <a:endCxn id="102" idx="0"/>
          </p:cNvCxnSpPr>
          <p:nvPr/>
        </p:nvCxnSpPr>
        <p:spPr>
          <a:xfrm>
            <a:off x="2399672" y="5182080"/>
            <a:ext cx="726119" cy="767700"/>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3" name="文本框 42">
            <a:extLst>
              <a:ext uri="{FF2B5EF4-FFF2-40B4-BE49-F238E27FC236}">
                <a16:creationId xmlns:a16="http://schemas.microsoft.com/office/drawing/2014/main" id="{BA437C59-C6E6-4BA6-AEC9-840F178942BA}"/>
              </a:ext>
            </a:extLst>
          </p:cNvPr>
          <p:cNvSpPr txBox="1"/>
          <p:nvPr/>
        </p:nvSpPr>
        <p:spPr>
          <a:xfrm>
            <a:off x="1657728" y="5436144"/>
            <a:ext cx="466794" cy="261610"/>
          </a:xfrm>
          <a:prstGeom prst="rect">
            <a:avLst/>
          </a:prstGeom>
          <a:noFill/>
        </p:spPr>
        <p:txBody>
          <a:bodyPr wrap="none" rtlCol="0">
            <a:spAutoFit/>
          </a:bodyPr>
          <a:lstStyle/>
          <a:p>
            <a:r>
              <a:rPr lang="zh-CN" altLang="en-US" sz="1100" dirty="0"/>
              <a:t>图像</a:t>
            </a:r>
          </a:p>
        </p:txBody>
      </p:sp>
      <p:sp>
        <p:nvSpPr>
          <p:cNvPr id="44" name="文本框 43">
            <a:extLst>
              <a:ext uri="{FF2B5EF4-FFF2-40B4-BE49-F238E27FC236}">
                <a16:creationId xmlns:a16="http://schemas.microsoft.com/office/drawing/2014/main" id="{98754F6C-6299-4D1C-8C5E-A86CD7B2E777}"/>
              </a:ext>
            </a:extLst>
          </p:cNvPr>
          <p:cNvSpPr txBox="1"/>
          <p:nvPr/>
        </p:nvSpPr>
        <p:spPr>
          <a:xfrm>
            <a:off x="2871044" y="5432199"/>
            <a:ext cx="466794" cy="261610"/>
          </a:xfrm>
          <a:prstGeom prst="rect">
            <a:avLst/>
          </a:prstGeom>
          <a:noFill/>
        </p:spPr>
        <p:txBody>
          <a:bodyPr wrap="none" rtlCol="0">
            <a:spAutoFit/>
          </a:bodyPr>
          <a:lstStyle/>
          <a:p>
            <a:r>
              <a:rPr lang="zh-CN" altLang="en-US" sz="1100" dirty="0"/>
              <a:t>音频</a:t>
            </a:r>
          </a:p>
        </p:txBody>
      </p:sp>
      <p:pic>
        <p:nvPicPr>
          <p:cNvPr id="55" name="图片 54">
            <a:extLst>
              <a:ext uri="{FF2B5EF4-FFF2-40B4-BE49-F238E27FC236}">
                <a16:creationId xmlns:a16="http://schemas.microsoft.com/office/drawing/2014/main" id="{7D2A3DA5-A82B-40AB-AC33-839F5EFE0A8A}"/>
              </a:ext>
            </a:extLst>
          </p:cNvPr>
          <p:cNvPicPr>
            <a:picLocks noChangeAspect="1"/>
          </p:cNvPicPr>
          <p:nvPr/>
        </p:nvPicPr>
        <p:blipFill>
          <a:blip r:embed="rId6"/>
          <a:stretch>
            <a:fillRect/>
          </a:stretch>
        </p:blipFill>
        <p:spPr>
          <a:xfrm>
            <a:off x="6949138" y="4559665"/>
            <a:ext cx="3209433" cy="1805306"/>
          </a:xfrm>
          <a:prstGeom prst="rect">
            <a:avLst/>
          </a:prstGeom>
        </p:spPr>
      </p:pic>
      <p:sp>
        <p:nvSpPr>
          <p:cNvPr id="56" name="矩形: 圆角 55">
            <a:extLst>
              <a:ext uri="{FF2B5EF4-FFF2-40B4-BE49-F238E27FC236}">
                <a16:creationId xmlns:a16="http://schemas.microsoft.com/office/drawing/2014/main" id="{F3D6D695-8BC1-4CD0-8E6A-0FB4D26339EE}"/>
              </a:ext>
            </a:extLst>
          </p:cNvPr>
          <p:cNvSpPr/>
          <p:nvPr/>
        </p:nvSpPr>
        <p:spPr>
          <a:xfrm>
            <a:off x="10581497" y="4482964"/>
            <a:ext cx="1327024" cy="427147"/>
          </a:xfrm>
          <a:prstGeom prst="roundRect">
            <a:avLst/>
          </a:prstGeom>
          <a:solidFill>
            <a:schemeClr val="tx2">
              <a:lumMod val="7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防照片攻击</a:t>
            </a:r>
          </a:p>
        </p:txBody>
      </p:sp>
      <p:sp>
        <p:nvSpPr>
          <p:cNvPr id="57" name="矩形: 圆角 56">
            <a:extLst>
              <a:ext uri="{FF2B5EF4-FFF2-40B4-BE49-F238E27FC236}">
                <a16:creationId xmlns:a16="http://schemas.microsoft.com/office/drawing/2014/main" id="{C3B36EF4-3402-4636-8A95-B1E06EFE74EB}"/>
              </a:ext>
            </a:extLst>
          </p:cNvPr>
          <p:cNvSpPr/>
          <p:nvPr/>
        </p:nvSpPr>
        <p:spPr>
          <a:xfrm>
            <a:off x="10578141" y="5000813"/>
            <a:ext cx="1327024" cy="427147"/>
          </a:xfrm>
          <a:prstGeom prst="roundRect">
            <a:avLst/>
          </a:prstGeom>
          <a:solidFill>
            <a:schemeClr val="tx2">
              <a:lumMod val="7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防视频攻击</a:t>
            </a:r>
          </a:p>
        </p:txBody>
      </p:sp>
      <p:sp>
        <p:nvSpPr>
          <p:cNvPr id="58" name="矩形: 圆角 57">
            <a:extLst>
              <a:ext uri="{FF2B5EF4-FFF2-40B4-BE49-F238E27FC236}">
                <a16:creationId xmlns:a16="http://schemas.microsoft.com/office/drawing/2014/main" id="{E56B3A8A-4B86-45BE-8ED9-9B4CEC40FCB5}"/>
              </a:ext>
            </a:extLst>
          </p:cNvPr>
          <p:cNvSpPr/>
          <p:nvPr/>
        </p:nvSpPr>
        <p:spPr>
          <a:xfrm>
            <a:off x="10578141" y="5512542"/>
            <a:ext cx="1327024" cy="427147"/>
          </a:xfrm>
          <a:prstGeom prst="roundRect">
            <a:avLst/>
          </a:prstGeom>
          <a:solidFill>
            <a:schemeClr val="tx2">
              <a:lumMod val="7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防面具攻击</a:t>
            </a:r>
          </a:p>
        </p:txBody>
      </p:sp>
      <p:sp>
        <p:nvSpPr>
          <p:cNvPr id="59" name="矩形: 圆角 58">
            <a:extLst>
              <a:ext uri="{FF2B5EF4-FFF2-40B4-BE49-F238E27FC236}">
                <a16:creationId xmlns:a16="http://schemas.microsoft.com/office/drawing/2014/main" id="{3B436385-28BB-4E03-B733-047175DDF86D}"/>
              </a:ext>
            </a:extLst>
          </p:cNvPr>
          <p:cNvSpPr/>
          <p:nvPr/>
        </p:nvSpPr>
        <p:spPr>
          <a:xfrm>
            <a:off x="10573131" y="6039465"/>
            <a:ext cx="1327024" cy="427147"/>
          </a:xfrm>
          <a:prstGeom prst="roundRect">
            <a:avLst/>
          </a:prstGeom>
          <a:solidFill>
            <a:schemeClr val="tx2">
              <a:lumMod val="7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防合成攻击</a:t>
            </a:r>
          </a:p>
        </p:txBody>
      </p:sp>
      <p:pic>
        <p:nvPicPr>
          <p:cNvPr id="3" name="图片 2">
            <a:extLst>
              <a:ext uri="{FF2B5EF4-FFF2-40B4-BE49-F238E27FC236}">
                <a16:creationId xmlns:a16="http://schemas.microsoft.com/office/drawing/2014/main" id="{22C77375-C334-44FE-8238-E3197C44C8A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55930" y="1531397"/>
            <a:ext cx="1211918" cy="1342033"/>
          </a:xfrm>
          <a:prstGeom prst="rect">
            <a:avLst/>
          </a:prstGeom>
        </p:spPr>
      </p:pic>
      <p:sp>
        <p:nvSpPr>
          <p:cNvPr id="45" name="矩形: 圆角 44">
            <a:extLst>
              <a:ext uri="{FF2B5EF4-FFF2-40B4-BE49-F238E27FC236}">
                <a16:creationId xmlns:a16="http://schemas.microsoft.com/office/drawing/2014/main" id="{CE294FB7-3FCD-46AB-ADC2-9736DEA08D6E}"/>
              </a:ext>
            </a:extLst>
          </p:cNvPr>
          <p:cNvSpPr/>
          <p:nvPr/>
        </p:nvSpPr>
        <p:spPr>
          <a:xfrm>
            <a:off x="82067" y="1955392"/>
            <a:ext cx="1174628" cy="447788"/>
          </a:xfrm>
          <a:prstGeom prst="roundRect">
            <a:avLst/>
          </a:prstGeom>
          <a:solidFill>
            <a:schemeClr val="tx2">
              <a:lumMod val="7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指定动作</a:t>
            </a:r>
          </a:p>
        </p:txBody>
      </p:sp>
      <p:sp>
        <p:nvSpPr>
          <p:cNvPr id="48" name="矩形: 圆角 47">
            <a:extLst>
              <a:ext uri="{FF2B5EF4-FFF2-40B4-BE49-F238E27FC236}">
                <a16:creationId xmlns:a16="http://schemas.microsoft.com/office/drawing/2014/main" id="{F0F55C83-15C6-48D5-8357-17E854698F96}"/>
              </a:ext>
            </a:extLst>
          </p:cNvPr>
          <p:cNvSpPr/>
          <p:nvPr/>
        </p:nvSpPr>
        <p:spPr>
          <a:xfrm>
            <a:off x="2876221" y="1984692"/>
            <a:ext cx="1174628" cy="447788"/>
          </a:xfrm>
          <a:prstGeom prst="roundRect">
            <a:avLst/>
          </a:prstGeom>
          <a:solidFill>
            <a:schemeClr val="tx2">
              <a:lumMod val="7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检测动作</a:t>
            </a:r>
          </a:p>
        </p:txBody>
      </p:sp>
      <p:cxnSp>
        <p:nvCxnSpPr>
          <p:cNvPr id="49" name="直接箭头连接符 48">
            <a:extLst>
              <a:ext uri="{FF2B5EF4-FFF2-40B4-BE49-F238E27FC236}">
                <a16:creationId xmlns:a16="http://schemas.microsoft.com/office/drawing/2014/main" id="{43AE49FF-3845-4284-84F9-B7681BA5B766}"/>
              </a:ext>
            </a:extLst>
          </p:cNvPr>
          <p:cNvCxnSpPr>
            <a:cxnSpLocks/>
            <a:stCxn id="3" idx="3"/>
            <a:endCxn id="48" idx="1"/>
          </p:cNvCxnSpPr>
          <p:nvPr/>
        </p:nvCxnSpPr>
        <p:spPr>
          <a:xfrm>
            <a:off x="2567848" y="2202414"/>
            <a:ext cx="308373" cy="617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矩形: 圆角 59">
            <a:extLst>
              <a:ext uri="{FF2B5EF4-FFF2-40B4-BE49-F238E27FC236}">
                <a16:creationId xmlns:a16="http://schemas.microsoft.com/office/drawing/2014/main" id="{0C679CA6-01B1-4C59-9134-F97F388A94D3}"/>
              </a:ext>
            </a:extLst>
          </p:cNvPr>
          <p:cNvSpPr/>
          <p:nvPr/>
        </p:nvSpPr>
        <p:spPr>
          <a:xfrm>
            <a:off x="4495310" y="1702795"/>
            <a:ext cx="1330497" cy="447788"/>
          </a:xfrm>
          <a:prstGeom prst="roundRect">
            <a:avLst/>
          </a:prstGeom>
          <a:solidFill>
            <a:schemeClr val="tx2">
              <a:lumMod val="7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姿态估计</a:t>
            </a:r>
          </a:p>
        </p:txBody>
      </p:sp>
      <p:sp>
        <p:nvSpPr>
          <p:cNvPr id="61" name="矩形: 圆角 60">
            <a:extLst>
              <a:ext uri="{FF2B5EF4-FFF2-40B4-BE49-F238E27FC236}">
                <a16:creationId xmlns:a16="http://schemas.microsoft.com/office/drawing/2014/main" id="{0D47A0C6-B36C-4759-8307-6B0916434337}"/>
              </a:ext>
            </a:extLst>
          </p:cNvPr>
          <p:cNvSpPr/>
          <p:nvPr/>
        </p:nvSpPr>
        <p:spPr>
          <a:xfrm>
            <a:off x="4512125" y="2237669"/>
            <a:ext cx="1330500" cy="447788"/>
          </a:xfrm>
          <a:prstGeom prst="roundRect">
            <a:avLst/>
          </a:prstGeom>
          <a:solidFill>
            <a:schemeClr val="tx2">
              <a:lumMod val="7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关键点估计</a:t>
            </a:r>
          </a:p>
        </p:txBody>
      </p:sp>
      <p:cxnSp>
        <p:nvCxnSpPr>
          <p:cNvPr id="62" name="直接箭头连接符 61">
            <a:extLst>
              <a:ext uri="{FF2B5EF4-FFF2-40B4-BE49-F238E27FC236}">
                <a16:creationId xmlns:a16="http://schemas.microsoft.com/office/drawing/2014/main" id="{047CACA9-825E-43EA-B190-F66036BD19B8}"/>
              </a:ext>
            </a:extLst>
          </p:cNvPr>
          <p:cNvCxnSpPr>
            <a:cxnSpLocks/>
            <a:stCxn id="48" idx="3"/>
            <a:endCxn id="60" idx="1"/>
          </p:cNvCxnSpPr>
          <p:nvPr/>
        </p:nvCxnSpPr>
        <p:spPr>
          <a:xfrm flipV="1">
            <a:off x="4050849" y="1926689"/>
            <a:ext cx="444461" cy="28189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接箭头连接符 62">
            <a:extLst>
              <a:ext uri="{FF2B5EF4-FFF2-40B4-BE49-F238E27FC236}">
                <a16:creationId xmlns:a16="http://schemas.microsoft.com/office/drawing/2014/main" id="{406B52E7-838F-4F6D-AC4A-139219FDF0A7}"/>
              </a:ext>
            </a:extLst>
          </p:cNvPr>
          <p:cNvCxnSpPr>
            <a:cxnSpLocks/>
            <a:stCxn id="48" idx="3"/>
            <a:endCxn id="61" idx="1"/>
          </p:cNvCxnSpPr>
          <p:nvPr/>
        </p:nvCxnSpPr>
        <p:spPr>
          <a:xfrm>
            <a:off x="4050849" y="2208586"/>
            <a:ext cx="461276" cy="25297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接箭头连接符 63">
            <a:extLst>
              <a:ext uri="{FF2B5EF4-FFF2-40B4-BE49-F238E27FC236}">
                <a16:creationId xmlns:a16="http://schemas.microsoft.com/office/drawing/2014/main" id="{25C136CB-AD54-43D6-AB9C-28EC9318A8C7}"/>
              </a:ext>
            </a:extLst>
          </p:cNvPr>
          <p:cNvCxnSpPr>
            <a:cxnSpLocks/>
          </p:cNvCxnSpPr>
          <p:nvPr/>
        </p:nvCxnSpPr>
        <p:spPr>
          <a:xfrm>
            <a:off x="1288573" y="2179286"/>
            <a:ext cx="321281"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矩形: 圆角 68">
            <a:extLst>
              <a:ext uri="{FF2B5EF4-FFF2-40B4-BE49-F238E27FC236}">
                <a16:creationId xmlns:a16="http://schemas.microsoft.com/office/drawing/2014/main" id="{06271430-2F95-47FA-BE56-4DDBC499B31E}"/>
              </a:ext>
            </a:extLst>
          </p:cNvPr>
          <p:cNvSpPr/>
          <p:nvPr/>
        </p:nvSpPr>
        <p:spPr>
          <a:xfrm>
            <a:off x="8121703" y="794209"/>
            <a:ext cx="1931315" cy="620580"/>
          </a:xfrm>
          <a:prstGeom prst="roundRect">
            <a:avLst/>
          </a:prstGeom>
          <a:solidFill>
            <a:schemeClr val="bg1"/>
          </a:solidFill>
          <a:ln>
            <a:solidFill>
              <a:schemeClr val="bg1"/>
            </a:solidFill>
          </a:ln>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2000" b="1" dirty="0">
                <a:solidFill>
                  <a:schemeClr val="tx1"/>
                </a:solidFill>
              </a:rPr>
              <a:t>光线活体</a:t>
            </a:r>
          </a:p>
        </p:txBody>
      </p:sp>
      <p:sp>
        <p:nvSpPr>
          <p:cNvPr id="86" name="矩形: 圆角 85">
            <a:extLst>
              <a:ext uri="{FF2B5EF4-FFF2-40B4-BE49-F238E27FC236}">
                <a16:creationId xmlns:a16="http://schemas.microsoft.com/office/drawing/2014/main" id="{63C9F1A0-4F86-4314-9EB1-A92678E5C089}"/>
              </a:ext>
            </a:extLst>
          </p:cNvPr>
          <p:cNvSpPr/>
          <p:nvPr/>
        </p:nvSpPr>
        <p:spPr>
          <a:xfrm>
            <a:off x="2044305" y="3719308"/>
            <a:ext cx="1931315" cy="620580"/>
          </a:xfrm>
          <a:prstGeom prst="roundRect">
            <a:avLst/>
          </a:prstGeom>
          <a:solidFill>
            <a:schemeClr val="bg1"/>
          </a:solidFill>
          <a:ln>
            <a:solidFill>
              <a:schemeClr val="bg1"/>
            </a:solidFill>
          </a:ln>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2000" b="1" dirty="0">
                <a:solidFill>
                  <a:schemeClr val="tx1"/>
                </a:solidFill>
              </a:rPr>
              <a:t>唇语活体</a:t>
            </a:r>
          </a:p>
        </p:txBody>
      </p:sp>
      <p:sp>
        <p:nvSpPr>
          <p:cNvPr id="102" name="矩形: 圆角 101">
            <a:extLst>
              <a:ext uri="{FF2B5EF4-FFF2-40B4-BE49-F238E27FC236}">
                <a16:creationId xmlns:a16="http://schemas.microsoft.com/office/drawing/2014/main" id="{BE6B6593-3D37-45C7-86C2-1539DE2FCFE5}"/>
              </a:ext>
            </a:extLst>
          </p:cNvPr>
          <p:cNvSpPr/>
          <p:nvPr/>
        </p:nvSpPr>
        <p:spPr>
          <a:xfrm>
            <a:off x="2617244" y="5949780"/>
            <a:ext cx="1017094" cy="620580"/>
          </a:xfrm>
          <a:prstGeom prst="roundRect">
            <a:avLst/>
          </a:prstGeom>
          <a:solidFill>
            <a:schemeClr val="tx2">
              <a:lumMod val="75000"/>
            </a:schemeClr>
          </a:solidFill>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1500" dirty="0">
                <a:solidFill>
                  <a:schemeClr val="bg1"/>
                </a:solidFill>
              </a:rPr>
              <a:t>语音识别</a:t>
            </a:r>
          </a:p>
        </p:txBody>
      </p:sp>
      <p:pic>
        <p:nvPicPr>
          <p:cNvPr id="104" name="图片 103">
            <a:extLst>
              <a:ext uri="{FF2B5EF4-FFF2-40B4-BE49-F238E27FC236}">
                <a16:creationId xmlns:a16="http://schemas.microsoft.com/office/drawing/2014/main" id="{C9C9D12C-9CAE-40BA-8A46-55C9DC32994A}"/>
              </a:ext>
            </a:extLst>
          </p:cNvPr>
          <p:cNvPicPr>
            <a:picLocks noChangeAspect="1"/>
          </p:cNvPicPr>
          <p:nvPr/>
        </p:nvPicPr>
        <p:blipFill>
          <a:blip r:embed="rId8"/>
          <a:stretch>
            <a:fillRect/>
          </a:stretch>
        </p:blipFill>
        <p:spPr>
          <a:xfrm>
            <a:off x="3881677" y="4515142"/>
            <a:ext cx="2095493" cy="1690587"/>
          </a:xfrm>
          <a:prstGeom prst="rect">
            <a:avLst/>
          </a:prstGeom>
        </p:spPr>
      </p:pic>
      <p:sp>
        <p:nvSpPr>
          <p:cNvPr id="105" name="矩形: 圆角 104">
            <a:extLst>
              <a:ext uri="{FF2B5EF4-FFF2-40B4-BE49-F238E27FC236}">
                <a16:creationId xmlns:a16="http://schemas.microsoft.com/office/drawing/2014/main" id="{A92A9D2C-B6AA-4BF2-A412-F3EE8A672848}"/>
              </a:ext>
            </a:extLst>
          </p:cNvPr>
          <p:cNvSpPr/>
          <p:nvPr/>
        </p:nvSpPr>
        <p:spPr>
          <a:xfrm>
            <a:off x="8256591" y="3693141"/>
            <a:ext cx="1931315" cy="620580"/>
          </a:xfrm>
          <a:prstGeom prst="roundRect">
            <a:avLst/>
          </a:prstGeom>
          <a:solidFill>
            <a:schemeClr val="bg1"/>
          </a:solidFill>
          <a:ln>
            <a:solidFill>
              <a:schemeClr val="bg1"/>
            </a:solidFill>
          </a:ln>
        </p:spPr>
        <p:style>
          <a:lnRef idx="3">
            <a:schemeClr val="lt1"/>
          </a:lnRef>
          <a:fillRef idx="1">
            <a:schemeClr val="dk1"/>
          </a:fillRef>
          <a:effectRef idx="1">
            <a:schemeClr val="dk1"/>
          </a:effectRef>
          <a:fontRef idx="minor">
            <a:schemeClr val="lt1"/>
          </a:fontRef>
        </p:style>
        <p:txBody>
          <a:bodyPr rtlCol="0" anchor="ctr"/>
          <a:lstStyle/>
          <a:p>
            <a:pPr algn="ctr"/>
            <a:r>
              <a:rPr lang="zh-CN" altLang="en-US" sz="2000" b="1" dirty="0">
                <a:solidFill>
                  <a:schemeClr val="tx1"/>
                </a:solidFill>
              </a:rPr>
              <a:t>防翻拍活体</a:t>
            </a:r>
          </a:p>
        </p:txBody>
      </p:sp>
      <p:pic>
        <p:nvPicPr>
          <p:cNvPr id="46" name="图片 45">
            <a:extLst>
              <a:ext uri="{FF2B5EF4-FFF2-40B4-BE49-F238E27FC236}">
                <a16:creationId xmlns:a16="http://schemas.microsoft.com/office/drawing/2014/main" id="{AFA5D9AF-97ED-1B46-AC43-3160E1E1F8F0}"/>
              </a:ext>
            </a:extLst>
          </p:cNvPr>
          <p:cNvPicPr>
            <a:picLocks noChangeAspect="1"/>
          </p:cNvPicPr>
          <p:nvPr/>
        </p:nvPicPr>
        <p:blipFill>
          <a:blip r:embed="rId9"/>
          <a:stretch>
            <a:fillRect/>
          </a:stretch>
        </p:blipFill>
        <p:spPr>
          <a:xfrm>
            <a:off x="10490255" y="-246898"/>
            <a:ext cx="1732883" cy="1880601"/>
          </a:xfrm>
          <a:prstGeom prst="rect">
            <a:avLst/>
          </a:prstGeom>
        </p:spPr>
      </p:pic>
    </p:spTree>
    <p:extLst>
      <p:ext uri="{BB962C8B-B14F-4D97-AF65-F5344CB8AC3E}">
        <p14:creationId xmlns:p14="http://schemas.microsoft.com/office/powerpoint/2010/main" val="70466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 name="图片 326"/>
          <p:cNvPicPr>
            <a:picLocks noChangeAspect="1"/>
          </p:cNvPicPr>
          <p:nvPr/>
        </p:nvPicPr>
        <p:blipFill>
          <a:blip r:embed="rId3"/>
          <a:stretch>
            <a:fillRect/>
          </a:stretch>
        </p:blipFill>
        <p:spPr>
          <a:xfrm>
            <a:off x="1635854" y="1340284"/>
            <a:ext cx="9519138" cy="4884152"/>
          </a:xfrm>
          <a:prstGeom prst="rect">
            <a:avLst/>
          </a:prstGeom>
        </p:spPr>
      </p:pic>
      <p:sp>
        <p:nvSpPr>
          <p:cNvPr id="328" name="矩形 327"/>
          <p:cNvSpPr/>
          <p:nvPr/>
        </p:nvSpPr>
        <p:spPr>
          <a:xfrm>
            <a:off x="40545" y="3578766"/>
            <a:ext cx="1595309" cy="369332"/>
          </a:xfrm>
          <a:prstGeom prst="rect">
            <a:avLst/>
          </a:prstGeom>
        </p:spPr>
        <p:txBody>
          <a:bodyPr wrap="none">
            <a:spAutoFit/>
          </a:bodyPr>
          <a:lstStyle/>
          <a:p>
            <a:pPr lvl="0" defTabSz="825500" hangingPunct="0"/>
            <a:r>
              <a:rPr lang="zh-CN" altLang="en-US" b="1" kern="0" dirty="0">
                <a:solidFill>
                  <a:srgbClr val="000000"/>
                </a:solidFill>
                <a:latin typeface="Helvetica Neue"/>
                <a:sym typeface="Helvetica Neue"/>
              </a:rPr>
              <a:t>语音识别</a:t>
            </a:r>
            <a:r>
              <a:rPr lang="en-US" altLang="zh-CN" b="1" kern="0" dirty="0">
                <a:solidFill>
                  <a:srgbClr val="000000"/>
                </a:solidFill>
                <a:latin typeface="Helvetica Neue"/>
                <a:sym typeface="Helvetica Neue"/>
              </a:rPr>
              <a:t>ASR</a:t>
            </a:r>
          </a:p>
        </p:txBody>
      </p:sp>
      <p:sp>
        <p:nvSpPr>
          <p:cNvPr id="4" name="标题 3">
            <a:extLst>
              <a:ext uri="{FF2B5EF4-FFF2-40B4-BE49-F238E27FC236}">
                <a16:creationId xmlns:a16="http://schemas.microsoft.com/office/drawing/2014/main" id="{4DC15BB9-958D-4412-ACF8-E1AAA8274C6C}"/>
              </a:ext>
            </a:extLst>
          </p:cNvPr>
          <p:cNvSpPr>
            <a:spLocks noGrp="1"/>
          </p:cNvSpPr>
          <p:nvPr>
            <p:ph type="title"/>
          </p:nvPr>
        </p:nvSpPr>
        <p:spPr/>
        <p:txBody>
          <a:bodyPr>
            <a:normAutofit fontScale="90000"/>
          </a:bodyPr>
          <a:lstStyle/>
          <a:p>
            <a:r>
              <a:rPr lang="zh-CN" altLang="en-US" dirty="0"/>
              <a:t>防御案例</a:t>
            </a:r>
            <a:r>
              <a:rPr lang="en-US" altLang="zh-CN" dirty="0"/>
              <a:t>: </a:t>
            </a:r>
            <a:r>
              <a:rPr lang="zh-CN" altLang="en-US" dirty="0"/>
              <a:t>语音识别联邦对抗学习</a:t>
            </a:r>
            <a:br>
              <a:rPr lang="zh-CN" altLang="en-US" dirty="0"/>
            </a:br>
            <a:endParaRPr lang="zh-CN" altLang="en-US" dirty="0"/>
          </a:p>
        </p:txBody>
      </p:sp>
      <p:pic>
        <p:nvPicPr>
          <p:cNvPr id="5" name="图片 4">
            <a:extLst>
              <a:ext uri="{FF2B5EF4-FFF2-40B4-BE49-F238E27FC236}">
                <a16:creationId xmlns:a16="http://schemas.microsoft.com/office/drawing/2014/main" id="{EE757D65-F1B2-0B40-98F7-2D7107E88E91}"/>
              </a:ext>
            </a:extLst>
          </p:cNvPr>
          <p:cNvPicPr>
            <a:picLocks noChangeAspect="1"/>
          </p:cNvPicPr>
          <p:nvPr/>
        </p:nvPicPr>
        <p:blipFill>
          <a:blip r:embed="rId4"/>
          <a:stretch>
            <a:fillRect/>
          </a:stretch>
        </p:blipFill>
        <p:spPr>
          <a:xfrm>
            <a:off x="10490255" y="-246898"/>
            <a:ext cx="1732883" cy="1880601"/>
          </a:xfrm>
          <a:prstGeom prst="rect">
            <a:avLst/>
          </a:prstGeom>
        </p:spPr>
      </p:pic>
    </p:spTree>
    <p:extLst>
      <p:ext uri="{BB962C8B-B14F-4D97-AF65-F5344CB8AC3E}">
        <p14:creationId xmlns:p14="http://schemas.microsoft.com/office/powerpoint/2010/main" val="42772798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6"/>
          </p:nvPr>
        </p:nvSpPr>
        <p:spPr/>
        <p:txBody>
          <a:bodyPr/>
          <a:lstStyle/>
          <a:p>
            <a:fld id="{884269F9-B5CE-EB46-8536-1F9E4423A6BA}" type="slidenum">
              <a:rPr kumimoji="1" lang="zh-CN" altLang="en-US" smtClean="0">
                <a:latin typeface="微软雅黑" panose="020B0503020204020204" pitchFamily="34" charset="-122"/>
                <a:ea typeface="微软雅黑" panose="020B0503020204020204" pitchFamily="34" charset="-122"/>
              </a:rPr>
              <a:t>47</a:t>
            </a:fld>
            <a:endParaRPr kumimoji="1" lang="zh-CN" altLang="en-US" dirty="0">
              <a:latin typeface="微软雅黑" panose="020B0503020204020204" pitchFamily="34" charset="-122"/>
              <a:ea typeface="微软雅黑" panose="020B0503020204020204" pitchFamily="34" charset="-122"/>
            </a:endParaRPr>
          </a:p>
        </p:txBody>
      </p:sp>
      <p:sp>
        <p:nvSpPr>
          <p:cNvPr id="9" name="Title 3">
            <a:extLst>
              <a:ext uri="{FF2B5EF4-FFF2-40B4-BE49-F238E27FC236}">
                <a16:creationId xmlns:a16="http://schemas.microsoft.com/office/drawing/2014/main" id="{8AC5900C-7CD6-42F4-9BAC-BCBBA1671495}"/>
              </a:ext>
            </a:extLst>
          </p:cNvPr>
          <p:cNvSpPr txBox="1">
            <a:spLocks/>
          </p:cNvSpPr>
          <p:nvPr/>
        </p:nvSpPr>
        <p:spPr>
          <a:xfrm>
            <a:off x="457201" y="457199"/>
            <a:ext cx="8337175" cy="857251"/>
          </a:xfrm>
          <a:prstGeom prst="rect">
            <a:avLst/>
          </a:prstGeom>
        </p:spPr>
        <p:txBody>
          <a:bodyPr vert="horz" lIns="0" tIns="0" rIns="0" bIns="0" rtlCol="0" anchor="t">
            <a:normAutofit/>
          </a:bodyPr>
          <a:lstStyle>
            <a:lvl1pPr algn="l" defTabSz="914400" rtl="0" eaLnBrk="1" latinLnBrk="0" hangingPunct="1">
              <a:lnSpc>
                <a:spcPct val="110000"/>
              </a:lnSpc>
              <a:spcBef>
                <a:spcPct val="0"/>
              </a:spcBef>
              <a:buNone/>
              <a:defRPr sz="3200" b="1" kern="1200">
                <a:solidFill>
                  <a:schemeClr val="tx1"/>
                </a:solidFill>
                <a:latin typeface="+mj-lt"/>
                <a:ea typeface="+mn-ea"/>
                <a:cs typeface="FZZhengHeiS-B-GB" charset="-122"/>
              </a:defRPr>
            </a:lvl1pPr>
          </a:lstStyle>
          <a:p>
            <a:r>
              <a:rPr lang="zh-CN" altLang="en-US" sz="4000" dirty="0">
                <a:latin typeface="微软雅黑" panose="020B0503020204020204" pitchFamily="34" charset="-122"/>
                <a:ea typeface="微软雅黑" panose="020B0503020204020204" pitchFamily="34" charset="-122"/>
              </a:rPr>
              <a:t>小结</a:t>
            </a:r>
          </a:p>
        </p:txBody>
      </p:sp>
      <p:grpSp>
        <p:nvGrpSpPr>
          <p:cNvPr id="2" name="组 1"/>
          <p:cNvGrpSpPr/>
          <p:nvPr/>
        </p:nvGrpSpPr>
        <p:grpSpPr>
          <a:xfrm>
            <a:off x="285743" y="1794731"/>
            <a:ext cx="3724336" cy="4361042"/>
            <a:chOff x="3992451" y="1825625"/>
            <a:chExt cx="3724336" cy="4361042"/>
          </a:xfrm>
        </p:grpSpPr>
        <p:sp>
          <p:nvSpPr>
            <p:cNvPr id="17" name="内容占位符 4">
              <a:extLst>
                <a:ext uri="{FF2B5EF4-FFF2-40B4-BE49-F238E27FC236}">
                  <a16:creationId xmlns:a16="http://schemas.microsoft.com/office/drawing/2014/main" id="{C089A274-415B-46C5-940B-C538979CE393}"/>
                </a:ext>
              </a:extLst>
            </p:cNvPr>
            <p:cNvSpPr txBox="1">
              <a:spLocks/>
            </p:cNvSpPr>
            <p:nvPr/>
          </p:nvSpPr>
          <p:spPr>
            <a:xfrm>
              <a:off x="3992451" y="1825625"/>
              <a:ext cx="3724336" cy="4361042"/>
            </a:xfrm>
            <a:prstGeom prst="rect">
              <a:avLst/>
            </a:prstGeom>
            <a:gradFill flip="none" rotWithShape="1">
              <a:gsLst>
                <a:gs pos="0">
                  <a:srgbClr val="70AD47">
                    <a:lumMod val="5000"/>
                    <a:lumOff val="95000"/>
                  </a:srgbClr>
                </a:gs>
                <a:gs pos="74000">
                  <a:srgbClr val="70AD47">
                    <a:lumMod val="45000"/>
                    <a:lumOff val="55000"/>
                  </a:srgbClr>
                </a:gs>
                <a:gs pos="83000">
                  <a:srgbClr val="70AD47">
                    <a:lumMod val="45000"/>
                    <a:lumOff val="55000"/>
                  </a:srgbClr>
                </a:gs>
                <a:gs pos="100000">
                  <a:srgbClr val="70AD47">
                    <a:lumMod val="30000"/>
                    <a:lumOff val="70000"/>
                  </a:srgbClr>
                </a:gs>
              </a:gsLst>
              <a:lin ang="5400000" scaled="1"/>
              <a:tileRect/>
            </a:gra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zh-CN" altLang="en-US" sz="28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闭环的自动学习机制</a:t>
              </a:r>
              <a:endParaRPr kumimoji="1" lang="en-US" altLang="zh-CN" sz="28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1" lang="zh-CN" altLang="en-US" sz="24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闭环并减少人的参与</a:t>
              </a:r>
              <a:endParaRPr kumimoji="1" lang="en-US" altLang="zh-CN" sz="24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1" lang="zh-CN" altLang="en-US" sz="24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深度学习、强化学习，</a:t>
              </a:r>
              <a:r>
                <a:rPr kumimoji="1" lang="en-US" altLang="zh-CN" dirty="0">
                  <a:solidFill>
                    <a:sysClr val="windowText" lastClr="000000"/>
                  </a:solidFill>
                  <a:latin typeface="微软雅黑" panose="020B0503020204020204" pitchFamily="34" charset="-122"/>
                  <a:ea typeface="微软雅黑" panose="020B0503020204020204" pitchFamily="34" charset="-122"/>
                </a:rPr>
                <a:t>AUTOML</a:t>
              </a:r>
              <a:endParaRPr kumimoji="1" lang="en-US" altLang="zh-CN" sz="24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1" lang="en-US" altLang="zh-CN" sz="2400" b="0" i="0" u="none" strike="noStrike" kern="1200" cap="none" spc="0" normalizeH="0" baseline="0" noProof="0" dirty="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0" name="文本框 19">
              <a:extLst>
                <a:ext uri="{FF2B5EF4-FFF2-40B4-BE49-F238E27FC236}">
                  <a16:creationId xmlns:a16="http://schemas.microsoft.com/office/drawing/2014/main" id="{C7698C0B-BF88-481C-A930-43F3A399CB74}"/>
                </a:ext>
              </a:extLst>
            </p:cNvPr>
            <p:cNvSpPr txBox="1"/>
            <p:nvPr/>
          </p:nvSpPr>
          <p:spPr>
            <a:xfrm>
              <a:off x="4035146" y="5239801"/>
              <a:ext cx="1415772" cy="830997"/>
            </a:xfrm>
            <a:prstGeom prst="rect">
              <a:avLst/>
            </a:prstGeom>
            <a:solidFill>
              <a:srgbClr val="5B9BD5"/>
            </a:solidFill>
            <a:ln w="12700" cap="flat" cmpd="sng" algn="ctr">
              <a:solidFill>
                <a:srgbClr val="5B9BD5">
                  <a:shade val="50000"/>
                </a:srgbClr>
              </a:solidFill>
              <a:prstDash val="solid"/>
              <a:miter lim="800000"/>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4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算法</a:t>
              </a:r>
            </a:p>
          </p:txBody>
        </p:sp>
      </p:grpSp>
      <p:grpSp>
        <p:nvGrpSpPr>
          <p:cNvPr id="3" name="组 2"/>
          <p:cNvGrpSpPr/>
          <p:nvPr/>
        </p:nvGrpSpPr>
        <p:grpSpPr>
          <a:xfrm>
            <a:off x="4142899" y="1778733"/>
            <a:ext cx="3984449" cy="4361042"/>
            <a:chOff x="7894272" y="1825625"/>
            <a:chExt cx="3984449" cy="4361042"/>
          </a:xfrm>
        </p:grpSpPr>
        <p:sp>
          <p:nvSpPr>
            <p:cNvPr id="18" name="内容占位符 4">
              <a:extLst>
                <a:ext uri="{FF2B5EF4-FFF2-40B4-BE49-F238E27FC236}">
                  <a16:creationId xmlns:a16="http://schemas.microsoft.com/office/drawing/2014/main" id="{CD0E2991-9316-49E2-9890-93DB8003B9C6}"/>
                </a:ext>
              </a:extLst>
            </p:cNvPr>
            <p:cNvSpPr txBox="1">
              <a:spLocks/>
            </p:cNvSpPr>
            <p:nvPr/>
          </p:nvSpPr>
          <p:spPr>
            <a:xfrm>
              <a:off x="7894272" y="1825625"/>
              <a:ext cx="3984449" cy="4361042"/>
            </a:xfrm>
            <a:prstGeom prst="rect">
              <a:avLst/>
            </a:prstGeom>
            <a:gradFill flip="none" rotWithShape="1">
              <a:gsLst>
                <a:gs pos="0">
                  <a:srgbClr val="ED7D31">
                    <a:lumMod val="5000"/>
                    <a:lumOff val="95000"/>
                  </a:srgbClr>
                </a:gs>
                <a:gs pos="74000">
                  <a:srgbClr val="ED7D31">
                    <a:lumMod val="45000"/>
                    <a:lumOff val="55000"/>
                  </a:srgbClr>
                </a:gs>
                <a:gs pos="83000">
                  <a:srgbClr val="ED7D31">
                    <a:lumMod val="45000"/>
                    <a:lumOff val="55000"/>
                  </a:srgbClr>
                </a:gs>
                <a:gs pos="100000">
                  <a:srgbClr val="ED7D31">
                    <a:lumMod val="30000"/>
                    <a:lumOff val="70000"/>
                  </a:srgbClr>
                </a:gs>
              </a:gsLst>
              <a:lin ang="5400000" scaled="1"/>
              <a:tileRect/>
            </a:gra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1" lang="zh-CN" altLang="en-HK"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分布式</a:t>
              </a:r>
              <a:r>
                <a:rPr kumimoji="1"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大数据的获得</a:t>
              </a:r>
              <a:endParaRPr kumimoji="1" lang="en-HK"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1"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安全隐密分布式</a:t>
              </a:r>
              <a:r>
                <a:rPr kumimoji="1"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AI</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1"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迁移学习，</a:t>
              </a:r>
              <a:r>
                <a:rPr kumimoji="1" lang="zh-CN" altLang="en-US" dirty="0">
                  <a:solidFill>
                    <a:prstClr val="black"/>
                  </a:solidFill>
                  <a:latin typeface="微软雅黑" panose="020B0503020204020204" pitchFamily="34" charset="-122"/>
                  <a:ea typeface="微软雅黑" panose="020B0503020204020204" pitchFamily="34" charset="-122"/>
                </a:rPr>
                <a:t>联邦</a:t>
              </a:r>
              <a:r>
                <a:rPr kumimoji="1"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学习</a:t>
              </a:r>
            </a:p>
          </p:txBody>
        </p:sp>
        <p:sp>
          <p:nvSpPr>
            <p:cNvPr id="21" name="文本框 20">
              <a:extLst>
                <a:ext uri="{FF2B5EF4-FFF2-40B4-BE49-F238E27FC236}">
                  <a16:creationId xmlns:a16="http://schemas.microsoft.com/office/drawing/2014/main" id="{E595C16E-DA17-4A2F-AD3C-5DE0F893C5D1}"/>
                </a:ext>
              </a:extLst>
            </p:cNvPr>
            <p:cNvSpPr txBox="1"/>
            <p:nvPr/>
          </p:nvSpPr>
          <p:spPr>
            <a:xfrm>
              <a:off x="7894272" y="5332134"/>
              <a:ext cx="1415772" cy="830997"/>
            </a:xfrm>
            <a:prstGeom prst="rect">
              <a:avLst/>
            </a:prstGeom>
            <a:solidFill>
              <a:srgbClr val="5B9BD5"/>
            </a:solidFill>
            <a:ln w="12700" cap="flat" cmpd="sng" algn="ctr">
              <a:solidFill>
                <a:srgbClr val="5B9BD5">
                  <a:shade val="50000"/>
                </a:srgbClr>
              </a:solidFill>
              <a:prstDash val="solid"/>
              <a:miter lim="800000"/>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US" sz="4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数据</a:t>
              </a:r>
            </a:p>
          </p:txBody>
        </p:sp>
      </p:grpSp>
      <p:sp>
        <p:nvSpPr>
          <p:cNvPr id="12" name="内容占位符 2">
            <a:extLst>
              <a:ext uri="{FF2B5EF4-FFF2-40B4-BE49-F238E27FC236}">
                <a16:creationId xmlns:a16="http://schemas.microsoft.com/office/drawing/2014/main" id="{499E0DFE-0D4A-7C43-BB59-D5BD29B92FE1}"/>
              </a:ext>
            </a:extLst>
          </p:cNvPr>
          <p:cNvSpPr txBox="1">
            <a:spLocks/>
          </p:cNvSpPr>
          <p:nvPr/>
        </p:nvSpPr>
        <p:spPr>
          <a:xfrm>
            <a:off x="8260168" y="1764901"/>
            <a:ext cx="3683164" cy="4351338"/>
          </a:xfrm>
          <a:prstGeom prst="rect">
            <a:avLst/>
          </a:prstGeom>
          <a:gradFill>
            <a:gsLst>
              <a:gs pos="0">
                <a:srgbClr val="5B9BD5">
                  <a:lumMod val="5000"/>
                  <a:lumOff val="95000"/>
                </a:srgbClr>
              </a:gs>
              <a:gs pos="74000">
                <a:srgbClr val="5B9BD5">
                  <a:lumMod val="45000"/>
                  <a:lumOff val="55000"/>
                </a:srgbClr>
              </a:gs>
              <a:gs pos="83000">
                <a:srgbClr val="5B9BD5">
                  <a:lumMod val="45000"/>
                  <a:lumOff val="55000"/>
                </a:srgbClr>
              </a:gs>
              <a:gs pos="100000">
                <a:srgbClr val="5B9BD5">
                  <a:lumMod val="30000"/>
                  <a:lumOff val="70000"/>
                </a:srgbClr>
              </a:gs>
            </a:gsLst>
            <a:lin ang="5400000" scaled="1"/>
          </a:gra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1" lang="zh-CN" altLang="en-HK" b="1" dirty="0">
                <a:solidFill>
                  <a:prstClr val="black"/>
                </a:solidFill>
                <a:latin typeface="微软雅黑" panose="020B0503020204020204" pitchFamily="34" charset="-122"/>
                <a:ea typeface="微软雅黑" panose="020B0503020204020204" pitchFamily="34" charset="-122"/>
              </a:rPr>
              <a:t>高性能</a:t>
            </a:r>
            <a:r>
              <a:rPr kumimoji="1" lang="zh-CN" altLang="en-US" b="1" dirty="0">
                <a:solidFill>
                  <a:prstClr val="black"/>
                </a:solidFill>
                <a:latin typeface="微软雅黑" panose="020B0503020204020204" pitchFamily="34" charset="-122"/>
                <a:ea typeface="微软雅黑" panose="020B0503020204020204" pitchFamily="34" charset="-122"/>
              </a:rPr>
              <a:t>的计算能力</a:t>
            </a:r>
            <a:endParaRPr kumimoji="1" lang="en-HK" altLang="zh-CN" b="1" dirty="0">
              <a:solidFill>
                <a:prstClr val="black"/>
              </a:solidFill>
              <a:latin typeface="微软雅黑" panose="020B0503020204020204" pitchFamily="34" charset="-122"/>
              <a:ea typeface="微软雅黑" panose="020B0503020204020204" pitchFamily="34" charset="-122"/>
            </a:endParaRPr>
          </a:p>
          <a:p>
            <a:pPr lvl="1">
              <a:defRPr/>
            </a:pPr>
            <a:r>
              <a:rPr kumimoji="1" lang="zh-CN" altLang="en-US" dirty="0">
                <a:solidFill>
                  <a:prstClr val="black"/>
                </a:solidFill>
                <a:latin typeface="微软雅黑" panose="020B0503020204020204" pitchFamily="34" charset="-122"/>
                <a:ea typeface="微软雅黑" panose="020B0503020204020204" pitchFamily="34" charset="-122"/>
              </a:rPr>
              <a:t>芯片，网络，平台</a:t>
            </a:r>
            <a:endParaRPr kumimoji="1" lang="en-HK" altLang="zh-CN" dirty="0">
              <a:solidFill>
                <a:prstClr val="black"/>
              </a:solidFill>
              <a:latin typeface="微软雅黑" panose="020B0503020204020204" pitchFamily="34" charset="-122"/>
              <a:ea typeface="微软雅黑" panose="020B0503020204020204" pitchFamily="34" charset="-122"/>
            </a:endParaRPr>
          </a:p>
          <a:p>
            <a:pPr lvl="1">
              <a:defRPr/>
            </a:pPr>
            <a:r>
              <a:rPr kumimoji="1" lang="zh-CN" altLang="en-US" dirty="0">
                <a:solidFill>
                  <a:prstClr val="black"/>
                </a:solidFill>
                <a:latin typeface="微软雅黑" panose="020B0503020204020204" pitchFamily="34" charset="-122"/>
                <a:ea typeface="微软雅黑" panose="020B0503020204020204" pitchFamily="34" charset="-122"/>
              </a:rPr>
              <a:t>边缘计算</a:t>
            </a:r>
            <a:endParaRPr kumimoji="1" lang="en-US" altLang="zh-CN" sz="2400" b="0" i="0" u="none" strike="noStrike" kern="1200" cap="none" spc="0" normalizeH="0" baseline="0" noProof="0" dirty="0">
              <a:ln>
                <a:noFill/>
              </a:ln>
              <a:solidFill>
                <a:sysClr val="windowText" lastClr="000000"/>
              </a:solidFill>
              <a:effectLst/>
              <a:uLnTx/>
              <a:uFillTx/>
              <a:latin typeface="Calibri" panose="020F0502020204030204"/>
              <a:ea typeface="宋体" panose="02010600030101010101" pitchFamily="2" charset="-122"/>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1" lang="zh-CN" altLang="en-US" sz="2400" b="0" i="0" u="none" strike="noStrike" kern="1200" cap="none" spc="0" normalizeH="0" baseline="0" noProof="0" dirty="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3" name="文本框 18">
            <a:extLst>
              <a:ext uri="{FF2B5EF4-FFF2-40B4-BE49-F238E27FC236}">
                <a16:creationId xmlns:a16="http://schemas.microsoft.com/office/drawing/2014/main" id="{D94F0035-D309-544D-966D-F1AB81C87E87}"/>
              </a:ext>
            </a:extLst>
          </p:cNvPr>
          <p:cNvSpPr txBox="1"/>
          <p:nvPr/>
        </p:nvSpPr>
        <p:spPr>
          <a:xfrm>
            <a:off x="8264698" y="5276296"/>
            <a:ext cx="1593257" cy="830997"/>
          </a:xfrm>
          <a:prstGeom prst="rect">
            <a:avLst/>
          </a:prstGeom>
          <a:solidFill>
            <a:srgbClr val="5B9BD5"/>
          </a:solidFill>
          <a:ln w="12700" cap="flat" cmpd="sng" algn="ctr">
            <a:solidFill>
              <a:srgbClr val="5B9BD5">
                <a:shade val="50000"/>
              </a:srgbClr>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zh-CN" altLang="en-HK" sz="4800" kern="0" dirty="0">
                <a:solidFill>
                  <a:prstClr val="white"/>
                </a:solidFill>
                <a:latin typeface="Calibri" panose="020F0502020204030204"/>
                <a:ea typeface="宋体" panose="02010600030101010101" pitchFamily="2" charset="-122"/>
              </a:rPr>
              <a:t>算力</a:t>
            </a:r>
            <a:endParaRPr kumimoji="1" lang="zh-CN" altLang="en-US" sz="4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583434202"/>
      </p:ext>
    </p:extLst>
  </p:cSld>
  <p:clrMapOvr>
    <a:masterClrMapping/>
  </p:clrMapOvr>
</p:sld>
</file>

<file path=ppt/theme/theme1.xml><?xml version="1.0" encoding="utf-8"?>
<a:theme xmlns:a="http://schemas.openxmlformats.org/drawingml/2006/main" name="WeBank">
  <a:themeElements>
    <a:clrScheme name="WeBank666">
      <a:dk1>
        <a:srgbClr val="1E53A4"/>
      </a:dk1>
      <a:lt1>
        <a:srgbClr val="FFFFFF"/>
      </a:lt1>
      <a:dk2>
        <a:srgbClr val="000000"/>
      </a:dk2>
      <a:lt2>
        <a:srgbClr val="E7E6E6"/>
      </a:lt2>
      <a:accent1>
        <a:srgbClr val="D80C18"/>
      </a:accent1>
      <a:accent2>
        <a:srgbClr val="FF5582"/>
      </a:accent2>
      <a:accent3>
        <a:srgbClr val="64CDFF"/>
      </a:accent3>
      <a:accent4>
        <a:srgbClr val="002882"/>
      </a:accent4>
      <a:accent5>
        <a:srgbClr val="EAEAEA"/>
      </a:accent5>
      <a:accent6>
        <a:srgbClr val="D5D5D5"/>
      </a:accent6>
      <a:hlink>
        <a:srgbClr val="1E53A3"/>
      </a:hlink>
      <a:folHlink>
        <a:srgbClr val="D80C18"/>
      </a:folHlink>
    </a:clrScheme>
    <a:fontScheme name="Custom 10">
      <a:majorFont>
        <a:latin typeface="思源黑体 CN Regular"/>
        <a:ea typeface="思源黑体 CN Regular"/>
        <a:cs typeface=""/>
      </a:majorFont>
      <a:minorFont>
        <a:latin typeface="思源黑体 CN Regular"/>
        <a:ea typeface="思源黑体 CN Regular"/>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120713_WeBank_PPT_Template_169(微软雅黑)</Template>
  <TotalTime>2067</TotalTime>
  <Words>5015</Words>
  <Application>Microsoft Macintosh PowerPoint</Application>
  <PresentationFormat>宽屏</PresentationFormat>
  <Paragraphs>639</Paragraphs>
  <Slides>47</Slides>
  <Notes>27</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47</vt:i4>
      </vt:variant>
    </vt:vector>
  </HeadingPairs>
  <TitlesOfParts>
    <vt:vector size="67" baseType="lpstr">
      <vt:lpstr>等线</vt:lpstr>
      <vt:lpstr>等线</vt:lpstr>
      <vt:lpstr>等线 Light</vt:lpstr>
      <vt:lpstr>华文楷体</vt:lpstr>
      <vt:lpstr>华文行楷</vt:lpstr>
      <vt:lpstr>思源黑体 CN Regular</vt:lpstr>
      <vt:lpstr>Microsoft YaHei</vt:lpstr>
      <vt:lpstr>Microsoft YaHei</vt:lpstr>
      <vt:lpstr>Facto</vt:lpstr>
      <vt:lpstr>Microsoft YaHei Light</vt:lpstr>
      <vt:lpstr>Microsoft YaHei UI</vt:lpstr>
      <vt:lpstr>Arial</vt:lpstr>
      <vt:lpstr>Calibri</vt:lpstr>
      <vt:lpstr>Cambria Math</vt:lpstr>
      <vt:lpstr>Courier New</vt:lpstr>
      <vt:lpstr>Helvetica Neue</vt:lpstr>
      <vt:lpstr>Times New Roman</vt:lpstr>
      <vt:lpstr>Wingdings</vt:lpstr>
      <vt:lpstr>WeBank</vt:lpstr>
      <vt:lpstr>Office 主题​​</vt:lpstr>
      <vt:lpstr>PowerPoint 演示文稿</vt:lpstr>
      <vt:lpstr>机器学习的几个前沿问题        </vt:lpstr>
      <vt:lpstr>AI算法设计能自动化吗？？        </vt:lpstr>
      <vt:lpstr>机器学习规模化落地的核心门槛</vt:lpstr>
      <vt:lpstr>机器学习规模化落地的关键：AutoML – Automated Machine Learning</vt:lpstr>
      <vt:lpstr>AutoML需要解决什么样的问题？</vt:lpstr>
      <vt:lpstr>AutoML求解三要素：配置空间——c</vt:lpstr>
      <vt:lpstr>AutoML求解三要素：配置优化策略——max</vt:lpstr>
      <vt:lpstr>AutoML技术举例——自动特征工程：AutoCross</vt:lpstr>
      <vt:lpstr>AutoML技术举例—— NAS：起点</vt:lpstr>
      <vt:lpstr>保护隐私的自动迁移学习——AutoPTL</vt:lpstr>
      <vt:lpstr>AI的数据不够怎么办？        </vt:lpstr>
      <vt:lpstr>PowerPoint 演示文稿</vt:lpstr>
      <vt:lpstr>PowerPoint 演示文稿</vt:lpstr>
      <vt:lpstr>PowerPoint 演示文稿</vt:lpstr>
      <vt:lpstr>PowerPoint 演示文稿</vt:lpstr>
      <vt:lpstr>PowerPoint 演示文稿</vt:lpstr>
      <vt:lpstr>PowerPoint 演示文稿</vt:lpstr>
      <vt:lpstr>用户隐私怎么保护？        </vt:lpstr>
      <vt:lpstr>PowerPoint 演示文稿</vt:lpstr>
      <vt:lpstr>PowerPoint 演示文稿</vt:lpstr>
      <vt:lpstr>Federated Learning vs Federated Database vs Blockchain</vt:lpstr>
      <vt:lpstr>PowerPoint 演示文稿</vt:lpstr>
      <vt:lpstr>Horizontal Federated Recommendation: Case 1</vt:lpstr>
      <vt:lpstr>Federated Collaborative Filtering [Ammad et al. 2019]</vt:lpstr>
      <vt:lpstr>PowerPoint 演示文稿</vt:lpstr>
      <vt:lpstr>Horizontal Federated Matrix Factorization [Chai et al. 2019]</vt:lpstr>
      <vt:lpstr>Horizontal Federated Recommendation: Case 2</vt:lpstr>
      <vt:lpstr>Vertical Federated Matrix Factorization [Chai et al. 2019]</vt:lpstr>
      <vt:lpstr>Vertical Federated Matrix Factorization [Chai et al. 2019]</vt:lpstr>
      <vt:lpstr>What If Different Users and Items at the Same Time?</vt:lpstr>
      <vt:lpstr>Category 3: Transfer Federated Recommendation</vt:lpstr>
      <vt:lpstr>Matrix Tri-factorization [Li et al. 2009]</vt:lpstr>
      <vt:lpstr>PowerPoint 演示文稿</vt:lpstr>
      <vt:lpstr>Application 1: Horizontal Federated Movie Recommendation</vt:lpstr>
      <vt:lpstr>PowerPoint 演示文稿</vt:lpstr>
      <vt:lpstr>PowerPoint 演示文稿</vt:lpstr>
      <vt:lpstr>PowerPoint 演示文稿</vt:lpstr>
      <vt:lpstr>PowerPoint 演示文稿</vt:lpstr>
      <vt:lpstr>AI如何做到反欺诈？        </vt:lpstr>
      <vt:lpstr>场景：利用AI进行数据造假</vt:lpstr>
      <vt:lpstr>场景：造假数据攻击</vt:lpstr>
      <vt:lpstr>防御原理: 对抗训练</vt:lpstr>
      <vt:lpstr>防御案例: 人脸活体检测对抗训练</vt:lpstr>
      <vt:lpstr>PowerPoint 演示文稿</vt:lpstr>
      <vt:lpstr>防御案例: 语音识别联邦对抗学习 </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封面标题样式 微软雅黑 Regular 48pt</dc:title>
  <dc:creator>Yoona Kang</dc:creator>
  <cp:lastModifiedBy>Microsoft Office User</cp:lastModifiedBy>
  <cp:revision>1104</cp:revision>
  <cp:lastPrinted>2017-06-28T06:11:00Z</cp:lastPrinted>
  <dcterms:created xsi:type="dcterms:W3CDTF">2017-07-13T09:25:00Z</dcterms:created>
  <dcterms:modified xsi:type="dcterms:W3CDTF">2020-01-10T06:23:18Z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2052-10.1.0.6391</vt:lpwstr>
  </property>
</Properties>
</file>