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4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9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7"/>
  </p:normalViewPr>
  <p:slideViewPr>
    <p:cSldViewPr>
      <p:cViewPr varScale="1">
        <p:scale>
          <a:sx n="106" d="100"/>
          <a:sy n="106" d="100"/>
        </p:scale>
        <p:origin x="69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8BE83A-3D04-44E2-AF42-24E892E71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DC5131-EA86-4332-8850-315407E3F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6A1F2C-462C-4FFF-B6A5-0A6154F1D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D52CFD-85BC-4E77-B2E8-A546B8281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544C8A-2BE3-4E88-A7F7-E81ED766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13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C93CCA-212E-42A4-B3AA-6EF74BAF6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DDD334-0FCD-46AC-BB01-9396D5E35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FF2EC0-4479-4AAB-86E1-243411CCD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4EE3B9-C20B-453F-9990-93DA928C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26EA3E-CFFF-417D-B799-D499059B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6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2D0B93-9330-4172-B133-AD5C430CB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40DB44-87F8-4F9D-B388-3CF2C8220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BCDBDA-99B3-4EA6-BD15-45CBCD35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42CEA3-743E-4113-A3F4-0092AD476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F82DC8-C44E-496A-A7B5-3D5160A3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F85663-6DF5-44B9-BDCD-F185A0617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69BD8C-6611-4FAF-959A-FBC04FA64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7AF264-671C-4190-BC1D-C5A67F822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A54971-AC20-4663-8D69-C7F3080D2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A6AEDD-E2F1-457C-B420-85F706A64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C8806F-3790-484C-9441-BA28080DB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37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BA771B-D075-4D58-ADF0-29465853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81AB49-1EA0-4EB2-91CD-776A1BE6A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E774F6-9BD9-4554-8C78-A7425E941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0FB2BBF-7584-4649-B858-0262690DC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60D4ADA-FB8B-48FF-A7DB-0AB74C876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457308F-A301-48FC-84EC-339CF884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03D76D-B431-48F5-BCFC-D4E2A3E6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FDD2B93-DB7C-4240-8A34-106BCA238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16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E1BCA-6E5A-48D9-BE4A-F15EDB46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0332FC9-37C3-4087-907B-65105C6F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8C5DF19-9C98-4E75-B068-EA212E4C5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136F8A-13E7-4C3A-A910-EF05A37A3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078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861C51-774E-40E4-A5FB-BAADE97C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36BA72-7F99-416E-8B30-3F8C254B6C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42875"/>
            <a:ext cx="12192000" cy="110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31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49A864-37CD-41D3-983D-018A9721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4EA5F3-C6F2-42F9-8A8D-48739728F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6C9BD8-0936-4532-86BD-FAE052D1E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1BDE4E8-CC9C-4DDB-9A95-2DC4741A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5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B0C0A7-9E95-44AF-9954-448FB69D6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D2DB7-5568-416A-90C0-1D3411E8C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766C48-5BD7-4E33-AA5B-CA932D968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FA113E-5172-418E-A2DF-51835316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A6A3ABC-54DC-49C3-AB41-3F9BAADD3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DB2869-D24D-4336-8C17-F6F7967B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25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2FF84-1C28-4C73-A7B3-F2353325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73620BE-927C-4D71-A81E-50C4B692A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F6C7F7-0327-4A6E-A699-8C0207548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D3C92B-1802-4B12-AAAB-8A8FE78C6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3FE4EC-D21A-4322-8A1B-20EBED93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974804-08C9-4713-9817-5B839DF1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67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9950D1-F3E7-48F8-833C-5CDB581ED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C949EB-ED31-47F6-B283-D34C6BB8F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0C2C0-BC00-46B0-996C-BEA1FC593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93447E-D438-4283-98CF-E6820BB7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B78143-3350-4DB5-AFD3-5DE59CC7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870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2E16F46-1D5C-467B-BEF0-10C78499D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BD52975-5351-463D-978A-14156EDDE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500521-11FA-4742-9362-608C082C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D98611-3EC4-4D0D-8280-5849F939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75725A-86AC-40FD-8298-0CA6F2DC9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96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5912" y="191697"/>
            <a:ext cx="8457656" cy="8766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6803" y="654304"/>
            <a:ext cx="11138392" cy="314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863C7FA-BE7F-4CC1-9641-C3E318F7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5AED80-BC88-48AE-8B2C-B997BB08A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2B4194-9720-4FA5-9947-343185695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389CF0-737C-41EC-A154-B2D7EFAC1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C38D3D-0D62-40A4-B99D-648D2D06C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73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jpg"/><Relationship Id="rId3" Type="http://schemas.openxmlformats.org/officeDocument/2006/relationships/image" Target="../media/image17.jp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jp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24" Type="http://schemas.openxmlformats.org/officeDocument/2006/relationships/image" Target="../media/image38.jpg"/><Relationship Id="rId32" Type="http://schemas.openxmlformats.org/officeDocument/2006/relationships/image" Target="../media/image46.jp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jpg"/><Relationship Id="rId28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298B74A-F036-40CC-8213-A61256711A33}"/>
              </a:ext>
            </a:extLst>
          </p:cNvPr>
          <p:cNvSpPr txBox="1"/>
          <p:nvPr/>
        </p:nvSpPr>
        <p:spPr>
          <a:xfrm>
            <a:off x="1" y="4015409"/>
            <a:ext cx="1219199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杨红霞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阿里巴巴资深算法专家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1050F26-14D0-4C78-A020-ECFDA2FC8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033" y="1057487"/>
            <a:ext cx="2629933" cy="31629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732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62086"/>
            <a:ext cx="12192000" cy="5395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9853" y="3035300"/>
            <a:ext cx="5448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5235" algn="l"/>
              </a:tabLst>
            </a:pPr>
            <a:r>
              <a:rPr sz="4800" b="1" spc="-10" dirty="0">
                <a:latin typeface="Calibri"/>
                <a:cs typeface="Calibri"/>
              </a:rPr>
              <a:t>Cognitive	</a:t>
            </a:r>
            <a:r>
              <a:rPr sz="4800" b="1" spc="-20" dirty="0">
                <a:latin typeface="Calibri"/>
                <a:cs typeface="Calibri"/>
              </a:rPr>
              <a:t>Intelligence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14866" y="4561332"/>
            <a:ext cx="4164329" cy="1254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Calibri"/>
                <a:cs typeface="Calibri"/>
              </a:rPr>
              <a:t>Alibaba </a:t>
            </a:r>
            <a:r>
              <a:rPr sz="3200" b="1" spc="-25" dirty="0">
                <a:latin typeface="Calibri"/>
                <a:cs typeface="Calibri"/>
              </a:rPr>
              <a:t>DAMO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Academy</a:t>
            </a:r>
            <a:endParaRPr sz="3200">
              <a:latin typeface="Calibri"/>
              <a:cs typeface="Calibri"/>
            </a:endParaRPr>
          </a:p>
          <a:p>
            <a:pPr marL="495934" marR="488315" indent="557530">
              <a:lnSpc>
                <a:spcPct val="100800"/>
              </a:lnSpc>
              <a:spcBef>
                <a:spcPts val="30"/>
              </a:spcBef>
            </a:pPr>
            <a:r>
              <a:rPr sz="2400" spc="-85" dirty="0">
                <a:latin typeface="Calibri"/>
                <a:cs typeface="Calibri"/>
              </a:rPr>
              <a:t>Dr. </a:t>
            </a:r>
            <a:r>
              <a:rPr sz="2400" spc="-5" dirty="0">
                <a:latin typeface="Calibri"/>
                <a:cs typeface="Calibri"/>
              </a:rPr>
              <a:t>Hongxia </a:t>
            </a:r>
            <a:r>
              <a:rPr sz="2400" spc="-40" dirty="0">
                <a:latin typeface="Calibri"/>
                <a:cs typeface="Calibri"/>
              </a:rPr>
              <a:t>Yang  </a:t>
            </a:r>
            <a:r>
              <a:rPr sz="2400" spc="-5" dirty="0">
                <a:latin typeface="Calibri"/>
                <a:cs typeface="Calibri"/>
              </a:rPr>
              <a:t>Senior </a:t>
            </a:r>
            <a:r>
              <a:rPr sz="2400" spc="-15" dirty="0">
                <a:latin typeface="Calibri"/>
                <a:cs typeface="Calibri"/>
              </a:rPr>
              <a:t>Staff </a:t>
            </a:r>
            <a:r>
              <a:rPr sz="2400" spc="-20" dirty="0">
                <a:latin typeface="Calibri"/>
                <a:cs typeface="Calibri"/>
              </a:rPr>
              <a:t>Data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Scientist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19" y="4995671"/>
            <a:ext cx="3282696" cy="896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27401" y="1836854"/>
            <a:ext cx="1956435" cy="816610"/>
          </a:xfrm>
          <a:custGeom>
            <a:avLst/>
            <a:gdLst/>
            <a:ahLst/>
            <a:cxnLst/>
            <a:rect l="l" t="t" r="r" b="b"/>
            <a:pathLst>
              <a:path w="1956435" h="816610">
                <a:moveTo>
                  <a:pt x="0" y="816364"/>
                </a:moveTo>
                <a:lnTo>
                  <a:pt x="1955833" y="816364"/>
                </a:lnTo>
                <a:lnTo>
                  <a:pt x="1955833" y="0"/>
                </a:lnTo>
                <a:lnTo>
                  <a:pt x="0" y="0"/>
                </a:lnTo>
                <a:lnTo>
                  <a:pt x="0" y="816364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7401" y="3373299"/>
            <a:ext cx="1956435" cy="49530"/>
          </a:xfrm>
          <a:custGeom>
            <a:avLst/>
            <a:gdLst/>
            <a:ahLst/>
            <a:cxnLst/>
            <a:rect l="l" t="t" r="r" b="b"/>
            <a:pathLst>
              <a:path w="1956435" h="49529">
                <a:moveTo>
                  <a:pt x="0" y="49244"/>
                </a:moveTo>
                <a:lnTo>
                  <a:pt x="1955833" y="49244"/>
                </a:lnTo>
                <a:lnTo>
                  <a:pt x="1955833" y="0"/>
                </a:lnTo>
                <a:lnTo>
                  <a:pt x="0" y="0"/>
                </a:lnTo>
                <a:lnTo>
                  <a:pt x="0" y="49244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27401" y="4142623"/>
            <a:ext cx="1956435" cy="85090"/>
          </a:xfrm>
          <a:custGeom>
            <a:avLst/>
            <a:gdLst/>
            <a:ahLst/>
            <a:cxnLst/>
            <a:rect l="l" t="t" r="r" b="b"/>
            <a:pathLst>
              <a:path w="1956435" h="85089">
                <a:moveTo>
                  <a:pt x="0" y="84602"/>
                </a:moveTo>
                <a:lnTo>
                  <a:pt x="1955833" y="84602"/>
                </a:lnTo>
                <a:lnTo>
                  <a:pt x="1955833" y="0"/>
                </a:lnTo>
                <a:lnTo>
                  <a:pt x="0" y="0"/>
                </a:lnTo>
                <a:lnTo>
                  <a:pt x="0" y="84602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7401" y="4947305"/>
            <a:ext cx="1956435" cy="438150"/>
          </a:xfrm>
          <a:custGeom>
            <a:avLst/>
            <a:gdLst/>
            <a:ahLst/>
            <a:cxnLst/>
            <a:rect l="l" t="t" r="r" b="b"/>
            <a:pathLst>
              <a:path w="1956435" h="438150">
                <a:moveTo>
                  <a:pt x="0" y="437963"/>
                </a:moveTo>
                <a:lnTo>
                  <a:pt x="1955833" y="437963"/>
                </a:lnTo>
                <a:lnTo>
                  <a:pt x="1955833" y="0"/>
                </a:lnTo>
                <a:lnTo>
                  <a:pt x="0" y="0"/>
                </a:lnTo>
                <a:lnTo>
                  <a:pt x="0" y="437963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06970" y="1416423"/>
            <a:ext cx="421005" cy="3969385"/>
          </a:xfrm>
          <a:custGeom>
            <a:avLst/>
            <a:gdLst/>
            <a:ahLst/>
            <a:cxnLst/>
            <a:rect l="l" t="t" r="r" b="b"/>
            <a:pathLst>
              <a:path w="421005" h="3969385">
                <a:moveTo>
                  <a:pt x="0" y="0"/>
                </a:moveTo>
                <a:lnTo>
                  <a:pt x="0" y="3548414"/>
                </a:lnTo>
                <a:lnTo>
                  <a:pt x="420430" y="3968845"/>
                </a:lnTo>
                <a:lnTo>
                  <a:pt x="420430" y="420430"/>
                </a:lnTo>
                <a:lnTo>
                  <a:pt x="0" y="0"/>
                </a:lnTo>
                <a:close/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06970" y="1416423"/>
            <a:ext cx="2376805" cy="421005"/>
          </a:xfrm>
          <a:custGeom>
            <a:avLst/>
            <a:gdLst/>
            <a:ahLst/>
            <a:cxnLst/>
            <a:rect l="l" t="t" r="r" b="b"/>
            <a:pathLst>
              <a:path w="2376804" h="421005">
                <a:moveTo>
                  <a:pt x="1955833" y="0"/>
                </a:moveTo>
                <a:lnTo>
                  <a:pt x="0" y="0"/>
                </a:lnTo>
                <a:lnTo>
                  <a:pt x="420430" y="420430"/>
                </a:lnTo>
                <a:lnTo>
                  <a:pt x="2376263" y="420430"/>
                </a:lnTo>
                <a:lnTo>
                  <a:pt x="1955833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8950" y="1416423"/>
            <a:ext cx="2414905" cy="4032885"/>
          </a:xfrm>
          <a:custGeom>
            <a:avLst/>
            <a:gdLst/>
            <a:ahLst/>
            <a:cxnLst/>
            <a:rect l="l" t="t" r="r" b="b"/>
            <a:pathLst>
              <a:path w="2414904" h="4032885">
                <a:moveTo>
                  <a:pt x="2414284" y="427158"/>
                </a:moveTo>
                <a:lnTo>
                  <a:pt x="1987126" y="0"/>
                </a:lnTo>
                <a:lnTo>
                  <a:pt x="0" y="0"/>
                </a:lnTo>
                <a:lnTo>
                  <a:pt x="0" y="3605189"/>
                </a:lnTo>
                <a:lnTo>
                  <a:pt x="427157" y="4032347"/>
                </a:lnTo>
                <a:lnTo>
                  <a:pt x="2414284" y="4032347"/>
                </a:lnTo>
                <a:lnTo>
                  <a:pt x="2414284" y="427158"/>
                </a:lnTo>
                <a:close/>
              </a:path>
            </a:pathLst>
          </a:custGeom>
          <a:ln w="258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68950" y="1416423"/>
            <a:ext cx="2414905" cy="427355"/>
          </a:xfrm>
          <a:custGeom>
            <a:avLst/>
            <a:gdLst/>
            <a:ahLst/>
            <a:cxnLst/>
            <a:rect l="l" t="t" r="r" b="b"/>
            <a:pathLst>
              <a:path w="2414904" h="427355">
                <a:moveTo>
                  <a:pt x="2414284" y="427158"/>
                </a:moveTo>
                <a:lnTo>
                  <a:pt x="427157" y="427158"/>
                </a:lnTo>
                <a:lnTo>
                  <a:pt x="0" y="0"/>
                </a:lnTo>
              </a:path>
            </a:pathLst>
          </a:custGeom>
          <a:ln w="258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240" y="1414272"/>
            <a:ext cx="1036319" cy="4194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86172" y="2809759"/>
            <a:ext cx="6597975" cy="7200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26491" y="2653219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89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E565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19495" y="1586401"/>
            <a:ext cx="394470" cy="25562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893807" y="3087623"/>
            <a:ext cx="173735" cy="173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6335" y="3147681"/>
            <a:ext cx="1170305" cy="77470"/>
          </a:xfrm>
          <a:custGeom>
            <a:avLst/>
            <a:gdLst/>
            <a:ahLst/>
            <a:cxnLst/>
            <a:rect l="l" t="t" r="r" b="b"/>
            <a:pathLst>
              <a:path w="1170304" h="77469">
                <a:moveTo>
                  <a:pt x="113530" y="0"/>
                </a:moveTo>
                <a:lnTo>
                  <a:pt x="93708" y="12763"/>
                </a:lnTo>
                <a:lnTo>
                  <a:pt x="66701" y="25353"/>
                </a:lnTo>
                <a:lnTo>
                  <a:pt x="38253" y="37396"/>
                </a:lnTo>
                <a:lnTo>
                  <a:pt x="14105" y="48519"/>
                </a:lnTo>
                <a:lnTo>
                  <a:pt x="0" y="58350"/>
                </a:lnTo>
                <a:lnTo>
                  <a:pt x="1677" y="66515"/>
                </a:lnTo>
                <a:lnTo>
                  <a:pt x="24881" y="72642"/>
                </a:lnTo>
                <a:lnTo>
                  <a:pt x="75351" y="76358"/>
                </a:lnTo>
                <a:lnTo>
                  <a:pt x="101419" y="76894"/>
                </a:lnTo>
                <a:lnTo>
                  <a:pt x="131439" y="76807"/>
                </a:lnTo>
                <a:lnTo>
                  <a:pt x="202319" y="75010"/>
                </a:lnTo>
                <a:lnTo>
                  <a:pt x="242669" y="73421"/>
                </a:lnTo>
                <a:lnTo>
                  <a:pt x="285954" y="71453"/>
                </a:lnTo>
                <a:lnTo>
                  <a:pt x="331918" y="69167"/>
                </a:lnTo>
                <a:lnTo>
                  <a:pt x="380307" y="66624"/>
                </a:lnTo>
                <a:lnTo>
                  <a:pt x="430867" y="63886"/>
                </a:lnTo>
                <a:lnTo>
                  <a:pt x="483343" y="61012"/>
                </a:lnTo>
                <a:lnTo>
                  <a:pt x="537480" y="58064"/>
                </a:lnTo>
                <a:lnTo>
                  <a:pt x="593023" y="55103"/>
                </a:lnTo>
                <a:lnTo>
                  <a:pt x="649719" y="52190"/>
                </a:lnTo>
                <a:lnTo>
                  <a:pt x="707313" y="49385"/>
                </a:lnTo>
                <a:lnTo>
                  <a:pt x="765549" y="46750"/>
                </a:lnTo>
                <a:lnTo>
                  <a:pt x="824174" y="44346"/>
                </a:lnTo>
                <a:lnTo>
                  <a:pt x="882933" y="42234"/>
                </a:lnTo>
                <a:lnTo>
                  <a:pt x="941571" y="40474"/>
                </a:lnTo>
                <a:lnTo>
                  <a:pt x="999834" y="39127"/>
                </a:lnTo>
                <a:lnTo>
                  <a:pt x="1057467" y="38255"/>
                </a:lnTo>
                <a:lnTo>
                  <a:pt x="1114215" y="37919"/>
                </a:lnTo>
                <a:lnTo>
                  <a:pt x="1169825" y="38179"/>
                </a:lnTo>
              </a:path>
            </a:pathLst>
          </a:custGeom>
          <a:ln w="25806">
            <a:solidFill>
              <a:srgbClr val="E56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63071" y="3118927"/>
            <a:ext cx="939800" cy="35560"/>
          </a:xfrm>
          <a:custGeom>
            <a:avLst/>
            <a:gdLst/>
            <a:ahLst/>
            <a:cxnLst/>
            <a:rect l="l" t="t" r="r" b="b"/>
            <a:pathLst>
              <a:path w="939800" h="35560">
                <a:moveTo>
                  <a:pt x="0" y="35200"/>
                </a:moveTo>
                <a:lnTo>
                  <a:pt x="939438" y="0"/>
                </a:lnTo>
              </a:path>
            </a:pathLst>
          </a:custGeom>
          <a:ln w="25806">
            <a:solidFill>
              <a:srgbClr val="E565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09011" y="2631948"/>
            <a:ext cx="1970405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3010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 dirty="0">
              <a:latin typeface="Rockwell"/>
              <a:cs typeface="Rockwell"/>
            </a:endParaRPr>
          </a:p>
          <a:p>
            <a:pPr marL="141605">
              <a:lnSpc>
                <a:spcPts val="1814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 dirty="0">
              <a:latin typeface="Rockwell"/>
              <a:cs typeface="Rockwel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01739" y="3049523"/>
            <a:ext cx="22136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From System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to System</a:t>
            </a:r>
            <a:r>
              <a:rPr sz="1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39017" y="1874502"/>
            <a:ext cx="8457655" cy="8640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906000" y="2295144"/>
            <a:ext cx="173735" cy="1767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48861" y="2356436"/>
            <a:ext cx="1170305" cy="77470"/>
          </a:xfrm>
          <a:custGeom>
            <a:avLst/>
            <a:gdLst/>
            <a:ahLst/>
            <a:cxnLst/>
            <a:rect l="l" t="t" r="r" b="b"/>
            <a:pathLst>
              <a:path w="1170304" h="77469">
                <a:moveTo>
                  <a:pt x="113530" y="0"/>
                </a:moveTo>
                <a:lnTo>
                  <a:pt x="93708" y="12763"/>
                </a:lnTo>
                <a:lnTo>
                  <a:pt x="66701" y="25353"/>
                </a:lnTo>
                <a:lnTo>
                  <a:pt x="38253" y="37396"/>
                </a:lnTo>
                <a:lnTo>
                  <a:pt x="14105" y="48519"/>
                </a:lnTo>
                <a:lnTo>
                  <a:pt x="0" y="58350"/>
                </a:lnTo>
                <a:lnTo>
                  <a:pt x="1677" y="66515"/>
                </a:lnTo>
                <a:lnTo>
                  <a:pt x="24881" y="72642"/>
                </a:lnTo>
                <a:lnTo>
                  <a:pt x="75351" y="76358"/>
                </a:lnTo>
                <a:lnTo>
                  <a:pt x="101419" y="76894"/>
                </a:lnTo>
                <a:lnTo>
                  <a:pt x="131439" y="76807"/>
                </a:lnTo>
                <a:lnTo>
                  <a:pt x="202319" y="75010"/>
                </a:lnTo>
                <a:lnTo>
                  <a:pt x="242669" y="73421"/>
                </a:lnTo>
                <a:lnTo>
                  <a:pt x="285954" y="71453"/>
                </a:lnTo>
                <a:lnTo>
                  <a:pt x="331918" y="69167"/>
                </a:lnTo>
                <a:lnTo>
                  <a:pt x="380307" y="66624"/>
                </a:lnTo>
                <a:lnTo>
                  <a:pt x="430867" y="63886"/>
                </a:lnTo>
                <a:lnTo>
                  <a:pt x="483343" y="61012"/>
                </a:lnTo>
                <a:lnTo>
                  <a:pt x="537480" y="58064"/>
                </a:lnTo>
                <a:lnTo>
                  <a:pt x="593023" y="55103"/>
                </a:lnTo>
                <a:lnTo>
                  <a:pt x="649719" y="52190"/>
                </a:lnTo>
                <a:lnTo>
                  <a:pt x="707313" y="49385"/>
                </a:lnTo>
                <a:lnTo>
                  <a:pt x="765549" y="46750"/>
                </a:lnTo>
                <a:lnTo>
                  <a:pt x="824174" y="44346"/>
                </a:lnTo>
                <a:lnTo>
                  <a:pt x="882933" y="42234"/>
                </a:lnTo>
                <a:lnTo>
                  <a:pt x="941571" y="40474"/>
                </a:lnTo>
                <a:lnTo>
                  <a:pt x="999834" y="39127"/>
                </a:lnTo>
                <a:lnTo>
                  <a:pt x="1057467" y="38255"/>
                </a:lnTo>
                <a:lnTo>
                  <a:pt x="1114215" y="37919"/>
                </a:lnTo>
                <a:lnTo>
                  <a:pt x="1169825" y="38179"/>
                </a:lnTo>
              </a:path>
            </a:pathLst>
          </a:custGeom>
          <a:ln w="25806">
            <a:solidFill>
              <a:srgbClr val="31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75596" y="2327682"/>
            <a:ext cx="939800" cy="35560"/>
          </a:xfrm>
          <a:custGeom>
            <a:avLst/>
            <a:gdLst/>
            <a:ahLst/>
            <a:cxnLst/>
            <a:rect l="l" t="t" r="r" b="b"/>
            <a:pathLst>
              <a:path w="939800" h="35560">
                <a:moveTo>
                  <a:pt x="0" y="35200"/>
                </a:moveTo>
                <a:lnTo>
                  <a:pt x="939438" y="0"/>
                </a:lnTo>
              </a:path>
            </a:pathLst>
          </a:custGeom>
          <a:ln w="25806">
            <a:solidFill>
              <a:srgbClr val="4DAD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809011" y="1866900"/>
            <a:ext cx="1970405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5710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04</a:t>
            </a:r>
            <a:endParaRPr sz="3200">
              <a:latin typeface="Rockwell"/>
              <a:cs typeface="Rockwell"/>
            </a:endParaRPr>
          </a:p>
          <a:p>
            <a:pPr marL="461009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Impact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14266" y="2263139"/>
            <a:ext cx="2300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source/papers/awards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86172" y="3579084"/>
            <a:ext cx="6597975" cy="7200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26487" y="3422543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89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AE5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893807" y="3855720"/>
            <a:ext cx="173735" cy="1767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936335" y="3917006"/>
            <a:ext cx="1170305" cy="77470"/>
          </a:xfrm>
          <a:custGeom>
            <a:avLst/>
            <a:gdLst/>
            <a:ahLst/>
            <a:cxnLst/>
            <a:rect l="l" t="t" r="r" b="b"/>
            <a:pathLst>
              <a:path w="1170304" h="77470">
                <a:moveTo>
                  <a:pt x="113530" y="0"/>
                </a:moveTo>
                <a:lnTo>
                  <a:pt x="93708" y="12763"/>
                </a:lnTo>
                <a:lnTo>
                  <a:pt x="66701" y="25353"/>
                </a:lnTo>
                <a:lnTo>
                  <a:pt x="38253" y="37396"/>
                </a:lnTo>
                <a:lnTo>
                  <a:pt x="14105" y="48519"/>
                </a:lnTo>
                <a:lnTo>
                  <a:pt x="0" y="58350"/>
                </a:lnTo>
                <a:lnTo>
                  <a:pt x="1677" y="66515"/>
                </a:lnTo>
                <a:lnTo>
                  <a:pt x="24881" y="72642"/>
                </a:lnTo>
                <a:lnTo>
                  <a:pt x="75351" y="76358"/>
                </a:lnTo>
                <a:lnTo>
                  <a:pt x="101419" y="76894"/>
                </a:lnTo>
                <a:lnTo>
                  <a:pt x="131439" y="76807"/>
                </a:lnTo>
                <a:lnTo>
                  <a:pt x="202319" y="75010"/>
                </a:lnTo>
                <a:lnTo>
                  <a:pt x="242669" y="73421"/>
                </a:lnTo>
                <a:lnTo>
                  <a:pt x="285954" y="71453"/>
                </a:lnTo>
                <a:lnTo>
                  <a:pt x="331918" y="69167"/>
                </a:lnTo>
                <a:lnTo>
                  <a:pt x="380307" y="66624"/>
                </a:lnTo>
                <a:lnTo>
                  <a:pt x="430867" y="63886"/>
                </a:lnTo>
                <a:lnTo>
                  <a:pt x="483343" y="61012"/>
                </a:lnTo>
                <a:lnTo>
                  <a:pt x="537480" y="58064"/>
                </a:lnTo>
                <a:lnTo>
                  <a:pt x="593023" y="55103"/>
                </a:lnTo>
                <a:lnTo>
                  <a:pt x="649719" y="52190"/>
                </a:lnTo>
                <a:lnTo>
                  <a:pt x="707313" y="49385"/>
                </a:lnTo>
                <a:lnTo>
                  <a:pt x="765549" y="46750"/>
                </a:lnTo>
                <a:lnTo>
                  <a:pt x="824174" y="44346"/>
                </a:lnTo>
                <a:lnTo>
                  <a:pt x="882933" y="42234"/>
                </a:lnTo>
                <a:lnTo>
                  <a:pt x="941571" y="40474"/>
                </a:lnTo>
                <a:lnTo>
                  <a:pt x="999834" y="39127"/>
                </a:lnTo>
                <a:lnTo>
                  <a:pt x="1057467" y="38255"/>
                </a:lnTo>
                <a:lnTo>
                  <a:pt x="1114215" y="37919"/>
                </a:lnTo>
                <a:lnTo>
                  <a:pt x="1169825" y="38179"/>
                </a:lnTo>
              </a:path>
            </a:pathLst>
          </a:custGeom>
          <a:ln w="25806">
            <a:solidFill>
              <a:srgbClr val="7636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63071" y="3888251"/>
            <a:ext cx="939800" cy="35560"/>
          </a:xfrm>
          <a:custGeom>
            <a:avLst/>
            <a:gdLst/>
            <a:ahLst/>
            <a:cxnLst/>
            <a:rect l="l" t="t" r="r" b="b"/>
            <a:pathLst>
              <a:path w="939800" h="35560">
                <a:moveTo>
                  <a:pt x="0" y="35200"/>
                </a:moveTo>
                <a:lnTo>
                  <a:pt x="939438" y="0"/>
                </a:lnTo>
              </a:path>
            </a:pathLst>
          </a:custGeom>
          <a:ln w="25806">
            <a:solidFill>
              <a:srgbClr val="7636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01739" y="3811523"/>
            <a:ext cx="28663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Reasoning Engine: Model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89296" y="3387852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292654" y="125475"/>
            <a:ext cx="17081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404040"/>
                </a:solidFill>
                <a:latin typeface="微软雅黑"/>
                <a:cs typeface="微软雅黑"/>
              </a:rPr>
              <a:t>O</a:t>
            </a:r>
            <a:r>
              <a:rPr sz="2800" b="1" spc="-35" dirty="0">
                <a:solidFill>
                  <a:srgbClr val="404040"/>
                </a:solidFill>
                <a:latin typeface="微软雅黑"/>
                <a:cs typeface="微软雅黑"/>
              </a:rPr>
              <a:t>v</a:t>
            </a:r>
            <a:r>
              <a:rPr sz="2800" b="1" spc="-10" dirty="0">
                <a:solidFill>
                  <a:srgbClr val="404040"/>
                </a:solidFill>
                <a:latin typeface="微软雅黑"/>
                <a:cs typeface="微软雅黑"/>
              </a:rPr>
              <a:t>e</a:t>
            </a:r>
            <a:r>
              <a:rPr sz="2800" b="1" spc="114" dirty="0">
                <a:solidFill>
                  <a:srgbClr val="404040"/>
                </a:solidFill>
                <a:latin typeface="微软雅黑"/>
                <a:cs typeface="微软雅黑"/>
              </a:rPr>
              <a:t>r</a:t>
            </a:r>
            <a:r>
              <a:rPr sz="2800" b="1" spc="-5" dirty="0">
                <a:solidFill>
                  <a:srgbClr val="404040"/>
                </a:solidFill>
                <a:latin typeface="微软雅黑"/>
                <a:cs typeface="微软雅黑"/>
              </a:rPr>
              <a:t>vi</a:t>
            </a:r>
            <a:r>
              <a:rPr sz="2800" b="1" spc="-10" dirty="0">
                <a:solidFill>
                  <a:srgbClr val="404040"/>
                </a:solidFill>
                <a:latin typeface="微软雅黑"/>
                <a:cs typeface="微软雅黑"/>
              </a:rPr>
              <a:t>e</a:t>
            </a:r>
            <a:r>
              <a:rPr sz="2800" b="1" dirty="0">
                <a:solidFill>
                  <a:srgbClr val="404040"/>
                </a:solidFill>
                <a:latin typeface="微软雅黑"/>
                <a:cs typeface="微软雅黑"/>
              </a:rPr>
              <a:t>w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69977" y="4383766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89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03300" y="3951651"/>
            <a:ext cx="382270" cy="995680"/>
          </a:xfrm>
          <a:custGeom>
            <a:avLst/>
            <a:gdLst/>
            <a:ahLst/>
            <a:cxnLst/>
            <a:rect l="l" t="t" r="r" b="b"/>
            <a:pathLst>
              <a:path w="382269" h="995679">
                <a:moveTo>
                  <a:pt x="12526" y="0"/>
                </a:moveTo>
                <a:lnTo>
                  <a:pt x="0" y="657451"/>
                </a:lnTo>
                <a:lnTo>
                  <a:pt x="381944" y="995653"/>
                </a:lnTo>
                <a:lnTo>
                  <a:pt x="381944" y="275573"/>
                </a:lnTo>
                <a:lnTo>
                  <a:pt x="12526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10293" y="4227225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89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75519" y="4660391"/>
            <a:ext cx="176783" cy="1767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20116" y="4721687"/>
            <a:ext cx="1151890" cy="76200"/>
          </a:xfrm>
          <a:custGeom>
            <a:avLst/>
            <a:gdLst/>
            <a:ahLst/>
            <a:cxnLst/>
            <a:rect l="l" t="t" r="r" b="b"/>
            <a:pathLst>
              <a:path w="1151890" h="76200">
                <a:moveTo>
                  <a:pt x="111743" y="0"/>
                </a:moveTo>
                <a:lnTo>
                  <a:pt x="92232" y="12562"/>
                </a:lnTo>
                <a:lnTo>
                  <a:pt x="65651" y="24954"/>
                </a:lnTo>
                <a:lnTo>
                  <a:pt x="37651" y="36807"/>
                </a:lnTo>
                <a:lnTo>
                  <a:pt x="13883" y="47755"/>
                </a:lnTo>
                <a:lnTo>
                  <a:pt x="0" y="57431"/>
                </a:lnTo>
                <a:lnTo>
                  <a:pt x="1651" y="65468"/>
                </a:lnTo>
                <a:lnTo>
                  <a:pt x="24489" y="71498"/>
                </a:lnTo>
                <a:lnTo>
                  <a:pt x="74165" y="75156"/>
                </a:lnTo>
                <a:lnTo>
                  <a:pt x="101143" y="75693"/>
                </a:lnTo>
                <a:lnTo>
                  <a:pt x="132377" y="75560"/>
                </a:lnTo>
                <a:lnTo>
                  <a:pt x="167580" y="74827"/>
                </a:lnTo>
                <a:lnTo>
                  <a:pt x="294118" y="69715"/>
                </a:lnTo>
                <a:lnTo>
                  <a:pt x="794685" y="44298"/>
                </a:lnTo>
                <a:lnTo>
                  <a:pt x="915771" y="40137"/>
                </a:lnTo>
                <a:lnTo>
                  <a:pt x="1035445" y="37713"/>
                </a:lnTo>
                <a:lnTo>
                  <a:pt x="1144408" y="37325"/>
                </a:lnTo>
                <a:lnTo>
                  <a:pt x="111743" y="0"/>
                </a:lnTo>
                <a:close/>
              </a:path>
              <a:path w="1151890" h="76200">
                <a:moveTo>
                  <a:pt x="1144408" y="37325"/>
                </a:moveTo>
                <a:lnTo>
                  <a:pt x="1094033" y="37325"/>
                </a:lnTo>
                <a:lnTo>
                  <a:pt x="1151403" y="37578"/>
                </a:lnTo>
                <a:lnTo>
                  <a:pt x="1144408" y="37325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920141" y="4721687"/>
            <a:ext cx="1170305" cy="77470"/>
          </a:xfrm>
          <a:custGeom>
            <a:avLst/>
            <a:gdLst/>
            <a:ahLst/>
            <a:cxnLst/>
            <a:rect l="l" t="t" r="r" b="b"/>
            <a:pathLst>
              <a:path w="1170304" h="77470">
                <a:moveTo>
                  <a:pt x="113530" y="0"/>
                </a:moveTo>
                <a:lnTo>
                  <a:pt x="93708" y="12763"/>
                </a:lnTo>
                <a:lnTo>
                  <a:pt x="66701" y="25353"/>
                </a:lnTo>
                <a:lnTo>
                  <a:pt x="38253" y="37396"/>
                </a:lnTo>
                <a:lnTo>
                  <a:pt x="14105" y="48519"/>
                </a:lnTo>
                <a:lnTo>
                  <a:pt x="0" y="58350"/>
                </a:lnTo>
                <a:lnTo>
                  <a:pt x="1677" y="66515"/>
                </a:lnTo>
                <a:lnTo>
                  <a:pt x="24881" y="72642"/>
                </a:lnTo>
                <a:lnTo>
                  <a:pt x="75351" y="76358"/>
                </a:lnTo>
                <a:lnTo>
                  <a:pt x="101419" y="76894"/>
                </a:lnTo>
                <a:lnTo>
                  <a:pt x="131439" y="76807"/>
                </a:lnTo>
                <a:lnTo>
                  <a:pt x="202319" y="75010"/>
                </a:lnTo>
                <a:lnTo>
                  <a:pt x="242669" y="73421"/>
                </a:lnTo>
                <a:lnTo>
                  <a:pt x="285954" y="71453"/>
                </a:lnTo>
                <a:lnTo>
                  <a:pt x="331918" y="69167"/>
                </a:lnTo>
                <a:lnTo>
                  <a:pt x="380307" y="66624"/>
                </a:lnTo>
                <a:lnTo>
                  <a:pt x="430867" y="63886"/>
                </a:lnTo>
                <a:lnTo>
                  <a:pt x="483343" y="61012"/>
                </a:lnTo>
                <a:lnTo>
                  <a:pt x="537480" y="58064"/>
                </a:lnTo>
                <a:lnTo>
                  <a:pt x="593023" y="55103"/>
                </a:lnTo>
                <a:lnTo>
                  <a:pt x="649719" y="52190"/>
                </a:lnTo>
                <a:lnTo>
                  <a:pt x="707313" y="49385"/>
                </a:lnTo>
                <a:lnTo>
                  <a:pt x="765549" y="46750"/>
                </a:lnTo>
                <a:lnTo>
                  <a:pt x="824174" y="44346"/>
                </a:lnTo>
                <a:lnTo>
                  <a:pt x="882933" y="42234"/>
                </a:lnTo>
                <a:lnTo>
                  <a:pt x="941571" y="40474"/>
                </a:lnTo>
                <a:lnTo>
                  <a:pt x="999834" y="39127"/>
                </a:lnTo>
                <a:lnTo>
                  <a:pt x="1057467" y="38255"/>
                </a:lnTo>
                <a:lnTo>
                  <a:pt x="1114215" y="37919"/>
                </a:lnTo>
                <a:lnTo>
                  <a:pt x="1169825" y="38179"/>
                </a:lnTo>
              </a:path>
            </a:pathLst>
          </a:custGeom>
          <a:ln w="25806">
            <a:solidFill>
              <a:srgbClr val="7636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46875" y="4692933"/>
            <a:ext cx="939800" cy="35560"/>
          </a:xfrm>
          <a:custGeom>
            <a:avLst/>
            <a:gdLst/>
            <a:ahLst/>
            <a:cxnLst/>
            <a:rect l="l" t="t" r="r" b="b"/>
            <a:pathLst>
              <a:path w="939800" h="35560">
                <a:moveTo>
                  <a:pt x="0" y="35200"/>
                </a:moveTo>
                <a:lnTo>
                  <a:pt x="939438" y="0"/>
                </a:lnTo>
              </a:path>
            </a:pathLst>
          </a:custGeom>
          <a:ln w="25806">
            <a:solidFill>
              <a:srgbClr val="7636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506804" y="4583916"/>
            <a:ext cx="3816985" cy="307975"/>
          </a:xfrm>
          <a:custGeom>
            <a:avLst/>
            <a:gdLst/>
            <a:ahLst/>
            <a:cxnLst/>
            <a:rect l="l" t="t" r="r" b="b"/>
            <a:pathLst>
              <a:path w="3816984" h="307975">
                <a:moveTo>
                  <a:pt x="0" y="307777"/>
                </a:moveTo>
                <a:lnTo>
                  <a:pt x="3816423" y="307777"/>
                </a:lnTo>
                <a:lnTo>
                  <a:pt x="3816423" y="0"/>
                </a:lnTo>
                <a:lnTo>
                  <a:pt x="0" y="0"/>
                </a:lnTo>
                <a:lnTo>
                  <a:pt x="0" y="307777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585544" y="4616196"/>
            <a:ext cx="8343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iv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744884" y="4275180"/>
            <a:ext cx="990600" cy="486409"/>
          </a:xfrm>
          <a:custGeom>
            <a:avLst/>
            <a:gdLst/>
            <a:ahLst/>
            <a:cxnLst/>
            <a:rect l="l" t="t" r="r" b="b"/>
            <a:pathLst>
              <a:path w="990600" h="486410">
                <a:moveTo>
                  <a:pt x="0" y="486286"/>
                </a:moveTo>
                <a:lnTo>
                  <a:pt x="990140" y="486286"/>
                </a:lnTo>
                <a:lnTo>
                  <a:pt x="990140" y="0"/>
                </a:lnTo>
                <a:lnTo>
                  <a:pt x="0" y="0"/>
                </a:lnTo>
                <a:lnTo>
                  <a:pt x="0" y="486286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809011" y="4192523"/>
            <a:ext cx="1970405" cy="67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0">
              <a:lnSpc>
                <a:spcPts val="334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89535">
              <a:lnSpc>
                <a:spcPts val="1780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00" y="85742"/>
            <a:ext cx="39370" cy="528320"/>
          </a:xfrm>
          <a:custGeom>
            <a:avLst/>
            <a:gdLst/>
            <a:ahLst/>
            <a:cxnLst/>
            <a:rect l="l" t="t" r="r" b="b"/>
            <a:pathLst>
              <a:path w="39369" h="528320">
                <a:moveTo>
                  <a:pt x="0" y="527999"/>
                </a:moveTo>
                <a:lnTo>
                  <a:pt x="39016" y="527999"/>
                </a:lnTo>
                <a:lnTo>
                  <a:pt x="39016" y="0"/>
                </a:lnTo>
                <a:lnTo>
                  <a:pt x="0" y="0"/>
                </a:lnTo>
                <a:lnTo>
                  <a:pt x="0" y="527999"/>
                </a:lnTo>
                <a:close/>
              </a:path>
            </a:pathLst>
          </a:custGeom>
          <a:solidFill>
            <a:srgbClr val="E38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5354" y="117513"/>
            <a:ext cx="1422400" cy="4699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r>
              <a:rPr sz="2800" b="1" dirty="0">
                <a:solidFill>
                  <a:srgbClr val="404040"/>
                </a:solidFill>
                <a:latin typeface="微软雅黑"/>
                <a:cs typeface="微软雅黑"/>
              </a:rPr>
              <a:t>认知智能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84965" y="243828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90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284" y="87286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90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7127" y="65532"/>
            <a:ext cx="158496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14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1794" y="450329"/>
            <a:ext cx="1130935" cy="313055"/>
          </a:xfrm>
          <a:prstGeom prst="rect">
            <a:avLst/>
          </a:prstGeom>
          <a:solidFill>
            <a:srgbClr val="F79646"/>
          </a:solidFill>
          <a:ln w="12903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41201" y="6154845"/>
            <a:ext cx="165608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b="1" spc="10" dirty="0">
                <a:latin typeface="微软雅黑"/>
                <a:cs typeface="微软雅黑"/>
              </a:rPr>
              <a:t>OPER   </a:t>
            </a:r>
            <a:r>
              <a:rPr sz="1200" b="1" spc="-75" dirty="0">
                <a:latin typeface="微软雅黑"/>
                <a:cs typeface="微软雅黑"/>
              </a:rPr>
              <a:t>T$NG</a:t>
            </a:r>
            <a:r>
              <a:rPr sz="1200" b="1" spc="-245" dirty="0">
                <a:latin typeface="微软雅黑"/>
                <a:cs typeface="微软雅黑"/>
              </a:rPr>
              <a:t> </a:t>
            </a:r>
            <a:r>
              <a:rPr sz="1200" b="1" spc="10" dirty="0">
                <a:latin typeface="微软雅黑"/>
                <a:cs typeface="微软雅黑"/>
              </a:rPr>
              <a:t>SYSTEM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1209" y="6154845"/>
            <a:ext cx="1659255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b="1" spc="15" dirty="0">
                <a:latin typeface="微软雅黑"/>
                <a:cs typeface="微软雅黑"/>
              </a:rPr>
              <a:t>CLOUD</a:t>
            </a:r>
            <a:r>
              <a:rPr sz="1200" b="1" spc="-55" dirty="0">
                <a:latin typeface="微软雅黑"/>
                <a:cs typeface="微软雅黑"/>
              </a:rPr>
              <a:t> </a:t>
            </a:r>
            <a:r>
              <a:rPr sz="1200" b="1" spc="-20" dirty="0">
                <a:latin typeface="微软雅黑"/>
                <a:cs typeface="微软雅黑"/>
              </a:rPr>
              <a:t>COMPUT$NG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93372" y="5744386"/>
            <a:ext cx="9736626" cy="332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22660" y="5620698"/>
            <a:ext cx="1106170" cy="287020"/>
          </a:xfrm>
          <a:custGeom>
            <a:avLst/>
            <a:gdLst/>
            <a:ahLst/>
            <a:cxnLst/>
            <a:rect l="l" t="t" r="r" b="b"/>
            <a:pathLst>
              <a:path w="1106170" h="287020">
                <a:moveTo>
                  <a:pt x="0" y="286435"/>
                </a:moveTo>
                <a:lnTo>
                  <a:pt x="1105695" y="286435"/>
                </a:lnTo>
                <a:lnTo>
                  <a:pt x="1105695" y="0"/>
                </a:lnTo>
                <a:lnTo>
                  <a:pt x="0" y="0"/>
                </a:lnTo>
                <a:lnTo>
                  <a:pt x="0" y="286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34274" y="5653576"/>
            <a:ext cx="48133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b="1" spc="15" dirty="0">
                <a:latin typeface="微软雅黑"/>
                <a:cs typeface="微软雅黑"/>
              </a:rPr>
              <a:t>D </a:t>
            </a:r>
            <a:r>
              <a:rPr sz="1200" b="1" spc="80" dirty="0">
                <a:latin typeface="微软雅黑"/>
                <a:cs typeface="微软雅黑"/>
              </a:rPr>
              <a:t> </a:t>
            </a:r>
            <a:r>
              <a:rPr sz="1200" b="1" spc="385" dirty="0">
                <a:latin typeface="微软雅黑"/>
                <a:cs typeface="微软雅黑"/>
              </a:rPr>
              <a:t>T 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70613" y="5646737"/>
            <a:ext cx="2341880" cy="287020"/>
          </a:xfrm>
          <a:prstGeom prst="rect">
            <a:avLst/>
          </a:prstGeom>
          <a:solidFill>
            <a:srgbClr val="FCFCFC"/>
          </a:solidFill>
        </p:spPr>
        <p:txBody>
          <a:bodyPr vert="horz" wrap="square" lIns="0" tIns="55880" rIns="0" bIns="0" rtlCol="0">
            <a:spAutoFit/>
          </a:bodyPr>
          <a:lstStyle/>
          <a:p>
            <a:pPr marL="611505">
              <a:lnSpc>
                <a:spcPct val="100000"/>
              </a:lnSpc>
              <a:spcBef>
                <a:spcPts val="440"/>
              </a:spcBef>
            </a:pPr>
            <a:r>
              <a:rPr sz="1200" b="1" spc="10" dirty="0">
                <a:latin typeface="微软雅黑"/>
                <a:cs typeface="微软雅黑"/>
              </a:rPr>
              <a:t>TECHNOLOGY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737305" y="5646737"/>
            <a:ext cx="1210310" cy="287020"/>
          </a:xfrm>
          <a:custGeom>
            <a:avLst/>
            <a:gdLst/>
            <a:ahLst/>
            <a:cxnLst/>
            <a:rect l="l" t="t" r="r" b="b"/>
            <a:pathLst>
              <a:path w="1210309" h="287020">
                <a:moveTo>
                  <a:pt x="0" y="286435"/>
                </a:moveTo>
                <a:lnTo>
                  <a:pt x="1209761" y="286435"/>
                </a:lnTo>
                <a:lnTo>
                  <a:pt x="1209761" y="0"/>
                </a:lnTo>
                <a:lnTo>
                  <a:pt x="0" y="0"/>
                </a:lnTo>
                <a:lnTo>
                  <a:pt x="0" y="2864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099924" y="5686126"/>
            <a:ext cx="490220" cy="2133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b="1" spc="5" dirty="0">
                <a:latin typeface="微软雅黑"/>
                <a:cs typeface="微软雅黑"/>
              </a:rPr>
              <a:t>TE </a:t>
            </a:r>
            <a:r>
              <a:rPr sz="1200" b="1" spc="100" dirty="0">
                <a:latin typeface="微软雅黑"/>
                <a:cs typeface="微软雅黑"/>
              </a:rPr>
              <a:t> </a:t>
            </a:r>
            <a:r>
              <a:rPr sz="1200" b="1" spc="25" dirty="0">
                <a:latin typeface="微软雅黑"/>
                <a:cs typeface="微软雅黑"/>
              </a:rPr>
              <a:t>M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84454" y="5920153"/>
            <a:ext cx="1586998" cy="208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01514" y="5959213"/>
            <a:ext cx="1417892" cy="1562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47843" y="1421810"/>
            <a:ext cx="9534999" cy="35478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16142" y="2398326"/>
            <a:ext cx="7025005" cy="2513330"/>
          </a:xfrm>
          <a:custGeom>
            <a:avLst/>
            <a:gdLst/>
            <a:ahLst/>
            <a:cxnLst/>
            <a:rect l="l" t="t" r="r" b="b"/>
            <a:pathLst>
              <a:path w="7025005" h="2513329">
                <a:moveTo>
                  <a:pt x="3451795" y="0"/>
                </a:moveTo>
                <a:lnTo>
                  <a:pt x="3403417" y="252"/>
                </a:lnTo>
                <a:lnTo>
                  <a:pt x="3351694" y="1525"/>
                </a:lnTo>
                <a:lnTo>
                  <a:pt x="3296783" y="3870"/>
                </a:lnTo>
                <a:lnTo>
                  <a:pt x="3238844" y="7338"/>
                </a:lnTo>
                <a:lnTo>
                  <a:pt x="3178033" y="11981"/>
                </a:lnTo>
                <a:lnTo>
                  <a:pt x="3114511" y="17850"/>
                </a:lnTo>
                <a:lnTo>
                  <a:pt x="3048434" y="24996"/>
                </a:lnTo>
                <a:lnTo>
                  <a:pt x="2979963" y="33472"/>
                </a:lnTo>
                <a:lnTo>
                  <a:pt x="2909254" y="43328"/>
                </a:lnTo>
                <a:lnTo>
                  <a:pt x="2836466" y="54615"/>
                </a:lnTo>
                <a:lnTo>
                  <a:pt x="2761758" y="67386"/>
                </a:lnTo>
                <a:lnTo>
                  <a:pt x="2685288" y="81691"/>
                </a:lnTo>
                <a:lnTo>
                  <a:pt x="2607215" y="97581"/>
                </a:lnTo>
                <a:lnTo>
                  <a:pt x="2527696" y="115109"/>
                </a:lnTo>
                <a:lnTo>
                  <a:pt x="2446891" y="134326"/>
                </a:lnTo>
                <a:lnTo>
                  <a:pt x="2364957" y="155283"/>
                </a:lnTo>
                <a:lnTo>
                  <a:pt x="2282053" y="178031"/>
                </a:lnTo>
                <a:lnTo>
                  <a:pt x="2198338" y="202622"/>
                </a:lnTo>
                <a:lnTo>
                  <a:pt x="2156225" y="215624"/>
                </a:lnTo>
                <a:lnTo>
                  <a:pt x="2113969" y="229107"/>
                </a:lnTo>
                <a:lnTo>
                  <a:pt x="2071590" y="243076"/>
                </a:lnTo>
                <a:lnTo>
                  <a:pt x="2029106" y="257538"/>
                </a:lnTo>
                <a:lnTo>
                  <a:pt x="1986538" y="272499"/>
                </a:lnTo>
                <a:lnTo>
                  <a:pt x="1943906" y="287965"/>
                </a:lnTo>
                <a:lnTo>
                  <a:pt x="1901229" y="303944"/>
                </a:lnTo>
                <a:lnTo>
                  <a:pt x="1858528" y="320441"/>
                </a:lnTo>
                <a:lnTo>
                  <a:pt x="1815822" y="337463"/>
                </a:lnTo>
                <a:lnTo>
                  <a:pt x="1773131" y="355017"/>
                </a:lnTo>
                <a:lnTo>
                  <a:pt x="1730474" y="373108"/>
                </a:lnTo>
                <a:lnTo>
                  <a:pt x="1687872" y="391744"/>
                </a:lnTo>
                <a:lnTo>
                  <a:pt x="1645344" y="410930"/>
                </a:lnTo>
                <a:lnTo>
                  <a:pt x="1602910" y="430673"/>
                </a:lnTo>
                <a:lnTo>
                  <a:pt x="1560590" y="450980"/>
                </a:lnTo>
                <a:lnTo>
                  <a:pt x="1518404" y="471856"/>
                </a:lnTo>
                <a:lnTo>
                  <a:pt x="1476371" y="493309"/>
                </a:lnTo>
                <a:lnTo>
                  <a:pt x="1434512" y="515345"/>
                </a:lnTo>
                <a:lnTo>
                  <a:pt x="1392845" y="537970"/>
                </a:lnTo>
                <a:lnTo>
                  <a:pt x="1351391" y="561190"/>
                </a:lnTo>
                <a:lnTo>
                  <a:pt x="1310171" y="585012"/>
                </a:lnTo>
                <a:lnTo>
                  <a:pt x="1269202" y="609443"/>
                </a:lnTo>
                <a:lnTo>
                  <a:pt x="1228506" y="634489"/>
                </a:lnTo>
                <a:lnTo>
                  <a:pt x="1188102" y="660156"/>
                </a:lnTo>
                <a:lnTo>
                  <a:pt x="1148009" y="686451"/>
                </a:lnTo>
                <a:lnTo>
                  <a:pt x="1108249" y="713379"/>
                </a:lnTo>
                <a:lnTo>
                  <a:pt x="1068840" y="740949"/>
                </a:lnTo>
                <a:lnTo>
                  <a:pt x="1029802" y="769165"/>
                </a:lnTo>
                <a:lnTo>
                  <a:pt x="991155" y="798035"/>
                </a:lnTo>
                <a:lnTo>
                  <a:pt x="952919" y="827565"/>
                </a:lnTo>
                <a:lnTo>
                  <a:pt x="915114" y="857760"/>
                </a:lnTo>
                <a:lnTo>
                  <a:pt x="877759" y="888629"/>
                </a:lnTo>
                <a:lnTo>
                  <a:pt x="840874" y="920177"/>
                </a:lnTo>
                <a:lnTo>
                  <a:pt x="804479" y="952410"/>
                </a:lnTo>
                <a:lnTo>
                  <a:pt x="768595" y="985335"/>
                </a:lnTo>
                <a:lnTo>
                  <a:pt x="733239" y="1018958"/>
                </a:lnTo>
                <a:lnTo>
                  <a:pt x="698434" y="1053287"/>
                </a:lnTo>
                <a:lnTo>
                  <a:pt x="664197" y="1088326"/>
                </a:lnTo>
                <a:lnTo>
                  <a:pt x="630550" y="1124083"/>
                </a:lnTo>
                <a:lnTo>
                  <a:pt x="597511" y="1160564"/>
                </a:lnTo>
                <a:lnTo>
                  <a:pt x="565101" y="1197776"/>
                </a:lnTo>
                <a:lnTo>
                  <a:pt x="533340" y="1235725"/>
                </a:lnTo>
                <a:lnTo>
                  <a:pt x="502246" y="1274417"/>
                </a:lnTo>
                <a:lnTo>
                  <a:pt x="471841" y="1313858"/>
                </a:lnTo>
                <a:lnTo>
                  <a:pt x="442144" y="1354056"/>
                </a:lnTo>
                <a:lnTo>
                  <a:pt x="413174" y="1395017"/>
                </a:lnTo>
                <a:lnTo>
                  <a:pt x="384952" y="1436746"/>
                </a:lnTo>
                <a:lnTo>
                  <a:pt x="357496" y="1479251"/>
                </a:lnTo>
                <a:lnTo>
                  <a:pt x="330828" y="1522538"/>
                </a:lnTo>
                <a:lnTo>
                  <a:pt x="304967" y="1566613"/>
                </a:lnTo>
                <a:lnTo>
                  <a:pt x="279932" y="1611483"/>
                </a:lnTo>
                <a:lnTo>
                  <a:pt x="255744" y="1657154"/>
                </a:lnTo>
                <a:lnTo>
                  <a:pt x="232422" y="1703633"/>
                </a:lnTo>
                <a:lnTo>
                  <a:pt x="209986" y="1750925"/>
                </a:lnTo>
                <a:lnTo>
                  <a:pt x="188456" y="1799038"/>
                </a:lnTo>
                <a:lnTo>
                  <a:pt x="167851" y="1847978"/>
                </a:lnTo>
                <a:lnTo>
                  <a:pt x="148192" y="1897751"/>
                </a:lnTo>
                <a:lnTo>
                  <a:pt x="129498" y="1948364"/>
                </a:lnTo>
                <a:lnTo>
                  <a:pt x="111789" y="1999823"/>
                </a:lnTo>
                <a:lnTo>
                  <a:pt x="95084" y="2052134"/>
                </a:lnTo>
                <a:lnTo>
                  <a:pt x="79405" y="2105305"/>
                </a:lnTo>
                <a:lnTo>
                  <a:pt x="64770" y="2159340"/>
                </a:lnTo>
                <a:lnTo>
                  <a:pt x="51199" y="2214248"/>
                </a:lnTo>
                <a:lnTo>
                  <a:pt x="38712" y="2270034"/>
                </a:lnTo>
                <a:lnTo>
                  <a:pt x="27328" y="2326704"/>
                </a:lnTo>
                <a:lnTo>
                  <a:pt x="17069" y="2384266"/>
                </a:lnTo>
                <a:lnTo>
                  <a:pt x="7953" y="2442725"/>
                </a:lnTo>
                <a:lnTo>
                  <a:pt x="0" y="2502088"/>
                </a:lnTo>
                <a:lnTo>
                  <a:pt x="7024419" y="2512791"/>
                </a:lnTo>
                <a:lnTo>
                  <a:pt x="7018059" y="2474469"/>
                </a:lnTo>
                <a:lnTo>
                  <a:pt x="7011098" y="2436184"/>
                </a:lnTo>
                <a:lnTo>
                  <a:pt x="7003536" y="2397943"/>
                </a:lnTo>
                <a:lnTo>
                  <a:pt x="6995376" y="2359753"/>
                </a:lnTo>
                <a:lnTo>
                  <a:pt x="6986618" y="2321621"/>
                </a:lnTo>
                <a:lnTo>
                  <a:pt x="6977263" y="2283555"/>
                </a:lnTo>
                <a:lnTo>
                  <a:pt x="6967312" y="2245560"/>
                </a:lnTo>
                <a:lnTo>
                  <a:pt x="6956766" y="2207646"/>
                </a:lnTo>
                <a:lnTo>
                  <a:pt x="6945627" y="2169817"/>
                </a:lnTo>
                <a:lnTo>
                  <a:pt x="6933894" y="2132082"/>
                </a:lnTo>
                <a:lnTo>
                  <a:pt x="6921570" y="2094447"/>
                </a:lnTo>
                <a:lnTo>
                  <a:pt x="6908655" y="2056920"/>
                </a:lnTo>
                <a:lnTo>
                  <a:pt x="6895150" y="2019507"/>
                </a:lnTo>
                <a:lnTo>
                  <a:pt x="6881057" y="1982216"/>
                </a:lnTo>
                <a:lnTo>
                  <a:pt x="6866376" y="1945053"/>
                </a:lnTo>
                <a:lnTo>
                  <a:pt x="6851108" y="1908026"/>
                </a:lnTo>
                <a:lnTo>
                  <a:pt x="6835255" y="1871142"/>
                </a:lnTo>
                <a:lnTo>
                  <a:pt x="6818817" y="1834407"/>
                </a:lnTo>
                <a:lnTo>
                  <a:pt x="6801795" y="1797828"/>
                </a:lnTo>
                <a:lnTo>
                  <a:pt x="6784191" y="1761414"/>
                </a:lnTo>
                <a:lnTo>
                  <a:pt x="6766006" y="1725170"/>
                </a:lnTo>
                <a:lnTo>
                  <a:pt x="6747240" y="1689104"/>
                </a:lnTo>
                <a:lnTo>
                  <a:pt x="6727894" y="1653222"/>
                </a:lnTo>
                <a:lnTo>
                  <a:pt x="6707970" y="1617533"/>
                </a:lnTo>
                <a:lnTo>
                  <a:pt x="6687468" y="1582042"/>
                </a:lnTo>
                <a:lnTo>
                  <a:pt x="6666390" y="1546757"/>
                </a:lnTo>
                <a:lnTo>
                  <a:pt x="6644737" y="1511685"/>
                </a:lnTo>
                <a:lnTo>
                  <a:pt x="6622509" y="1476833"/>
                </a:lnTo>
                <a:lnTo>
                  <a:pt x="6599708" y="1442208"/>
                </a:lnTo>
                <a:lnTo>
                  <a:pt x="6576335" y="1407817"/>
                </a:lnTo>
                <a:lnTo>
                  <a:pt x="6552390" y="1373667"/>
                </a:lnTo>
                <a:lnTo>
                  <a:pt x="6527876" y="1339765"/>
                </a:lnTo>
                <a:lnTo>
                  <a:pt x="6502792" y="1306118"/>
                </a:lnTo>
                <a:lnTo>
                  <a:pt x="6477139" y="1272733"/>
                </a:lnTo>
                <a:lnTo>
                  <a:pt x="6450920" y="1239617"/>
                </a:lnTo>
                <a:lnTo>
                  <a:pt x="6424134" y="1206778"/>
                </a:lnTo>
                <a:lnTo>
                  <a:pt x="6396783" y="1174221"/>
                </a:lnTo>
                <a:lnTo>
                  <a:pt x="6368868" y="1141955"/>
                </a:lnTo>
                <a:lnTo>
                  <a:pt x="6340390" y="1109986"/>
                </a:lnTo>
                <a:lnTo>
                  <a:pt x="6311350" y="1078322"/>
                </a:lnTo>
                <a:lnTo>
                  <a:pt x="6281749" y="1046969"/>
                </a:lnTo>
                <a:lnTo>
                  <a:pt x="6251588" y="1015934"/>
                </a:lnTo>
                <a:lnTo>
                  <a:pt x="6220868" y="985225"/>
                </a:lnTo>
                <a:lnTo>
                  <a:pt x="6189590" y="954848"/>
                </a:lnTo>
                <a:lnTo>
                  <a:pt x="6157755" y="924810"/>
                </a:lnTo>
                <a:lnTo>
                  <a:pt x="6125364" y="895119"/>
                </a:lnTo>
                <a:lnTo>
                  <a:pt x="6092418" y="865782"/>
                </a:lnTo>
                <a:lnTo>
                  <a:pt x="6058918" y="836805"/>
                </a:lnTo>
                <a:lnTo>
                  <a:pt x="6024866" y="808195"/>
                </a:lnTo>
                <a:lnTo>
                  <a:pt x="5990262" y="779961"/>
                </a:lnTo>
                <a:lnTo>
                  <a:pt x="5955106" y="752107"/>
                </a:lnTo>
                <a:lnTo>
                  <a:pt x="5919402" y="724643"/>
                </a:lnTo>
                <a:lnTo>
                  <a:pt x="5883148" y="697574"/>
                </a:lnTo>
                <a:lnTo>
                  <a:pt x="5846347" y="670908"/>
                </a:lnTo>
                <a:lnTo>
                  <a:pt x="5808999" y="644652"/>
                </a:lnTo>
                <a:lnTo>
                  <a:pt x="5771105" y="618812"/>
                </a:lnTo>
                <a:lnTo>
                  <a:pt x="5732667" y="593397"/>
                </a:lnTo>
                <a:lnTo>
                  <a:pt x="5693685" y="568412"/>
                </a:lnTo>
                <a:lnTo>
                  <a:pt x="5654160" y="543865"/>
                </a:lnTo>
                <a:lnTo>
                  <a:pt x="5614094" y="519763"/>
                </a:lnTo>
                <a:lnTo>
                  <a:pt x="5573487" y="496113"/>
                </a:lnTo>
                <a:lnTo>
                  <a:pt x="5532341" y="472922"/>
                </a:lnTo>
                <a:lnTo>
                  <a:pt x="5490656" y="450197"/>
                </a:lnTo>
                <a:lnTo>
                  <a:pt x="5448434" y="427945"/>
                </a:lnTo>
                <a:lnTo>
                  <a:pt x="5405676" y="406173"/>
                </a:lnTo>
                <a:lnTo>
                  <a:pt x="5362382" y="384888"/>
                </a:lnTo>
                <a:lnTo>
                  <a:pt x="5318553" y="364097"/>
                </a:lnTo>
                <a:lnTo>
                  <a:pt x="5274192" y="343808"/>
                </a:lnTo>
                <a:lnTo>
                  <a:pt x="5229297" y="324026"/>
                </a:lnTo>
                <a:lnTo>
                  <a:pt x="5183872" y="304760"/>
                </a:lnTo>
                <a:lnTo>
                  <a:pt x="5137916" y="286016"/>
                </a:lnTo>
                <a:lnTo>
                  <a:pt x="5091431" y="267802"/>
                </a:lnTo>
                <a:lnTo>
                  <a:pt x="5044418" y="250124"/>
                </a:lnTo>
                <a:lnTo>
                  <a:pt x="4996878" y="232989"/>
                </a:lnTo>
                <a:lnTo>
                  <a:pt x="4948811" y="216404"/>
                </a:lnTo>
                <a:lnTo>
                  <a:pt x="4900219" y="200377"/>
                </a:lnTo>
                <a:lnTo>
                  <a:pt x="4851103" y="184914"/>
                </a:lnTo>
                <a:lnTo>
                  <a:pt x="4801464" y="170023"/>
                </a:lnTo>
                <a:lnTo>
                  <a:pt x="4751303" y="155710"/>
                </a:lnTo>
                <a:lnTo>
                  <a:pt x="4700621" y="141983"/>
                </a:lnTo>
                <a:lnTo>
                  <a:pt x="4649418" y="128849"/>
                </a:lnTo>
                <a:lnTo>
                  <a:pt x="4597697" y="116314"/>
                </a:lnTo>
                <a:lnTo>
                  <a:pt x="4545458" y="104385"/>
                </a:lnTo>
                <a:lnTo>
                  <a:pt x="4492701" y="93070"/>
                </a:lnTo>
                <a:lnTo>
                  <a:pt x="4439429" y="82376"/>
                </a:lnTo>
                <a:lnTo>
                  <a:pt x="4385642" y="72310"/>
                </a:lnTo>
                <a:lnTo>
                  <a:pt x="4331341" y="62878"/>
                </a:lnTo>
                <a:lnTo>
                  <a:pt x="4276527" y="54089"/>
                </a:lnTo>
                <a:lnTo>
                  <a:pt x="4221201" y="45948"/>
                </a:lnTo>
                <a:lnTo>
                  <a:pt x="4165365" y="38463"/>
                </a:lnTo>
                <a:lnTo>
                  <a:pt x="4109018" y="31640"/>
                </a:lnTo>
                <a:lnTo>
                  <a:pt x="4052163" y="25488"/>
                </a:lnTo>
                <a:lnTo>
                  <a:pt x="3994800" y="20012"/>
                </a:lnTo>
                <a:lnTo>
                  <a:pt x="3936931" y="15221"/>
                </a:lnTo>
                <a:lnTo>
                  <a:pt x="3878555" y="11120"/>
                </a:lnTo>
                <a:lnTo>
                  <a:pt x="3819675" y="7718"/>
                </a:lnTo>
                <a:lnTo>
                  <a:pt x="3760291" y="5021"/>
                </a:lnTo>
                <a:lnTo>
                  <a:pt x="3700405" y="3035"/>
                </a:lnTo>
                <a:lnTo>
                  <a:pt x="3640017" y="1769"/>
                </a:lnTo>
                <a:lnTo>
                  <a:pt x="3517741" y="1422"/>
                </a:lnTo>
                <a:lnTo>
                  <a:pt x="3496668" y="716"/>
                </a:lnTo>
                <a:lnTo>
                  <a:pt x="3474679" y="240"/>
                </a:lnTo>
                <a:lnTo>
                  <a:pt x="3451795" y="0"/>
                </a:lnTo>
                <a:close/>
              </a:path>
              <a:path w="7025005" h="2513329">
                <a:moveTo>
                  <a:pt x="3579129" y="1229"/>
                </a:moveTo>
                <a:lnTo>
                  <a:pt x="3517741" y="1422"/>
                </a:lnTo>
                <a:lnTo>
                  <a:pt x="3600904" y="1422"/>
                </a:lnTo>
                <a:lnTo>
                  <a:pt x="3579129" y="12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16142" y="2398322"/>
            <a:ext cx="6967855" cy="2490470"/>
          </a:xfrm>
          <a:custGeom>
            <a:avLst/>
            <a:gdLst/>
            <a:ahLst/>
            <a:cxnLst/>
            <a:rect l="l" t="t" r="r" b="b"/>
            <a:pathLst>
              <a:path w="6967855" h="2490470">
                <a:moveTo>
                  <a:pt x="0" y="2479681"/>
                </a:moveTo>
                <a:lnTo>
                  <a:pt x="7968" y="2420299"/>
                </a:lnTo>
                <a:lnTo>
                  <a:pt x="17113" y="2361830"/>
                </a:lnTo>
                <a:lnTo>
                  <a:pt x="27412" y="2304267"/>
                </a:lnTo>
                <a:lnTo>
                  <a:pt x="38847" y="2247603"/>
                </a:lnTo>
                <a:lnTo>
                  <a:pt x="51396" y="2191833"/>
                </a:lnTo>
                <a:lnTo>
                  <a:pt x="65040" y="2136949"/>
                </a:lnTo>
                <a:lnTo>
                  <a:pt x="79759" y="2082946"/>
                </a:lnTo>
                <a:lnTo>
                  <a:pt x="95532" y="2029815"/>
                </a:lnTo>
                <a:lnTo>
                  <a:pt x="112339" y="1977552"/>
                </a:lnTo>
                <a:lnTo>
                  <a:pt x="130160" y="1926149"/>
                </a:lnTo>
                <a:lnTo>
                  <a:pt x="148975" y="1875600"/>
                </a:lnTo>
                <a:lnTo>
                  <a:pt x="168763" y="1825898"/>
                </a:lnTo>
                <a:lnTo>
                  <a:pt x="189504" y="1777037"/>
                </a:lnTo>
                <a:lnTo>
                  <a:pt x="211179" y="1729010"/>
                </a:lnTo>
                <a:lnTo>
                  <a:pt x="233766" y="1681810"/>
                </a:lnTo>
                <a:lnTo>
                  <a:pt x="257247" y="1635432"/>
                </a:lnTo>
                <a:lnTo>
                  <a:pt x="281599" y="1589868"/>
                </a:lnTo>
                <a:lnTo>
                  <a:pt x="306804" y="1545112"/>
                </a:lnTo>
                <a:lnTo>
                  <a:pt x="332841" y="1501158"/>
                </a:lnTo>
                <a:lnTo>
                  <a:pt x="359690" y="1457998"/>
                </a:lnTo>
                <a:lnTo>
                  <a:pt x="387331" y="1415627"/>
                </a:lnTo>
                <a:lnTo>
                  <a:pt x="415743" y="1374038"/>
                </a:lnTo>
                <a:lnTo>
                  <a:pt x="444906" y="1333224"/>
                </a:lnTo>
                <a:lnTo>
                  <a:pt x="474800" y="1293178"/>
                </a:lnTo>
                <a:lnTo>
                  <a:pt x="505406" y="1253895"/>
                </a:lnTo>
                <a:lnTo>
                  <a:pt x="536702" y="1215367"/>
                </a:lnTo>
                <a:lnTo>
                  <a:pt x="568668" y="1177589"/>
                </a:lnTo>
                <a:lnTo>
                  <a:pt x="601285" y="1140553"/>
                </a:lnTo>
                <a:lnTo>
                  <a:pt x="634532" y="1104253"/>
                </a:lnTo>
                <a:lnTo>
                  <a:pt x="668389" y="1068682"/>
                </a:lnTo>
                <a:lnTo>
                  <a:pt x="702836" y="1033834"/>
                </a:lnTo>
                <a:lnTo>
                  <a:pt x="737852" y="999702"/>
                </a:lnTo>
                <a:lnTo>
                  <a:pt x="773417" y="966280"/>
                </a:lnTo>
                <a:lnTo>
                  <a:pt x="809511" y="933562"/>
                </a:lnTo>
                <a:lnTo>
                  <a:pt x="846115" y="901540"/>
                </a:lnTo>
                <a:lnTo>
                  <a:pt x="883207" y="870208"/>
                </a:lnTo>
                <a:lnTo>
                  <a:pt x="920767" y="839560"/>
                </a:lnTo>
                <a:lnTo>
                  <a:pt x="958776" y="809589"/>
                </a:lnTo>
                <a:lnTo>
                  <a:pt x="997213" y="780288"/>
                </a:lnTo>
                <a:lnTo>
                  <a:pt x="1036058" y="751651"/>
                </a:lnTo>
                <a:lnTo>
                  <a:pt x="1075290" y="723672"/>
                </a:lnTo>
                <a:lnTo>
                  <a:pt x="1114890" y="696343"/>
                </a:lnTo>
                <a:lnTo>
                  <a:pt x="1154838" y="669659"/>
                </a:lnTo>
                <a:lnTo>
                  <a:pt x="1195112" y="643612"/>
                </a:lnTo>
                <a:lnTo>
                  <a:pt x="1235694" y="618197"/>
                </a:lnTo>
                <a:lnTo>
                  <a:pt x="1276562" y="593406"/>
                </a:lnTo>
                <a:lnTo>
                  <a:pt x="1317696" y="569233"/>
                </a:lnTo>
                <a:lnTo>
                  <a:pt x="1359077" y="545672"/>
                </a:lnTo>
                <a:lnTo>
                  <a:pt x="1400684" y="522716"/>
                </a:lnTo>
                <a:lnTo>
                  <a:pt x="1442497" y="500359"/>
                </a:lnTo>
                <a:lnTo>
                  <a:pt x="1484495" y="478593"/>
                </a:lnTo>
                <a:lnTo>
                  <a:pt x="1526659" y="457412"/>
                </a:lnTo>
                <a:lnTo>
                  <a:pt x="1568968" y="436811"/>
                </a:lnTo>
                <a:lnTo>
                  <a:pt x="1611403" y="416781"/>
                </a:lnTo>
                <a:lnTo>
                  <a:pt x="1653942" y="397318"/>
                </a:lnTo>
                <a:lnTo>
                  <a:pt x="1696566" y="378413"/>
                </a:lnTo>
                <a:lnTo>
                  <a:pt x="1739255" y="360062"/>
                </a:lnTo>
                <a:lnTo>
                  <a:pt x="1781988" y="342256"/>
                </a:lnTo>
                <a:lnTo>
                  <a:pt x="1824745" y="324989"/>
                </a:lnTo>
                <a:lnTo>
                  <a:pt x="1867505" y="308256"/>
                </a:lnTo>
                <a:lnTo>
                  <a:pt x="1910250" y="292049"/>
                </a:lnTo>
                <a:lnTo>
                  <a:pt x="1952958" y="276362"/>
                </a:lnTo>
                <a:lnTo>
                  <a:pt x="1995609" y="261189"/>
                </a:lnTo>
                <a:lnTo>
                  <a:pt x="2038184" y="246522"/>
                </a:lnTo>
                <a:lnTo>
                  <a:pt x="2080661" y="232355"/>
                </a:lnTo>
                <a:lnTo>
                  <a:pt x="2123021" y="218682"/>
                </a:lnTo>
                <a:lnTo>
                  <a:pt x="2165244" y="205496"/>
                </a:lnTo>
                <a:lnTo>
                  <a:pt x="2207309" y="192791"/>
                </a:lnTo>
                <a:lnTo>
                  <a:pt x="2249196" y="180560"/>
                </a:lnTo>
                <a:lnTo>
                  <a:pt x="2290885" y="168796"/>
                </a:lnTo>
                <a:lnTo>
                  <a:pt x="2332355" y="157493"/>
                </a:lnTo>
                <a:lnTo>
                  <a:pt x="2373587" y="146645"/>
                </a:lnTo>
                <a:lnTo>
                  <a:pt x="2414561" y="136244"/>
                </a:lnTo>
                <a:lnTo>
                  <a:pt x="2455255" y="126285"/>
                </a:lnTo>
                <a:lnTo>
                  <a:pt x="2495651" y="116761"/>
                </a:lnTo>
                <a:lnTo>
                  <a:pt x="2535727" y="107664"/>
                </a:lnTo>
                <a:lnTo>
                  <a:pt x="2575464" y="98990"/>
                </a:lnTo>
                <a:lnTo>
                  <a:pt x="2614841" y="90730"/>
                </a:lnTo>
                <a:lnTo>
                  <a:pt x="2653838" y="82879"/>
                </a:lnTo>
                <a:lnTo>
                  <a:pt x="2692435" y="75430"/>
                </a:lnTo>
                <a:lnTo>
                  <a:pt x="2730611" y="68377"/>
                </a:lnTo>
                <a:lnTo>
                  <a:pt x="2768347" y="61712"/>
                </a:lnTo>
                <a:lnTo>
                  <a:pt x="2842418" y="49524"/>
                </a:lnTo>
                <a:lnTo>
                  <a:pt x="2914483" y="38812"/>
                </a:lnTo>
                <a:lnTo>
                  <a:pt x="2984383" y="29525"/>
                </a:lnTo>
                <a:lnTo>
                  <a:pt x="3051955" y="21611"/>
                </a:lnTo>
                <a:lnTo>
                  <a:pt x="3117039" y="15016"/>
                </a:lnTo>
                <a:lnTo>
                  <a:pt x="3179471" y="9689"/>
                </a:lnTo>
                <a:lnTo>
                  <a:pt x="3239091" y="5578"/>
                </a:lnTo>
                <a:lnTo>
                  <a:pt x="3295737" y="2629"/>
                </a:lnTo>
                <a:lnTo>
                  <a:pt x="3349248" y="790"/>
                </a:lnTo>
                <a:lnTo>
                  <a:pt x="3399461" y="9"/>
                </a:lnTo>
                <a:lnTo>
                  <a:pt x="3423281" y="0"/>
                </a:lnTo>
                <a:lnTo>
                  <a:pt x="3446216" y="234"/>
                </a:lnTo>
                <a:lnTo>
                  <a:pt x="3468245" y="708"/>
                </a:lnTo>
                <a:lnTo>
                  <a:pt x="3489350" y="1413"/>
                </a:lnTo>
                <a:lnTo>
                  <a:pt x="3550849" y="1223"/>
                </a:lnTo>
                <a:lnTo>
                  <a:pt x="3611842" y="1775"/>
                </a:lnTo>
                <a:lnTo>
                  <a:pt x="3672329" y="3060"/>
                </a:lnTo>
                <a:lnTo>
                  <a:pt x="3732309" y="5072"/>
                </a:lnTo>
                <a:lnTo>
                  <a:pt x="3791780" y="7804"/>
                </a:lnTo>
                <a:lnTo>
                  <a:pt x="3850741" y="11249"/>
                </a:lnTo>
                <a:lnTo>
                  <a:pt x="3909191" y="15398"/>
                </a:lnTo>
                <a:lnTo>
                  <a:pt x="3967130" y="20246"/>
                </a:lnTo>
                <a:lnTo>
                  <a:pt x="4024555" y="25784"/>
                </a:lnTo>
                <a:lnTo>
                  <a:pt x="4081467" y="32006"/>
                </a:lnTo>
                <a:lnTo>
                  <a:pt x="4137864" y="38905"/>
                </a:lnTo>
                <a:lnTo>
                  <a:pt x="4193745" y="46473"/>
                </a:lnTo>
                <a:lnTo>
                  <a:pt x="4249109" y="54704"/>
                </a:lnTo>
                <a:lnTo>
                  <a:pt x="4303955" y="63589"/>
                </a:lnTo>
                <a:lnTo>
                  <a:pt x="4358282" y="73122"/>
                </a:lnTo>
                <a:lnTo>
                  <a:pt x="4412089" y="83296"/>
                </a:lnTo>
                <a:lnTo>
                  <a:pt x="4465374" y="94103"/>
                </a:lnTo>
                <a:lnTo>
                  <a:pt x="4518137" y="105537"/>
                </a:lnTo>
                <a:lnTo>
                  <a:pt x="4570377" y="117589"/>
                </a:lnTo>
                <a:lnTo>
                  <a:pt x="4622093" y="130254"/>
                </a:lnTo>
                <a:lnTo>
                  <a:pt x="4673283" y="143523"/>
                </a:lnTo>
                <a:lnTo>
                  <a:pt x="4723947" y="157390"/>
                </a:lnTo>
                <a:lnTo>
                  <a:pt x="4774083" y="171847"/>
                </a:lnTo>
                <a:lnTo>
                  <a:pt x="4823691" y="186888"/>
                </a:lnTo>
                <a:lnTo>
                  <a:pt x="4872769" y="202504"/>
                </a:lnTo>
                <a:lnTo>
                  <a:pt x="4921317" y="218690"/>
                </a:lnTo>
                <a:lnTo>
                  <a:pt x="4969333" y="235437"/>
                </a:lnTo>
                <a:lnTo>
                  <a:pt x="5016816" y="252738"/>
                </a:lnTo>
                <a:lnTo>
                  <a:pt x="5063765" y="270587"/>
                </a:lnTo>
                <a:lnTo>
                  <a:pt x="5110180" y="288976"/>
                </a:lnTo>
                <a:lnTo>
                  <a:pt x="5156058" y="307898"/>
                </a:lnTo>
                <a:lnTo>
                  <a:pt x="5201400" y="327346"/>
                </a:lnTo>
                <a:lnTo>
                  <a:pt x="5246204" y="347312"/>
                </a:lnTo>
                <a:lnTo>
                  <a:pt x="5290469" y="367790"/>
                </a:lnTo>
                <a:lnTo>
                  <a:pt x="5334194" y="388772"/>
                </a:lnTo>
                <a:lnTo>
                  <a:pt x="5377377" y="410251"/>
                </a:lnTo>
                <a:lnTo>
                  <a:pt x="5420019" y="432220"/>
                </a:lnTo>
                <a:lnTo>
                  <a:pt x="5462117" y="454671"/>
                </a:lnTo>
                <a:lnTo>
                  <a:pt x="5503671" y="477598"/>
                </a:lnTo>
                <a:lnTo>
                  <a:pt x="5544680" y="500994"/>
                </a:lnTo>
                <a:lnTo>
                  <a:pt x="5585143" y="524851"/>
                </a:lnTo>
                <a:lnTo>
                  <a:pt x="5625058" y="549161"/>
                </a:lnTo>
                <a:lnTo>
                  <a:pt x="5664425" y="573919"/>
                </a:lnTo>
                <a:lnTo>
                  <a:pt x="5703242" y="599116"/>
                </a:lnTo>
                <a:lnTo>
                  <a:pt x="5741509" y="624745"/>
                </a:lnTo>
                <a:lnTo>
                  <a:pt x="5779224" y="650800"/>
                </a:lnTo>
                <a:lnTo>
                  <a:pt x="5816386" y="677273"/>
                </a:lnTo>
                <a:lnTo>
                  <a:pt x="5852995" y="704157"/>
                </a:lnTo>
                <a:lnTo>
                  <a:pt x="5889049" y="731445"/>
                </a:lnTo>
                <a:lnTo>
                  <a:pt x="5924547" y="759129"/>
                </a:lnTo>
                <a:lnTo>
                  <a:pt x="5959489" y="787202"/>
                </a:lnTo>
                <a:lnTo>
                  <a:pt x="5993873" y="815658"/>
                </a:lnTo>
                <a:lnTo>
                  <a:pt x="6027698" y="844489"/>
                </a:lnTo>
                <a:lnTo>
                  <a:pt x="6060962" y="873687"/>
                </a:lnTo>
                <a:lnTo>
                  <a:pt x="6093666" y="903246"/>
                </a:lnTo>
                <a:lnTo>
                  <a:pt x="6125808" y="933159"/>
                </a:lnTo>
                <a:lnTo>
                  <a:pt x="6157387" y="963418"/>
                </a:lnTo>
                <a:lnTo>
                  <a:pt x="6188401" y="994016"/>
                </a:lnTo>
                <a:lnTo>
                  <a:pt x="6218851" y="1024946"/>
                </a:lnTo>
                <a:lnTo>
                  <a:pt x="6248734" y="1056201"/>
                </a:lnTo>
                <a:lnTo>
                  <a:pt x="6278050" y="1087774"/>
                </a:lnTo>
                <a:lnTo>
                  <a:pt x="6306797" y="1119657"/>
                </a:lnTo>
                <a:lnTo>
                  <a:pt x="6334976" y="1151843"/>
                </a:lnTo>
                <a:lnTo>
                  <a:pt x="6362583" y="1184325"/>
                </a:lnTo>
                <a:lnTo>
                  <a:pt x="6389620" y="1217096"/>
                </a:lnTo>
                <a:lnTo>
                  <a:pt x="6416083" y="1250149"/>
                </a:lnTo>
                <a:lnTo>
                  <a:pt x="6441974" y="1283476"/>
                </a:lnTo>
                <a:lnTo>
                  <a:pt x="6467289" y="1317070"/>
                </a:lnTo>
                <a:lnTo>
                  <a:pt x="6492029" y="1350925"/>
                </a:lnTo>
                <a:lnTo>
                  <a:pt x="6516192" y="1385033"/>
                </a:lnTo>
                <a:lnTo>
                  <a:pt x="6539778" y="1419386"/>
                </a:lnTo>
                <a:lnTo>
                  <a:pt x="6562785" y="1453978"/>
                </a:lnTo>
                <a:lnTo>
                  <a:pt x="6585211" y="1488802"/>
                </a:lnTo>
                <a:lnTo>
                  <a:pt x="6607057" y="1523850"/>
                </a:lnTo>
                <a:lnTo>
                  <a:pt x="6628321" y="1559115"/>
                </a:lnTo>
                <a:lnTo>
                  <a:pt x="6649002" y="1594589"/>
                </a:lnTo>
                <a:lnTo>
                  <a:pt x="6669099" y="1630267"/>
                </a:lnTo>
                <a:lnTo>
                  <a:pt x="6688611" y="1666140"/>
                </a:lnTo>
                <a:lnTo>
                  <a:pt x="6707537" y="1702201"/>
                </a:lnTo>
                <a:lnTo>
                  <a:pt x="6725876" y="1738444"/>
                </a:lnTo>
                <a:lnTo>
                  <a:pt x="6743626" y="1774861"/>
                </a:lnTo>
                <a:lnTo>
                  <a:pt x="6760787" y="1811444"/>
                </a:lnTo>
                <a:lnTo>
                  <a:pt x="6777358" y="1848187"/>
                </a:lnTo>
                <a:lnTo>
                  <a:pt x="6793337" y="1885083"/>
                </a:lnTo>
                <a:lnTo>
                  <a:pt x="6808724" y="1922124"/>
                </a:lnTo>
                <a:lnTo>
                  <a:pt x="6823518" y="1959303"/>
                </a:lnTo>
                <a:lnTo>
                  <a:pt x="6837717" y="1996613"/>
                </a:lnTo>
                <a:lnTo>
                  <a:pt x="6851320" y="2034046"/>
                </a:lnTo>
                <a:lnTo>
                  <a:pt x="6864327" y="2071596"/>
                </a:lnTo>
                <a:lnTo>
                  <a:pt x="6876736" y="2109256"/>
                </a:lnTo>
                <a:lnTo>
                  <a:pt x="6888547" y="2147018"/>
                </a:lnTo>
                <a:lnTo>
                  <a:pt x="6899758" y="2184875"/>
                </a:lnTo>
                <a:lnTo>
                  <a:pt x="6910368" y="2222820"/>
                </a:lnTo>
                <a:lnTo>
                  <a:pt x="6920376" y="2260845"/>
                </a:lnTo>
                <a:lnTo>
                  <a:pt x="6929781" y="2298944"/>
                </a:lnTo>
                <a:lnTo>
                  <a:pt x="6938582" y="2337109"/>
                </a:lnTo>
                <a:lnTo>
                  <a:pt x="6946779" y="2375334"/>
                </a:lnTo>
                <a:lnTo>
                  <a:pt x="6954369" y="2413610"/>
                </a:lnTo>
                <a:lnTo>
                  <a:pt x="6961352" y="2451931"/>
                </a:lnTo>
                <a:lnTo>
                  <a:pt x="6967727" y="2490290"/>
                </a:lnTo>
                <a:lnTo>
                  <a:pt x="0" y="2479681"/>
                </a:lnTo>
                <a:close/>
              </a:path>
            </a:pathLst>
          </a:custGeom>
          <a:ln w="38709">
            <a:solidFill>
              <a:srgbClr val="F97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97463" y="3537529"/>
            <a:ext cx="1626022" cy="2213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33223" y="3635178"/>
            <a:ext cx="3655300" cy="14126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34835" y="4885078"/>
            <a:ext cx="9587031" cy="4101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86879" y="4885078"/>
            <a:ext cx="5476445" cy="5142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45613" y="4950512"/>
            <a:ext cx="361124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10" dirty="0">
                <a:latin typeface="微软雅黑"/>
                <a:cs typeface="微软雅黑"/>
              </a:rPr>
              <a:t>Online </a:t>
            </a:r>
            <a:r>
              <a:rPr sz="1400" b="1" spc="15" dirty="0">
                <a:latin typeface="微软雅黑"/>
                <a:cs typeface="微软雅黑"/>
              </a:rPr>
              <a:t>and </a:t>
            </a:r>
            <a:r>
              <a:rPr sz="1400" b="1" spc="10" dirty="0">
                <a:latin typeface="微软雅黑"/>
                <a:cs typeface="微软雅黑"/>
              </a:rPr>
              <a:t>Mobile Commerce</a:t>
            </a:r>
            <a:r>
              <a:rPr sz="1400" b="1" spc="-55" dirty="0">
                <a:latin typeface="微软雅黑"/>
                <a:cs typeface="微软雅黑"/>
              </a:rPr>
              <a:t> </a:t>
            </a:r>
            <a:r>
              <a:rPr sz="1400" b="1" spc="5" dirty="0">
                <a:latin typeface="微软雅黑"/>
                <a:cs typeface="微软雅黑"/>
              </a:rPr>
              <a:t>Platform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181196" y="4442404"/>
            <a:ext cx="559352" cy="6119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376068" y="4520862"/>
            <a:ext cx="170180" cy="306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-715" dirty="0">
                <a:latin typeface="微软雅黑"/>
                <a:cs typeface="微软雅黑"/>
              </a:rPr>
              <a:t>＄</a:t>
            </a:r>
            <a:endParaRPr sz="185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129164" y="4461936"/>
            <a:ext cx="687705" cy="117475"/>
          </a:xfrm>
          <a:custGeom>
            <a:avLst/>
            <a:gdLst/>
            <a:ahLst/>
            <a:cxnLst/>
            <a:rect l="l" t="t" r="r" b="b"/>
            <a:pathLst>
              <a:path w="687704" h="117475">
                <a:moveTo>
                  <a:pt x="117072" y="0"/>
                </a:moveTo>
                <a:lnTo>
                  <a:pt x="0" y="58588"/>
                </a:lnTo>
                <a:lnTo>
                  <a:pt x="117072" y="117177"/>
                </a:lnTo>
                <a:lnTo>
                  <a:pt x="117072" y="78117"/>
                </a:lnTo>
                <a:lnTo>
                  <a:pt x="97561" y="78117"/>
                </a:lnTo>
                <a:lnTo>
                  <a:pt x="97561" y="39058"/>
                </a:lnTo>
                <a:lnTo>
                  <a:pt x="117072" y="39058"/>
                </a:lnTo>
                <a:lnTo>
                  <a:pt x="117072" y="0"/>
                </a:lnTo>
                <a:close/>
              </a:path>
              <a:path w="687704" h="117475">
                <a:moveTo>
                  <a:pt x="117072" y="39058"/>
                </a:moveTo>
                <a:lnTo>
                  <a:pt x="97561" y="39058"/>
                </a:lnTo>
                <a:lnTo>
                  <a:pt x="97561" y="78117"/>
                </a:lnTo>
                <a:lnTo>
                  <a:pt x="117072" y="78117"/>
                </a:lnTo>
                <a:lnTo>
                  <a:pt x="117072" y="39058"/>
                </a:lnTo>
                <a:close/>
              </a:path>
              <a:path w="687704" h="117475">
                <a:moveTo>
                  <a:pt x="687365" y="39058"/>
                </a:moveTo>
                <a:lnTo>
                  <a:pt x="117072" y="39058"/>
                </a:lnTo>
                <a:lnTo>
                  <a:pt x="117072" y="78117"/>
                </a:lnTo>
                <a:lnTo>
                  <a:pt x="687365" y="78117"/>
                </a:lnTo>
                <a:lnTo>
                  <a:pt x="687365" y="3905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9164" y="4305698"/>
            <a:ext cx="687705" cy="117475"/>
          </a:xfrm>
          <a:custGeom>
            <a:avLst/>
            <a:gdLst/>
            <a:ahLst/>
            <a:cxnLst/>
            <a:rect l="l" t="t" r="r" b="b"/>
            <a:pathLst>
              <a:path w="687704" h="117475">
                <a:moveTo>
                  <a:pt x="570292" y="78118"/>
                </a:moveTo>
                <a:lnTo>
                  <a:pt x="570292" y="117177"/>
                </a:lnTo>
                <a:lnTo>
                  <a:pt x="648340" y="78118"/>
                </a:lnTo>
                <a:lnTo>
                  <a:pt x="570292" y="78118"/>
                </a:lnTo>
                <a:close/>
              </a:path>
              <a:path w="687704" h="117475">
                <a:moveTo>
                  <a:pt x="570292" y="0"/>
                </a:moveTo>
                <a:lnTo>
                  <a:pt x="570292" y="78118"/>
                </a:lnTo>
                <a:lnTo>
                  <a:pt x="589804" y="78118"/>
                </a:lnTo>
                <a:lnTo>
                  <a:pt x="589804" y="39058"/>
                </a:lnTo>
                <a:lnTo>
                  <a:pt x="648340" y="39058"/>
                </a:lnTo>
                <a:lnTo>
                  <a:pt x="570292" y="0"/>
                </a:lnTo>
                <a:close/>
              </a:path>
              <a:path w="687704" h="117475">
                <a:moveTo>
                  <a:pt x="648340" y="39058"/>
                </a:moveTo>
                <a:lnTo>
                  <a:pt x="589804" y="39058"/>
                </a:lnTo>
                <a:lnTo>
                  <a:pt x="589804" y="78118"/>
                </a:lnTo>
                <a:lnTo>
                  <a:pt x="648343" y="78117"/>
                </a:lnTo>
                <a:lnTo>
                  <a:pt x="687365" y="58588"/>
                </a:lnTo>
                <a:lnTo>
                  <a:pt x="648340" y="39058"/>
                </a:lnTo>
                <a:close/>
              </a:path>
              <a:path w="687704" h="117475">
                <a:moveTo>
                  <a:pt x="570292" y="39058"/>
                </a:moveTo>
                <a:lnTo>
                  <a:pt x="0" y="39058"/>
                </a:lnTo>
                <a:lnTo>
                  <a:pt x="0" y="78117"/>
                </a:lnTo>
                <a:lnTo>
                  <a:pt x="570292" y="78118"/>
                </a:lnTo>
                <a:lnTo>
                  <a:pt x="570292" y="3905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03150" y="4084360"/>
            <a:ext cx="1034150" cy="8397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52745" y="4318717"/>
            <a:ext cx="741466" cy="41663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29166" y="4110400"/>
            <a:ext cx="923925" cy="729615"/>
          </a:xfrm>
          <a:custGeom>
            <a:avLst/>
            <a:gdLst/>
            <a:ahLst/>
            <a:cxnLst/>
            <a:rect l="l" t="t" r="r" b="b"/>
            <a:pathLst>
              <a:path w="923925" h="729614">
                <a:moveTo>
                  <a:pt x="461791" y="0"/>
                </a:moveTo>
                <a:lnTo>
                  <a:pt x="407936" y="2452"/>
                </a:lnTo>
                <a:lnTo>
                  <a:pt x="355907" y="9628"/>
                </a:lnTo>
                <a:lnTo>
                  <a:pt x="306048" y="21253"/>
                </a:lnTo>
                <a:lnTo>
                  <a:pt x="258707" y="37053"/>
                </a:lnTo>
                <a:lnTo>
                  <a:pt x="214230" y="56756"/>
                </a:lnTo>
                <a:lnTo>
                  <a:pt x="172964" y="80088"/>
                </a:lnTo>
                <a:lnTo>
                  <a:pt x="135255" y="106775"/>
                </a:lnTo>
                <a:lnTo>
                  <a:pt x="101450" y="136544"/>
                </a:lnTo>
                <a:lnTo>
                  <a:pt x="71895" y="169121"/>
                </a:lnTo>
                <a:lnTo>
                  <a:pt x="46937" y="204232"/>
                </a:lnTo>
                <a:lnTo>
                  <a:pt x="26921" y="241605"/>
                </a:lnTo>
                <a:lnTo>
                  <a:pt x="12196" y="280965"/>
                </a:lnTo>
                <a:lnTo>
                  <a:pt x="3106" y="322039"/>
                </a:lnTo>
                <a:lnTo>
                  <a:pt x="0" y="364554"/>
                </a:lnTo>
                <a:lnTo>
                  <a:pt x="3106" y="407069"/>
                </a:lnTo>
                <a:lnTo>
                  <a:pt x="12196" y="448143"/>
                </a:lnTo>
                <a:lnTo>
                  <a:pt x="26921" y="487503"/>
                </a:lnTo>
                <a:lnTo>
                  <a:pt x="46937" y="524876"/>
                </a:lnTo>
                <a:lnTo>
                  <a:pt x="71895" y="559987"/>
                </a:lnTo>
                <a:lnTo>
                  <a:pt x="101450" y="592564"/>
                </a:lnTo>
                <a:lnTo>
                  <a:pt x="135255" y="622333"/>
                </a:lnTo>
                <a:lnTo>
                  <a:pt x="172964" y="649020"/>
                </a:lnTo>
                <a:lnTo>
                  <a:pt x="214230" y="672352"/>
                </a:lnTo>
                <a:lnTo>
                  <a:pt x="258707" y="692055"/>
                </a:lnTo>
                <a:lnTo>
                  <a:pt x="306048" y="707856"/>
                </a:lnTo>
                <a:lnTo>
                  <a:pt x="355907" y="719481"/>
                </a:lnTo>
                <a:lnTo>
                  <a:pt x="407936" y="726656"/>
                </a:lnTo>
                <a:lnTo>
                  <a:pt x="461791" y="729109"/>
                </a:lnTo>
                <a:lnTo>
                  <a:pt x="515645" y="726656"/>
                </a:lnTo>
                <a:lnTo>
                  <a:pt x="567675" y="719481"/>
                </a:lnTo>
                <a:lnTo>
                  <a:pt x="617533" y="707856"/>
                </a:lnTo>
                <a:lnTo>
                  <a:pt x="664874" y="692055"/>
                </a:lnTo>
                <a:lnTo>
                  <a:pt x="709351" y="672352"/>
                </a:lnTo>
                <a:lnTo>
                  <a:pt x="750617" y="649020"/>
                </a:lnTo>
                <a:lnTo>
                  <a:pt x="788325" y="622333"/>
                </a:lnTo>
                <a:lnTo>
                  <a:pt x="822131" y="592564"/>
                </a:lnTo>
                <a:lnTo>
                  <a:pt x="851685" y="559987"/>
                </a:lnTo>
                <a:lnTo>
                  <a:pt x="876644" y="524876"/>
                </a:lnTo>
                <a:lnTo>
                  <a:pt x="896659" y="487503"/>
                </a:lnTo>
                <a:lnTo>
                  <a:pt x="911384" y="448143"/>
                </a:lnTo>
                <a:lnTo>
                  <a:pt x="920474" y="407069"/>
                </a:lnTo>
                <a:lnTo>
                  <a:pt x="923580" y="364554"/>
                </a:lnTo>
                <a:lnTo>
                  <a:pt x="920474" y="322039"/>
                </a:lnTo>
                <a:lnTo>
                  <a:pt x="911384" y="280965"/>
                </a:lnTo>
                <a:lnTo>
                  <a:pt x="896659" y="241605"/>
                </a:lnTo>
                <a:lnTo>
                  <a:pt x="876644" y="204232"/>
                </a:lnTo>
                <a:lnTo>
                  <a:pt x="851685" y="169121"/>
                </a:lnTo>
                <a:lnTo>
                  <a:pt x="822131" y="136544"/>
                </a:lnTo>
                <a:lnTo>
                  <a:pt x="788325" y="106775"/>
                </a:lnTo>
                <a:lnTo>
                  <a:pt x="750617" y="80088"/>
                </a:lnTo>
                <a:lnTo>
                  <a:pt x="709351" y="56756"/>
                </a:lnTo>
                <a:lnTo>
                  <a:pt x="664874" y="37053"/>
                </a:lnTo>
                <a:lnTo>
                  <a:pt x="617533" y="21253"/>
                </a:lnTo>
                <a:lnTo>
                  <a:pt x="567675" y="9628"/>
                </a:lnTo>
                <a:lnTo>
                  <a:pt x="515645" y="2452"/>
                </a:lnTo>
                <a:lnTo>
                  <a:pt x="461791" y="0"/>
                </a:lnTo>
                <a:close/>
              </a:path>
            </a:pathLst>
          </a:custGeom>
          <a:solidFill>
            <a:srgbClr val="FFD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152942" y="4371132"/>
            <a:ext cx="502284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135" dirty="0">
                <a:latin typeface="微软雅黑"/>
                <a:cs typeface="微软雅黑"/>
              </a:rPr>
              <a:t>BU</a:t>
            </a:r>
            <a:r>
              <a:rPr sz="1100" b="1" spc="-130" dirty="0">
                <a:latin typeface="微软雅黑"/>
                <a:cs typeface="微软雅黑"/>
              </a:rPr>
              <a:t>Y</a:t>
            </a:r>
            <a:r>
              <a:rPr sz="1100" b="1" spc="-135" dirty="0">
                <a:latin typeface="微软雅黑"/>
                <a:cs typeface="微软雅黑"/>
              </a:rPr>
              <a:t>ER</a:t>
            </a:r>
            <a:r>
              <a:rPr sz="1100" b="1" spc="10" dirty="0">
                <a:latin typeface="微软雅黑"/>
                <a:cs typeface="微软雅黑"/>
              </a:rPr>
              <a:t>S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42980" y="4084360"/>
            <a:ext cx="1047159" cy="8397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73062" y="4312207"/>
            <a:ext cx="780491" cy="4166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68996" y="4110400"/>
            <a:ext cx="936625" cy="729615"/>
          </a:xfrm>
          <a:custGeom>
            <a:avLst/>
            <a:gdLst/>
            <a:ahLst/>
            <a:cxnLst/>
            <a:rect l="l" t="t" r="r" b="b"/>
            <a:pathLst>
              <a:path w="936625" h="729614">
                <a:moveTo>
                  <a:pt x="468294" y="0"/>
                </a:moveTo>
                <a:lnTo>
                  <a:pt x="413681" y="2452"/>
                </a:lnTo>
                <a:lnTo>
                  <a:pt x="360919" y="9628"/>
                </a:lnTo>
                <a:lnTo>
                  <a:pt x="310358" y="21253"/>
                </a:lnTo>
                <a:lnTo>
                  <a:pt x="262350" y="37053"/>
                </a:lnTo>
                <a:lnTo>
                  <a:pt x="217247" y="56756"/>
                </a:lnTo>
                <a:lnTo>
                  <a:pt x="175400" y="80088"/>
                </a:lnTo>
                <a:lnTo>
                  <a:pt x="137160" y="106775"/>
                </a:lnTo>
                <a:lnTo>
                  <a:pt x="102879" y="136544"/>
                </a:lnTo>
                <a:lnTo>
                  <a:pt x="72907" y="169121"/>
                </a:lnTo>
                <a:lnTo>
                  <a:pt x="47598" y="204232"/>
                </a:lnTo>
                <a:lnTo>
                  <a:pt x="27300" y="241605"/>
                </a:lnTo>
                <a:lnTo>
                  <a:pt x="12368" y="280965"/>
                </a:lnTo>
                <a:lnTo>
                  <a:pt x="3150" y="322039"/>
                </a:lnTo>
                <a:lnTo>
                  <a:pt x="0" y="364554"/>
                </a:lnTo>
                <a:lnTo>
                  <a:pt x="3150" y="407069"/>
                </a:lnTo>
                <a:lnTo>
                  <a:pt x="12368" y="448143"/>
                </a:lnTo>
                <a:lnTo>
                  <a:pt x="27300" y="487503"/>
                </a:lnTo>
                <a:lnTo>
                  <a:pt x="47598" y="524876"/>
                </a:lnTo>
                <a:lnTo>
                  <a:pt x="72907" y="559987"/>
                </a:lnTo>
                <a:lnTo>
                  <a:pt x="102879" y="592564"/>
                </a:lnTo>
                <a:lnTo>
                  <a:pt x="137160" y="622333"/>
                </a:lnTo>
                <a:lnTo>
                  <a:pt x="175400" y="649020"/>
                </a:lnTo>
                <a:lnTo>
                  <a:pt x="217247" y="672352"/>
                </a:lnTo>
                <a:lnTo>
                  <a:pt x="262350" y="692055"/>
                </a:lnTo>
                <a:lnTo>
                  <a:pt x="310358" y="707856"/>
                </a:lnTo>
                <a:lnTo>
                  <a:pt x="360919" y="719481"/>
                </a:lnTo>
                <a:lnTo>
                  <a:pt x="413681" y="726656"/>
                </a:lnTo>
                <a:lnTo>
                  <a:pt x="468294" y="729109"/>
                </a:lnTo>
                <a:lnTo>
                  <a:pt x="522907" y="726656"/>
                </a:lnTo>
                <a:lnTo>
                  <a:pt x="575670" y="719481"/>
                </a:lnTo>
                <a:lnTo>
                  <a:pt x="626231" y="707856"/>
                </a:lnTo>
                <a:lnTo>
                  <a:pt x="674238" y="692055"/>
                </a:lnTo>
                <a:lnTo>
                  <a:pt x="719341" y="672352"/>
                </a:lnTo>
                <a:lnTo>
                  <a:pt x="761189" y="649020"/>
                </a:lnTo>
                <a:lnTo>
                  <a:pt x="799428" y="622333"/>
                </a:lnTo>
                <a:lnTo>
                  <a:pt x="833710" y="592564"/>
                </a:lnTo>
                <a:lnTo>
                  <a:pt x="863681" y="559987"/>
                </a:lnTo>
                <a:lnTo>
                  <a:pt x="888991" y="524876"/>
                </a:lnTo>
                <a:lnTo>
                  <a:pt x="909288" y="487503"/>
                </a:lnTo>
                <a:lnTo>
                  <a:pt x="924221" y="448143"/>
                </a:lnTo>
                <a:lnTo>
                  <a:pt x="933438" y="407069"/>
                </a:lnTo>
                <a:lnTo>
                  <a:pt x="936589" y="364554"/>
                </a:lnTo>
                <a:lnTo>
                  <a:pt x="933438" y="322039"/>
                </a:lnTo>
                <a:lnTo>
                  <a:pt x="924221" y="280965"/>
                </a:lnTo>
                <a:lnTo>
                  <a:pt x="909288" y="241605"/>
                </a:lnTo>
                <a:lnTo>
                  <a:pt x="888991" y="204232"/>
                </a:lnTo>
                <a:lnTo>
                  <a:pt x="863681" y="169121"/>
                </a:lnTo>
                <a:lnTo>
                  <a:pt x="833710" y="136544"/>
                </a:lnTo>
                <a:lnTo>
                  <a:pt x="799428" y="106775"/>
                </a:lnTo>
                <a:lnTo>
                  <a:pt x="761189" y="80088"/>
                </a:lnTo>
                <a:lnTo>
                  <a:pt x="719341" y="56756"/>
                </a:lnTo>
                <a:lnTo>
                  <a:pt x="674238" y="37053"/>
                </a:lnTo>
                <a:lnTo>
                  <a:pt x="626231" y="21253"/>
                </a:lnTo>
                <a:lnTo>
                  <a:pt x="575670" y="9628"/>
                </a:lnTo>
                <a:lnTo>
                  <a:pt x="522907" y="2452"/>
                </a:lnTo>
                <a:lnTo>
                  <a:pt x="468294" y="0"/>
                </a:lnTo>
                <a:close/>
              </a:path>
            </a:pathLst>
          </a:custGeom>
          <a:solidFill>
            <a:srgbClr val="FA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273659" y="4371132"/>
            <a:ext cx="5378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80" dirty="0">
                <a:latin typeface="微软雅黑"/>
                <a:cs typeface="微软雅黑"/>
              </a:rPr>
              <a:t>SELLERS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93135" y="2533101"/>
            <a:ext cx="170815" cy="156210"/>
          </a:xfrm>
          <a:custGeom>
            <a:avLst/>
            <a:gdLst/>
            <a:ahLst/>
            <a:cxnLst/>
            <a:rect l="l" t="t" r="r" b="b"/>
            <a:pathLst>
              <a:path w="170814" h="156210">
                <a:moveTo>
                  <a:pt x="42364" y="13712"/>
                </a:moveTo>
                <a:lnTo>
                  <a:pt x="0" y="18919"/>
                </a:lnTo>
                <a:lnTo>
                  <a:pt x="16789" y="155756"/>
                </a:lnTo>
                <a:lnTo>
                  <a:pt x="43089" y="152523"/>
                </a:lnTo>
                <a:lnTo>
                  <a:pt x="33596" y="75139"/>
                </a:lnTo>
                <a:lnTo>
                  <a:pt x="28210" y="40740"/>
                </a:lnTo>
                <a:lnTo>
                  <a:pt x="29005" y="40642"/>
                </a:lnTo>
                <a:lnTo>
                  <a:pt x="55861" y="40642"/>
                </a:lnTo>
                <a:lnTo>
                  <a:pt x="42364" y="13712"/>
                </a:lnTo>
                <a:close/>
              </a:path>
              <a:path w="170814" h="156210">
                <a:moveTo>
                  <a:pt x="55861" y="40642"/>
                </a:moveTo>
                <a:lnTo>
                  <a:pt x="29005" y="40642"/>
                </a:lnTo>
                <a:lnTo>
                  <a:pt x="32299" y="50459"/>
                </a:lnTo>
                <a:lnTo>
                  <a:pt x="34497" y="56436"/>
                </a:lnTo>
                <a:lnTo>
                  <a:pt x="81219" y="147838"/>
                </a:lnTo>
                <a:lnTo>
                  <a:pt x="104430" y="144983"/>
                </a:lnTo>
                <a:lnTo>
                  <a:pt x="111978" y="111414"/>
                </a:lnTo>
                <a:lnTo>
                  <a:pt x="89382" y="111414"/>
                </a:lnTo>
                <a:lnTo>
                  <a:pt x="87763" y="105515"/>
                </a:lnTo>
                <a:lnTo>
                  <a:pt x="85298" y="99302"/>
                </a:lnTo>
                <a:lnTo>
                  <a:pt x="81988" y="92773"/>
                </a:lnTo>
                <a:lnTo>
                  <a:pt x="55861" y="40642"/>
                </a:lnTo>
                <a:close/>
              </a:path>
              <a:path w="170814" h="156210">
                <a:moveTo>
                  <a:pt x="157399" y="28307"/>
                </a:moveTo>
                <a:lnTo>
                  <a:pt x="129355" y="28307"/>
                </a:lnTo>
                <a:lnTo>
                  <a:pt x="129928" y="37386"/>
                </a:lnTo>
                <a:lnTo>
                  <a:pt x="130449" y="44336"/>
                </a:lnTo>
                <a:lnTo>
                  <a:pt x="131075" y="51214"/>
                </a:lnTo>
                <a:lnTo>
                  <a:pt x="131820" y="57882"/>
                </a:lnTo>
                <a:lnTo>
                  <a:pt x="141941" y="140373"/>
                </a:lnTo>
                <a:lnTo>
                  <a:pt x="170714" y="136837"/>
                </a:lnTo>
                <a:lnTo>
                  <a:pt x="157399" y="28307"/>
                </a:lnTo>
                <a:close/>
              </a:path>
              <a:path w="170814" h="156210">
                <a:moveTo>
                  <a:pt x="153926" y="0"/>
                </a:moveTo>
                <a:lnTo>
                  <a:pt x="112707" y="5066"/>
                </a:lnTo>
                <a:lnTo>
                  <a:pt x="93264" y="91208"/>
                </a:lnTo>
                <a:lnTo>
                  <a:pt x="89999" y="111337"/>
                </a:lnTo>
                <a:lnTo>
                  <a:pt x="89382" y="111414"/>
                </a:lnTo>
                <a:lnTo>
                  <a:pt x="111978" y="111414"/>
                </a:lnTo>
                <a:lnTo>
                  <a:pt x="127267" y="43418"/>
                </a:lnTo>
                <a:lnTo>
                  <a:pt x="127961" y="37386"/>
                </a:lnTo>
                <a:lnTo>
                  <a:pt x="128650" y="28393"/>
                </a:lnTo>
                <a:lnTo>
                  <a:pt x="129355" y="28307"/>
                </a:lnTo>
                <a:lnTo>
                  <a:pt x="157399" y="28307"/>
                </a:lnTo>
                <a:lnTo>
                  <a:pt x="1539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76278" y="2524403"/>
            <a:ext cx="133985" cy="144780"/>
          </a:xfrm>
          <a:custGeom>
            <a:avLst/>
            <a:gdLst/>
            <a:ahLst/>
            <a:cxnLst/>
            <a:rect l="l" t="t" r="r" b="b"/>
            <a:pathLst>
              <a:path w="133985" h="144780">
                <a:moveTo>
                  <a:pt x="72956" y="0"/>
                </a:moveTo>
                <a:lnTo>
                  <a:pt x="38577" y="2924"/>
                </a:lnTo>
                <a:lnTo>
                  <a:pt x="0" y="144566"/>
                </a:lnTo>
                <a:lnTo>
                  <a:pt x="31720" y="141869"/>
                </a:lnTo>
                <a:lnTo>
                  <a:pt x="39149" y="109528"/>
                </a:lnTo>
                <a:lnTo>
                  <a:pt x="89032" y="105285"/>
                </a:lnTo>
                <a:lnTo>
                  <a:pt x="121119" y="105285"/>
                </a:lnTo>
                <a:lnTo>
                  <a:pt x="112467" y="86371"/>
                </a:lnTo>
                <a:lnTo>
                  <a:pt x="43609" y="86371"/>
                </a:lnTo>
                <a:lnTo>
                  <a:pt x="55241" y="36963"/>
                </a:lnTo>
                <a:lnTo>
                  <a:pt x="56142" y="33230"/>
                </a:lnTo>
                <a:lnTo>
                  <a:pt x="56514" y="30102"/>
                </a:lnTo>
                <a:lnTo>
                  <a:pt x="56624" y="25238"/>
                </a:lnTo>
                <a:lnTo>
                  <a:pt x="57421" y="25171"/>
                </a:lnTo>
                <a:lnTo>
                  <a:pt x="84471" y="25171"/>
                </a:lnTo>
                <a:lnTo>
                  <a:pt x="72956" y="0"/>
                </a:lnTo>
                <a:close/>
              </a:path>
              <a:path w="133985" h="144780">
                <a:moveTo>
                  <a:pt x="121119" y="105285"/>
                </a:moveTo>
                <a:lnTo>
                  <a:pt x="89032" y="105285"/>
                </a:lnTo>
                <a:lnTo>
                  <a:pt x="101982" y="135893"/>
                </a:lnTo>
                <a:lnTo>
                  <a:pt x="133880" y="133181"/>
                </a:lnTo>
                <a:lnTo>
                  <a:pt x="121119" y="105285"/>
                </a:lnTo>
                <a:close/>
              </a:path>
              <a:path w="133985" h="144780">
                <a:moveTo>
                  <a:pt x="84471" y="25171"/>
                </a:moveTo>
                <a:lnTo>
                  <a:pt x="57421" y="25171"/>
                </a:lnTo>
                <a:lnTo>
                  <a:pt x="58257" y="30102"/>
                </a:lnTo>
                <a:lnTo>
                  <a:pt x="59305" y="34032"/>
                </a:lnTo>
                <a:lnTo>
                  <a:pt x="60605" y="37059"/>
                </a:lnTo>
                <a:lnTo>
                  <a:pt x="80201" y="83259"/>
                </a:lnTo>
                <a:lnTo>
                  <a:pt x="43609" y="86371"/>
                </a:lnTo>
                <a:lnTo>
                  <a:pt x="112467" y="86371"/>
                </a:lnTo>
                <a:lnTo>
                  <a:pt x="84471" y="25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15396" y="2516385"/>
            <a:ext cx="121920" cy="140970"/>
          </a:xfrm>
          <a:custGeom>
            <a:avLst/>
            <a:gdLst/>
            <a:ahLst/>
            <a:cxnLst/>
            <a:rect l="l" t="t" r="r" b="b"/>
            <a:pathLst>
              <a:path w="121920" h="140969">
                <a:moveTo>
                  <a:pt x="48199" y="0"/>
                </a:moveTo>
                <a:lnTo>
                  <a:pt x="0" y="2887"/>
                </a:lnTo>
                <a:lnTo>
                  <a:pt x="8232" y="140506"/>
                </a:lnTo>
                <a:lnTo>
                  <a:pt x="37525" y="138751"/>
                </a:lnTo>
                <a:lnTo>
                  <a:pt x="34336" y="85444"/>
                </a:lnTo>
                <a:lnTo>
                  <a:pt x="46408" y="84721"/>
                </a:lnTo>
                <a:lnTo>
                  <a:pt x="85098" y="84721"/>
                </a:lnTo>
                <a:lnTo>
                  <a:pt x="81440" y="81017"/>
                </a:lnTo>
                <a:lnTo>
                  <a:pt x="76050" y="76993"/>
                </a:lnTo>
                <a:lnTo>
                  <a:pt x="71023" y="74775"/>
                </a:lnTo>
                <a:lnTo>
                  <a:pt x="71003" y="74420"/>
                </a:lnTo>
                <a:lnTo>
                  <a:pt x="77662" y="71597"/>
                </a:lnTo>
                <a:lnTo>
                  <a:pt x="83506" y="68075"/>
                </a:lnTo>
                <a:lnTo>
                  <a:pt x="88535" y="63856"/>
                </a:lnTo>
                <a:lnTo>
                  <a:pt x="89220" y="63056"/>
                </a:lnTo>
                <a:lnTo>
                  <a:pt x="32997" y="63056"/>
                </a:lnTo>
                <a:lnTo>
                  <a:pt x="30626" y="23432"/>
                </a:lnTo>
                <a:lnTo>
                  <a:pt x="45538" y="22538"/>
                </a:lnTo>
                <a:lnTo>
                  <a:pt x="96553" y="22538"/>
                </a:lnTo>
                <a:lnTo>
                  <a:pt x="95473" y="18231"/>
                </a:lnTo>
                <a:lnTo>
                  <a:pt x="85572" y="7122"/>
                </a:lnTo>
                <a:lnTo>
                  <a:pt x="69814" y="1045"/>
                </a:lnTo>
                <a:lnTo>
                  <a:pt x="48199" y="0"/>
                </a:lnTo>
                <a:close/>
              </a:path>
              <a:path w="121920" h="140969">
                <a:moveTo>
                  <a:pt x="85098" y="84721"/>
                </a:moveTo>
                <a:lnTo>
                  <a:pt x="46408" y="84721"/>
                </a:lnTo>
                <a:lnTo>
                  <a:pt x="49490" y="85606"/>
                </a:lnTo>
                <a:lnTo>
                  <a:pt x="55425" y="89531"/>
                </a:lnTo>
                <a:lnTo>
                  <a:pt x="59350" y="94080"/>
                </a:lnTo>
                <a:lnTo>
                  <a:pt x="87943" y="135729"/>
                </a:lnTo>
                <a:lnTo>
                  <a:pt x="121673" y="133708"/>
                </a:lnTo>
                <a:lnTo>
                  <a:pt x="93315" y="94482"/>
                </a:lnTo>
                <a:lnTo>
                  <a:pt x="87196" y="86846"/>
                </a:lnTo>
                <a:lnTo>
                  <a:pt x="85098" y="84721"/>
                </a:lnTo>
                <a:close/>
              </a:path>
              <a:path w="121920" h="140969">
                <a:moveTo>
                  <a:pt x="96553" y="22538"/>
                </a:moveTo>
                <a:lnTo>
                  <a:pt x="45538" y="22538"/>
                </a:lnTo>
                <a:lnTo>
                  <a:pt x="55355" y="23120"/>
                </a:lnTo>
                <a:lnTo>
                  <a:pt x="62527" y="26201"/>
                </a:lnTo>
                <a:lnTo>
                  <a:pt x="67054" y="31781"/>
                </a:lnTo>
                <a:lnTo>
                  <a:pt x="68935" y="39860"/>
                </a:lnTo>
                <a:lnTo>
                  <a:pt x="69293" y="45841"/>
                </a:lnTo>
                <a:lnTo>
                  <a:pt x="67505" y="50957"/>
                </a:lnTo>
                <a:lnTo>
                  <a:pt x="59640" y="59452"/>
                </a:lnTo>
                <a:lnTo>
                  <a:pt x="54241" y="61782"/>
                </a:lnTo>
                <a:lnTo>
                  <a:pt x="32997" y="63056"/>
                </a:lnTo>
                <a:lnTo>
                  <a:pt x="89220" y="63056"/>
                </a:lnTo>
                <a:lnTo>
                  <a:pt x="99518" y="34372"/>
                </a:lnTo>
                <a:lnTo>
                  <a:pt x="96553" y="225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41579" y="2507905"/>
            <a:ext cx="118110" cy="142240"/>
          </a:xfrm>
          <a:custGeom>
            <a:avLst/>
            <a:gdLst/>
            <a:ahLst/>
            <a:cxnLst/>
            <a:rect l="l" t="t" r="r" b="b"/>
            <a:pathLst>
              <a:path w="118110" h="142239">
                <a:moveTo>
                  <a:pt x="29323" y="3034"/>
                </a:moveTo>
                <a:lnTo>
                  <a:pt x="0" y="4161"/>
                </a:lnTo>
                <a:lnTo>
                  <a:pt x="5292" y="141925"/>
                </a:lnTo>
                <a:lnTo>
                  <a:pt x="34615" y="140797"/>
                </a:lnTo>
                <a:lnTo>
                  <a:pt x="32025" y="73381"/>
                </a:lnTo>
                <a:lnTo>
                  <a:pt x="32470" y="73365"/>
                </a:lnTo>
                <a:lnTo>
                  <a:pt x="66042" y="73365"/>
                </a:lnTo>
                <a:lnTo>
                  <a:pt x="61851" y="68135"/>
                </a:lnTo>
                <a:lnTo>
                  <a:pt x="31823" y="68135"/>
                </a:lnTo>
                <a:lnTo>
                  <a:pt x="29323" y="3034"/>
                </a:lnTo>
                <a:close/>
              </a:path>
              <a:path w="118110" h="142239">
                <a:moveTo>
                  <a:pt x="66042" y="73365"/>
                </a:moveTo>
                <a:lnTo>
                  <a:pt x="32470" y="73365"/>
                </a:lnTo>
                <a:lnTo>
                  <a:pt x="33957" y="76573"/>
                </a:lnTo>
                <a:lnTo>
                  <a:pt x="35264" y="78929"/>
                </a:lnTo>
                <a:lnTo>
                  <a:pt x="80377" y="139035"/>
                </a:lnTo>
                <a:lnTo>
                  <a:pt x="117519" y="137605"/>
                </a:lnTo>
                <a:lnTo>
                  <a:pt x="66042" y="73365"/>
                </a:lnTo>
                <a:close/>
              </a:path>
              <a:path w="118110" h="142239">
                <a:moveTo>
                  <a:pt x="108139" y="0"/>
                </a:moveTo>
                <a:lnTo>
                  <a:pt x="35894" y="60586"/>
                </a:lnTo>
                <a:lnTo>
                  <a:pt x="32268" y="68117"/>
                </a:lnTo>
                <a:lnTo>
                  <a:pt x="31823" y="68135"/>
                </a:lnTo>
                <a:lnTo>
                  <a:pt x="61851" y="68135"/>
                </a:lnTo>
                <a:lnTo>
                  <a:pt x="61437" y="67618"/>
                </a:lnTo>
                <a:lnTo>
                  <a:pt x="1081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67830" y="2506007"/>
            <a:ext cx="84455" cy="139700"/>
          </a:xfrm>
          <a:custGeom>
            <a:avLst/>
            <a:gdLst/>
            <a:ahLst/>
            <a:cxnLst/>
            <a:rect l="l" t="t" r="r" b="b"/>
            <a:pathLst>
              <a:path w="84454" h="139700">
                <a:moveTo>
                  <a:pt x="78324" y="0"/>
                </a:moveTo>
                <a:lnTo>
                  <a:pt x="0" y="1596"/>
                </a:lnTo>
                <a:lnTo>
                  <a:pt x="2805" y="139433"/>
                </a:lnTo>
                <a:lnTo>
                  <a:pt x="84331" y="137770"/>
                </a:lnTo>
                <a:lnTo>
                  <a:pt x="83863" y="114809"/>
                </a:lnTo>
                <a:lnTo>
                  <a:pt x="31654" y="114809"/>
                </a:lnTo>
                <a:lnTo>
                  <a:pt x="30975" y="81440"/>
                </a:lnTo>
                <a:lnTo>
                  <a:pt x="76494" y="80511"/>
                </a:lnTo>
                <a:lnTo>
                  <a:pt x="76027" y="57503"/>
                </a:lnTo>
                <a:lnTo>
                  <a:pt x="30488" y="57503"/>
                </a:lnTo>
                <a:lnTo>
                  <a:pt x="29827" y="25024"/>
                </a:lnTo>
                <a:lnTo>
                  <a:pt x="78813" y="24025"/>
                </a:lnTo>
                <a:lnTo>
                  <a:pt x="78324" y="0"/>
                </a:lnTo>
                <a:close/>
              </a:path>
              <a:path w="84454" h="139700">
                <a:moveTo>
                  <a:pt x="83841" y="113745"/>
                </a:moveTo>
                <a:lnTo>
                  <a:pt x="31654" y="114809"/>
                </a:lnTo>
                <a:lnTo>
                  <a:pt x="83863" y="114809"/>
                </a:lnTo>
                <a:lnTo>
                  <a:pt x="83841" y="113745"/>
                </a:lnTo>
                <a:close/>
              </a:path>
              <a:path w="84454" h="139700">
                <a:moveTo>
                  <a:pt x="76008" y="56575"/>
                </a:moveTo>
                <a:lnTo>
                  <a:pt x="30488" y="57503"/>
                </a:lnTo>
                <a:lnTo>
                  <a:pt x="76027" y="57503"/>
                </a:lnTo>
                <a:lnTo>
                  <a:pt x="76008" y="5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12732" y="2529635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3833"/>
                </a:lnTo>
              </a:path>
            </a:pathLst>
          </a:custGeom>
          <a:ln w="298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58521" y="2517775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>
                <a:moveTo>
                  <a:pt x="0" y="0"/>
                </a:moveTo>
                <a:lnTo>
                  <a:pt x="107954" y="0"/>
                </a:lnTo>
              </a:path>
            </a:pathLst>
          </a:custGeom>
          <a:ln w="24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81142" y="2505480"/>
            <a:ext cx="100330" cy="138430"/>
          </a:xfrm>
          <a:custGeom>
            <a:avLst/>
            <a:gdLst/>
            <a:ahLst/>
            <a:cxnLst/>
            <a:rect l="l" t="t" r="r" b="b"/>
            <a:pathLst>
              <a:path w="100329" h="138430">
                <a:moveTo>
                  <a:pt x="1788" y="0"/>
                </a:moveTo>
                <a:lnTo>
                  <a:pt x="0" y="137852"/>
                </a:lnTo>
                <a:lnTo>
                  <a:pt x="29342" y="138233"/>
                </a:lnTo>
                <a:lnTo>
                  <a:pt x="29965" y="90176"/>
                </a:lnTo>
                <a:lnTo>
                  <a:pt x="50318" y="90176"/>
                </a:lnTo>
                <a:lnTo>
                  <a:pt x="90929" y="71816"/>
                </a:lnTo>
                <a:lnTo>
                  <a:pt x="93431" y="67825"/>
                </a:lnTo>
                <a:lnTo>
                  <a:pt x="42971" y="67825"/>
                </a:lnTo>
                <a:lnTo>
                  <a:pt x="30257" y="67660"/>
                </a:lnTo>
                <a:lnTo>
                  <a:pt x="30835" y="23162"/>
                </a:lnTo>
                <a:lnTo>
                  <a:pt x="95249" y="23162"/>
                </a:lnTo>
                <a:lnTo>
                  <a:pt x="87583" y="12016"/>
                </a:lnTo>
                <a:lnTo>
                  <a:pt x="71629" y="3631"/>
                </a:lnTo>
                <a:lnTo>
                  <a:pt x="49179" y="614"/>
                </a:lnTo>
                <a:lnTo>
                  <a:pt x="1788" y="0"/>
                </a:lnTo>
                <a:close/>
              </a:path>
              <a:path w="100329" h="138430">
                <a:moveTo>
                  <a:pt x="50318" y="90176"/>
                </a:moveTo>
                <a:lnTo>
                  <a:pt x="29965" y="90176"/>
                </a:lnTo>
                <a:lnTo>
                  <a:pt x="45081" y="90373"/>
                </a:lnTo>
                <a:lnTo>
                  <a:pt x="50318" y="90176"/>
                </a:lnTo>
                <a:close/>
              </a:path>
              <a:path w="100329" h="138430">
                <a:moveTo>
                  <a:pt x="95249" y="23162"/>
                </a:moveTo>
                <a:lnTo>
                  <a:pt x="30835" y="23162"/>
                </a:lnTo>
                <a:lnTo>
                  <a:pt x="43816" y="23331"/>
                </a:lnTo>
                <a:lnTo>
                  <a:pt x="55001" y="24850"/>
                </a:lnTo>
                <a:lnTo>
                  <a:pt x="62950" y="29076"/>
                </a:lnTo>
                <a:lnTo>
                  <a:pt x="67663" y="36007"/>
                </a:lnTo>
                <a:lnTo>
                  <a:pt x="69138" y="45645"/>
                </a:lnTo>
                <a:lnTo>
                  <a:pt x="67394" y="55475"/>
                </a:lnTo>
                <a:lnTo>
                  <a:pt x="62451" y="62448"/>
                </a:lnTo>
                <a:lnTo>
                  <a:pt x="54310" y="66565"/>
                </a:lnTo>
                <a:lnTo>
                  <a:pt x="42971" y="67825"/>
                </a:lnTo>
                <a:lnTo>
                  <a:pt x="93431" y="67825"/>
                </a:lnTo>
                <a:lnTo>
                  <a:pt x="95881" y="63917"/>
                </a:lnTo>
                <a:lnTo>
                  <a:pt x="98907" y="54941"/>
                </a:lnTo>
                <a:lnTo>
                  <a:pt x="100007" y="44889"/>
                </a:lnTo>
                <a:lnTo>
                  <a:pt x="97042" y="25769"/>
                </a:lnTo>
                <a:lnTo>
                  <a:pt x="95249" y="231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98933" y="2507387"/>
            <a:ext cx="81915" cy="140335"/>
          </a:xfrm>
          <a:custGeom>
            <a:avLst/>
            <a:gdLst/>
            <a:ahLst/>
            <a:cxnLst/>
            <a:rect l="l" t="t" r="r" b="b"/>
            <a:pathLst>
              <a:path w="81915" h="140335">
                <a:moveTo>
                  <a:pt x="4103" y="0"/>
                </a:moveTo>
                <a:lnTo>
                  <a:pt x="0" y="137803"/>
                </a:lnTo>
                <a:lnTo>
                  <a:pt x="80794" y="140214"/>
                </a:lnTo>
                <a:lnTo>
                  <a:pt x="81511" y="116193"/>
                </a:lnTo>
                <a:lnTo>
                  <a:pt x="30046" y="114658"/>
                </a:lnTo>
                <a:lnTo>
                  <a:pt x="33435" y="875"/>
                </a:lnTo>
                <a:lnTo>
                  <a:pt x="41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680464" y="2512193"/>
            <a:ext cx="134620" cy="142240"/>
          </a:xfrm>
          <a:custGeom>
            <a:avLst/>
            <a:gdLst/>
            <a:ahLst/>
            <a:cxnLst/>
            <a:rect l="l" t="t" r="r" b="b"/>
            <a:pathLst>
              <a:path w="134620" h="142239">
                <a:moveTo>
                  <a:pt x="123221" y="105728"/>
                </a:moveTo>
                <a:lnTo>
                  <a:pt x="43465" y="105728"/>
                </a:lnTo>
                <a:lnTo>
                  <a:pt x="93469" y="108181"/>
                </a:lnTo>
                <a:lnTo>
                  <a:pt x="102228" y="140243"/>
                </a:lnTo>
                <a:lnTo>
                  <a:pt x="134202" y="141810"/>
                </a:lnTo>
                <a:lnTo>
                  <a:pt x="123221" y="105728"/>
                </a:lnTo>
                <a:close/>
              </a:path>
              <a:path w="134620" h="142239">
                <a:moveTo>
                  <a:pt x="57097" y="0"/>
                </a:moveTo>
                <a:lnTo>
                  <a:pt x="0" y="135230"/>
                </a:lnTo>
                <a:lnTo>
                  <a:pt x="31796" y="136790"/>
                </a:lnTo>
                <a:lnTo>
                  <a:pt x="43465" y="105728"/>
                </a:lnTo>
                <a:lnTo>
                  <a:pt x="123221" y="105728"/>
                </a:lnTo>
                <a:lnTo>
                  <a:pt x="116965" y="85172"/>
                </a:lnTo>
                <a:lnTo>
                  <a:pt x="87651" y="85172"/>
                </a:lnTo>
                <a:lnTo>
                  <a:pt x="50970" y="83372"/>
                </a:lnTo>
                <a:lnTo>
                  <a:pt x="69044" y="36051"/>
                </a:lnTo>
                <a:lnTo>
                  <a:pt x="70469" y="32378"/>
                </a:lnTo>
                <a:lnTo>
                  <a:pt x="71460" y="28536"/>
                </a:lnTo>
                <a:lnTo>
                  <a:pt x="72012" y="24523"/>
                </a:lnTo>
                <a:lnTo>
                  <a:pt x="98508" y="24523"/>
                </a:lnTo>
                <a:lnTo>
                  <a:pt x="91559" y="1689"/>
                </a:lnTo>
                <a:lnTo>
                  <a:pt x="57097" y="0"/>
                </a:lnTo>
                <a:close/>
              </a:path>
              <a:path w="134620" h="142239">
                <a:moveTo>
                  <a:pt x="98508" y="24523"/>
                </a:moveTo>
                <a:lnTo>
                  <a:pt x="72012" y="24523"/>
                </a:lnTo>
                <a:lnTo>
                  <a:pt x="72812" y="24563"/>
                </a:lnTo>
                <a:lnTo>
                  <a:pt x="72983" y="29561"/>
                </a:lnTo>
                <a:lnTo>
                  <a:pt x="73497" y="33596"/>
                </a:lnTo>
                <a:lnTo>
                  <a:pt x="74355" y="36667"/>
                </a:lnTo>
                <a:lnTo>
                  <a:pt x="87651" y="85172"/>
                </a:lnTo>
                <a:lnTo>
                  <a:pt x="116965" y="85172"/>
                </a:lnTo>
                <a:lnTo>
                  <a:pt x="98508" y="24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24881" y="2519911"/>
            <a:ext cx="111760" cy="142240"/>
          </a:xfrm>
          <a:custGeom>
            <a:avLst/>
            <a:gdLst/>
            <a:ahLst/>
            <a:cxnLst/>
            <a:rect l="l" t="t" r="r" b="b"/>
            <a:pathLst>
              <a:path w="111759" h="142239">
                <a:moveTo>
                  <a:pt x="78242" y="0"/>
                </a:moveTo>
                <a:lnTo>
                  <a:pt x="35768" y="8654"/>
                </a:lnTo>
                <a:lnTo>
                  <a:pt x="7223" y="39522"/>
                </a:lnTo>
                <a:lnTo>
                  <a:pt x="0" y="68770"/>
                </a:lnTo>
                <a:lnTo>
                  <a:pt x="78" y="83570"/>
                </a:lnTo>
                <a:lnTo>
                  <a:pt x="14651" y="119667"/>
                </a:lnTo>
                <a:lnTo>
                  <a:pt x="47944" y="139596"/>
                </a:lnTo>
                <a:lnTo>
                  <a:pt x="74105" y="142191"/>
                </a:lnTo>
                <a:lnTo>
                  <a:pt x="84553" y="141557"/>
                </a:lnTo>
                <a:lnTo>
                  <a:pt x="93927" y="139919"/>
                </a:lnTo>
                <a:lnTo>
                  <a:pt x="102224" y="137278"/>
                </a:lnTo>
                <a:lnTo>
                  <a:pt x="103691" y="116936"/>
                </a:lnTo>
                <a:lnTo>
                  <a:pt x="79101" y="116936"/>
                </a:lnTo>
                <a:lnTo>
                  <a:pt x="70086" y="116843"/>
                </a:lnTo>
                <a:lnTo>
                  <a:pt x="35497" y="95243"/>
                </a:lnTo>
                <a:lnTo>
                  <a:pt x="30943" y="68770"/>
                </a:lnTo>
                <a:lnTo>
                  <a:pt x="32396" y="59025"/>
                </a:lnTo>
                <a:lnTo>
                  <a:pt x="60192" y="27452"/>
                </a:lnTo>
                <a:lnTo>
                  <a:pt x="78540" y="25543"/>
                </a:lnTo>
                <a:lnTo>
                  <a:pt x="110279" y="25543"/>
                </a:lnTo>
                <a:lnTo>
                  <a:pt x="111568" y="7672"/>
                </a:lnTo>
                <a:lnTo>
                  <a:pt x="104537" y="4860"/>
                </a:lnTo>
                <a:lnTo>
                  <a:pt x="96639" y="2644"/>
                </a:lnTo>
                <a:lnTo>
                  <a:pt x="87874" y="1024"/>
                </a:lnTo>
                <a:lnTo>
                  <a:pt x="78242" y="0"/>
                </a:lnTo>
                <a:close/>
              </a:path>
              <a:path w="111759" h="142239">
                <a:moveTo>
                  <a:pt x="104164" y="110380"/>
                </a:moveTo>
                <a:lnTo>
                  <a:pt x="96140" y="113705"/>
                </a:lnTo>
                <a:lnTo>
                  <a:pt x="87785" y="115890"/>
                </a:lnTo>
                <a:lnTo>
                  <a:pt x="79101" y="116936"/>
                </a:lnTo>
                <a:lnTo>
                  <a:pt x="103691" y="116936"/>
                </a:lnTo>
                <a:lnTo>
                  <a:pt x="104164" y="110380"/>
                </a:lnTo>
                <a:close/>
              </a:path>
              <a:path w="111759" h="142239">
                <a:moveTo>
                  <a:pt x="110279" y="25543"/>
                </a:moveTo>
                <a:lnTo>
                  <a:pt x="78540" y="25543"/>
                </a:lnTo>
                <a:lnTo>
                  <a:pt x="87095" y="26674"/>
                </a:lnTo>
                <a:lnTo>
                  <a:pt x="95112" y="28792"/>
                </a:lnTo>
                <a:lnTo>
                  <a:pt x="102588" y="31897"/>
                </a:lnTo>
                <a:lnTo>
                  <a:pt x="109526" y="35990"/>
                </a:lnTo>
                <a:lnTo>
                  <a:pt x="110279" y="255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947625" y="2526832"/>
            <a:ext cx="91440" cy="145415"/>
          </a:xfrm>
          <a:custGeom>
            <a:avLst/>
            <a:gdLst/>
            <a:ahLst/>
            <a:cxnLst/>
            <a:rect l="l" t="t" r="r" b="b"/>
            <a:pathLst>
              <a:path w="91440" h="145414">
                <a:moveTo>
                  <a:pt x="13065" y="0"/>
                </a:moveTo>
                <a:lnTo>
                  <a:pt x="0" y="137243"/>
                </a:lnTo>
                <a:lnTo>
                  <a:pt x="81173" y="144985"/>
                </a:lnTo>
                <a:lnTo>
                  <a:pt x="83451" y="121062"/>
                </a:lnTo>
                <a:lnTo>
                  <a:pt x="31489" y="116107"/>
                </a:lnTo>
                <a:lnTo>
                  <a:pt x="34653" y="82880"/>
                </a:lnTo>
                <a:lnTo>
                  <a:pt x="80388" y="82880"/>
                </a:lnTo>
                <a:lnTo>
                  <a:pt x="82245" y="63370"/>
                </a:lnTo>
                <a:lnTo>
                  <a:pt x="36921" y="59047"/>
                </a:lnTo>
                <a:lnTo>
                  <a:pt x="40001" y="26708"/>
                </a:lnTo>
                <a:lnTo>
                  <a:pt x="89218" y="26708"/>
                </a:lnTo>
                <a:lnTo>
                  <a:pt x="91053" y="7438"/>
                </a:lnTo>
                <a:lnTo>
                  <a:pt x="13065" y="0"/>
                </a:lnTo>
                <a:close/>
              </a:path>
              <a:path w="91440" h="145414">
                <a:moveTo>
                  <a:pt x="80388" y="82880"/>
                </a:moveTo>
                <a:lnTo>
                  <a:pt x="34653" y="82880"/>
                </a:lnTo>
                <a:lnTo>
                  <a:pt x="79976" y="87203"/>
                </a:lnTo>
                <a:lnTo>
                  <a:pt x="80388" y="82880"/>
                </a:lnTo>
                <a:close/>
              </a:path>
              <a:path w="91440" h="145414">
                <a:moveTo>
                  <a:pt x="89218" y="26708"/>
                </a:moveTo>
                <a:lnTo>
                  <a:pt x="40001" y="26708"/>
                </a:lnTo>
                <a:lnTo>
                  <a:pt x="88775" y="31360"/>
                </a:lnTo>
                <a:lnTo>
                  <a:pt x="89218" y="26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42849" y="2539710"/>
            <a:ext cx="102235" cy="141605"/>
          </a:xfrm>
          <a:custGeom>
            <a:avLst/>
            <a:gdLst/>
            <a:ahLst/>
            <a:cxnLst/>
            <a:rect l="l" t="t" r="r" b="b"/>
            <a:pathLst>
              <a:path w="102234" h="141605">
                <a:moveTo>
                  <a:pt x="3539" y="99066"/>
                </a:moveTo>
                <a:lnTo>
                  <a:pt x="16436" y="136086"/>
                </a:lnTo>
                <a:lnTo>
                  <a:pt x="49758" y="141397"/>
                </a:lnTo>
                <a:lnTo>
                  <a:pt x="60635" y="140749"/>
                </a:lnTo>
                <a:lnTo>
                  <a:pt x="92929" y="118271"/>
                </a:lnTo>
                <a:lnTo>
                  <a:pt x="47345" y="118271"/>
                </a:lnTo>
                <a:lnTo>
                  <a:pt x="39400" y="117308"/>
                </a:lnTo>
                <a:lnTo>
                  <a:pt x="29279" y="115213"/>
                </a:lnTo>
                <a:lnTo>
                  <a:pt x="19929" y="111474"/>
                </a:lnTo>
                <a:lnTo>
                  <a:pt x="11349" y="106092"/>
                </a:lnTo>
                <a:lnTo>
                  <a:pt x="3539" y="99066"/>
                </a:lnTo>
                <a:close/>
              </a:path>
              <a:path w="102234" h="141605">
                <a:moveTo>
                  <a:pt x="57189" y="0"/>
                </a:moveTo>
                <a:lnTo>
                  <a:pt x="16494" y="17987"/>
                </a:lnTo>
                <a:lnTo>
                  <a:pt x="10812" y="34500"/>
                </a:lnTo>
                <a:lnTo>
                  <a:pt x="11337" y="46959"/>
                </a:lnTo>
                <a:lnTo>
                  <a:pt x="16055" y="58356"/>
                </a:lnTo>
                <a:lnTo>
                  <a:pt x="24965" y="68692"/>
                </a:lnTo>
                <a:lnTo>
                  <a:pt x="38068" y="77968"/>
                </a:lnTo>
                <a:lnTo>
                  <a:pt x="46801" y="83106"/>
                </a:lnTo>
                <a:lnTo>
                  <a:pt x="53635" y="87566"/>
                </a:lnTo>
                <a:lnTo>
                  <a:pt x="58569" y="91346"/>
                </a:lnTo>
                <a:lnTo>
                  <a:pt x="61603" y="94448"/>
                </a:lnTo>
                <a:lnTo>
                  <a:pt x="64381" y="98132"/>
                </a:lnTo>
                <a:lnTo>
                  <a:pt x="65547" y="101829"/>
                </a:lnTo>
                <a:lnTo>
                  <a:pt x="64576" y="109840"/>
                </a:lnTo>
                <a:lnTo>
                  <a:pt x="62151" y="113118"/>
                </a:lnTo>
                <a:lnTo>
                  <a:pt x="53484" y="117625"/>
                </a:lnTo>
                <a:lnTo>
                  <a:pt x="47345" y="118271"/>
                </a:lnTo>
                <a:lnTo>
                  <a:pt x="92929" y="118271"/>
                </a:lnTo>
                <a:lnTo>
                  <a:pt x="94047" y="115852"/>
                </a:lnTo>
                <a:lnTo>
                  <a:pt x="96041" y="106691"/>
                </a:lnTo>
                <a:lnTo>
                  <a:pt x="97123" y="97737"/>
                </a:lnTo>
                <a:lnTo>
                  <a:pt x="95511" y="89712"/>
                </a:lnTo>
                <a:lnTo>
                  <a:pt x="65411" y="60752"/>
                </a:lnTo>
                <a:lnTo>
                  <a:pt x="54429" y="54282"/>
                </a:lnTo>
                <a:lnTo>
                  <a:pt x="47647" y="49379"/>
                </a:lnTo>
                <a:lnTo>
                  <a:pt x="42482" y="42717"/>
                </a:lnTo>
                <a:lnTo>
                  <a:pt x="41404" y="39284"/>
                </a:lnTo>
                <a:lnTo>
                  <a:pt x="42367" y="31331"/>
                </a:lnTo>
                <a:lnTo>
                  <a:pt x="44940" y="28074"/>
                </a:lnTo>
                <a:lnTo>
                  <a:pt x="54168" y="23873"/>
                </a:lnTo>
                <a:lnTo>
                  <a:pt x="60064" y="23257"/>
                </a:lnTo>
                <a:lnTo>
                  <a:pt x="100044" y="23257"/>
                </a:lnTo>
                <a:lnTo>
                  <a:pt x="101646" y="10008"/>
                </a:lnTo>
                <a:lnTo>
                  <a:pt x="94722" y="6854"/>
                </a:lnTo>
                <a:lnTo>
                  <a:pt x="86914" y="4255"/>
                </a:lnTo>
                <a:lnTo>
                  <a:pt x="78220" y="2210"/>
                </a:lnTo>
                <a:lnTo>
                  <a:pt x="68643" y="718"/>
                </a:lnTo>
                <a:lnTo>
                  <a:pt x="57189" y="0"/>
                </a:lnTo>
                <a:close/>
              </a:path>
              <a:path w="102234" h="141605">
                <a:moveTo>
                  <a:pt x="100044" y="23257"/>
                </a:moveTo>
                <a:lnTo>
                  <a:pt x="60064" y="23257"/>
                </a:lnTo>
                <a:lnTo>
                  <a:pt x="67245" y="24127"/>
                </a:lnTo>
                <a:lnTo>
                  <a:pt x="76106" y="25795"/>
                </a:lnTo>
                <a:lnTo>
                  <a:pt x="84241" y="28563"/>
                </a:lnTo>
                <a:lnTo>
                  <a:pt x="91650" y="32430"/>
                </a:lnTo>
                <a:lnTo>
                  <a:pt x="98333" y="37398"/>
                </a:lnTo>
                <a:lnTo>
                  <a:pt x="100044" y="232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610474" y="3498810"/>
            <a:ext cx="66484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150" dirty="0">
                <a:latin typeface="微软雅黑"/>
                <a:cs typeface="微软雅黑"/>
              </a:rPr>
              <a:t>M&amp;</a:t>
            </a:r>
            <a:r>
              <a:rPr sz="1000" spc="10" dirty="0">
                <a:latin typeface="微软雅黑"/>
                <a:cs typeface="微软雅黑"/>
              </a:rPr>
              <a:t>rk</a:t>
            </a:r>
            <a:r>
              <a:rPr sz="1000" dirty="0">
                <a:latin typeface="微软雅黑"/>
                <a:cs typeface="微软雅黑"/>
              </a:rPr>
              <a:t>e</a:t>
            </a:r>
            <a:r>
              <a:rPr sz="1000" spc="0" dirty="0">
                <a:latin typeface="微软雅黑"/>
                <a:cs typeface="微软雅黑"/>
              </a:rPr>
              <a:t>t</a:t>
            </a:r>
            <a:r>
              <a:rPr sz="1000" spc="-170" dirty="0">
                <a:latin typeface="微软雅黑"/>
                <a:cs typeface="微软雅黑"/>
              </a:rPr>
              <a:t>-</a:t>
            </a:r>
            <a:r>
              <a:rPr sz="1000" spc="0" dirty="0">
                <a:latin typeface="微软雅黑"/>
                <a:cs typeface="微软雅黑"/>
              </a:rPr>
              <a:t>n</a:t>
            </a:r>
            <a:r>
              <a:rPr sz="1000" spc="10" dirty="0">
                <a:latin typeface="微软雅黑"/>
                <a:cs typeface="微软雅黑"/>
              </a:rPr>
              <a:t>g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37383" y="4410187"/>
            <a:ext cx="1125220" cy="338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4625">
              <a:lnSpc>
                <a:spcPct val="102499"/>
              </a:lnSpc>
              <a:spcBef>
                <a:spcPts val="95"/>
              </a:spcBef>
            </a:pPr>
            <a:r>
              <a:rPr sz="1000" spc="-65" dirty="0">
                <a:latin typeface="微软雅黑"/>
                <a:cs typeface="微软雅黑"/>
              </a:rPr>
              <a:t>F-n&amp;nc-ng </a:t>
            </a:r>
            <a:r>
              <a:rPr sz="1000" spc="15" dirty="0">
                <a:latin typeface="微软雅黑"/>
                <a:cs typeface="微软雅黑"/>
              </a:rPr>
              <a:t>&amp;  </a:t>
            </a:r>
            <a:r>
              <a:rPr sz="1000" spc="-35" dirty="0">
                <a:latin typeface="微软雅黑"/>
                <a:cs typeface="微软雅黑"/>
              </a:rPr>
              <a:t>P&amp;yment</a:t>
            </a:r>
            <a:r>
              <a:rPr sz="1000" spc="-55" dirty="0">
                <a:latin typeface="微软雅黑"/>
                <a:cs typeface="微软雅黑"/>
              </a:rPr>
              <a:t> </a:t>
            </a:r>
            <a:r>
              <a:rPr sz="1000" spc="-15" dirty="0">
                <a:latin typeface="微软雅黑"/>
                <a:cs typeface="微软雅黑"/>
              </a:rPr>
              <a:t>Solut-on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455981" y="2261588"/>
            <a:ext cx="377825" cy="299720"/>
          </a:xfrm>
          <a:custGeom>
            <a:avLst/>
            <a:gdLst/>
            <a:ahLst/>
            <a:cxnLst/>
            <a:rect l="l" t="t" r="r" b="b"/>
            <a:pathLst>
              <a:path w="377825" h="299719">
                <a:moveTo>
                  <a:pt x="188620" y="0"/>
                </a:moveTo>
                <a:lnTo>
                  <a:pt x="138477" y="5348"/>
                </a:lnTo>
                <a:lnTo>
                  <a:pt x="93420" y="20442"/>
                </a:lnTo>
                <a:lnTo>
                  <a:pt x="55245" y="43854"/>
                </a:lnTo>
                <a:lnTo>
                  <a:pt x="25752" y="74158"/>
                </a:lnTo>
                <a:lnTo>
                  <a:pt x="6737" y="109924"/>
                </a:lnTo>
                <a:lnTo>
                  <a:pt x="0" y="149727"/>
                </a:lnTo>
                <a:lnTo>
                  <a:pt x="6737" y="189531"/>
                </a:lnTo>
                <a:lnTo>
                  <a:pt x="25752" y="225298"/>
                </a:lnTo>
                <a:lnTo>
                  <a:pt x="55245" y="255601"/>
                </a:lnTo>
                <a:lnTo>
                  <a:pt x="93420" y="279013"/>
                </a:lnTo>
                <a:lnTo>
                  <a:pt x="138477" y="294107"/>
                </a:lnTo>
                <a:lnTo>
                  <a:pt x="188620" y="299455"/>
                </a:lnTo>
                <a:lnTo>
                  <a:pt x="238762" y="294107"/>
                </a:lnTo>
                <a:lnTo>
                  <a:pt x="283819" y="279013"/>
                </a:lnTo>
                <a:lnTo>
                  <a:pt x="321993" y="255601"/>
                </a:lnTo>
                <a:lnTo>
                  <a:pt x="351486" y="225298"/>
                </a:lnTo>
                <a:lnTo>
                  <a:pt x="370500" y="189531"/>
                </a:lnTo>
                <a:lnTo>
                  <a:pt x="377238" y="149727"/>
                </a:lnTo>
                <a:lnTo>
                  <a:pt x="370500" y="109924"/>
                </a:lnTo>
                <a:lnTo>
                  <a:pt x="351486" y="74158"/>
                </a:lnTo>
                <a:lnTo>
                  <a:pt x="321993" y="43854"/>
                </a:lnTo>
                <a:lnTo>
                  <a:pt x="283819" y="20442"/>
                </a:lnTo>
                <a:lnTo>
                  <a:pt x="238762" y="5348"/>
                </a:lnTo>
                <a:lnTo>
                  <a:pt x="188620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86063" y="2391785"/>
            <a:ext cx="104139" cy="104775"/>
          </a:xfrm>
          <a:custGeom>
            <a:avLst/>
            <a:gdLst/>
            <a:ahLst/>
            <a:cxnLst/>
            <a:rect l="l" t="t" r="r" b="b"/>
            <a:pathLst>
              <a:path w="104139" h="104775">
                <a:moveTo>
                  <a:pt x="53190" y="61380"/>
                </a:moveTo>
                <a:lnTo>
                  <a:pt x="41048" y="61670"/>
                </a:lnTo>
                <a:lnTo>
                  <a:pt x="32376" y="62310"/>
                </a:lnTo>
                <a:lnTo>
                  <a:pt x="4625" y="78120"/>
                </a:lnTo>
                <a:lnTo>
                  <a:pt x="2312" y="79979"/>
                </a:lnTo>
                <a:lnTo>
                  <a:pt x="2312" y="85559"/>
                </a:lnTo>
                <a:lnTo>
                  <a:pt x="0" y="89279"/>
                </a:lnTo>
                <a:lnTo>
                  <a:pt x="2312" y="89279"/>
                </a:lnTo>
                <a:lnTo>
                  <a:pt x="0" y="91139"/>
                </a:lnTo>
                <a:lnTo>
                  <a:pt x="0" y="98579"/>
                </a:lnTo>
                <a:lnTo>
                  <a:pt x="6938" y="104159"/>
                </a:lnTo>
                <a:lnTo>
                  <a:pt x="99440" y="104159"/>
                </a:lnTo>
                <a:lnTo>
                  <a:pt x="104066" y="98579"/>
                </a:lnTo>
                <a:lnTo>
                  <a:pt x="104066" y="79979"/>
                </a:lnTo>
                <a:lnTo>
                  <a:pt x="101753" y="78120"/>
                </a:lnTo>
                <a:lnTo>
                  <a:pt x="96514" y="73179"/>
                </a:lnTo>
                <a:lnTo>
                  <a:pt x="64969" y="61670"/>
                </a:lnTo>
                <a:lnTo>
                  <a:pt x="53190" y="61380"/>
                </a:lnTo>
                <a:close/>
              </a:path>
              <a:path w="104139" h="104775">
                <a:moveTo>
                  <a:pt x="53190" y="0"/>
                </a:moveTo>
                <a:lnTo>
                  <a:pt x="41663" y="1656"/>
                </a:lnTo>
                <a:lnTo>
                  <a:pt x="32087" y="6277"/>
                </a:lnTo>
                <a:lnTo>
                  <a:pt x="25547" y="13339"/>
                </a:lnTo>
                <a:lnTo>
                  <a:pt x="23126" y="22320"/>
                </a:lnTo>
                <a:lnTo>
                  <a:pt x="25222" y="32753"/>
                </a:lnTo>
                <a:lnTo>
                  <a:pt x="31220" y="43012"/>
                </a:lnTo>
                <a:lnTo>
                  <a:pt x="40687" y="50829"/>
                </a:lnTo>
                <a:lnTo>
                  <a:pt x="53190" y="53939"/>
                </a:lnTo>
                <a:lnTo>
                  <a:pt x="65330" y="50829"/>
                </a:lnTo>
                <a:lnTo>
                  <a:pt x="74001" y="43012"/>
                </a:lnTo>
                <a:lnTo>
                  <a:pt x="79205" y="32753"/>
                </a:lnTo>
                <a:lnTo>
                  <a:pt x="80939" y="22320"/>
                </a:lnTo>
                <a:lnTo>
                  <a:pt x="78880" y="13339"/>
                </a:lnTo>
                <a:lnTo>
                  <a:pt x="73135" y="6277"/>
                </a:lnTo>
                <a:lnTo>
                  <a:pt x="64355" y="1656"/>
                </a:lnTo>
                <a:lnTo>
                  <a:pt x="531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21023" y="2430846"/>
            <a:ext cx="91440" cy="52705"/>
          </a:xfrm>
          <a:custGeom>
            <a:avLst/>
            <a:gdLst/>
            <a:ahLst/>
            <a:cxnLst/>
            <a:rect l="l" t="t" r="r" b="b"/>
            <a:pathLst>
              <a:path w="91439" h="52705">
                <a:moveTo>
                  <a:pt x="65374" y="0"/>
                </a:moveTo>
                <a:lnTo>
                  <a:pt x="49030" y="0"/>
                </a:lnTo>
                <a:lnTo>
                  <a:pt x="37138" y="739"/>
                </a:lnTo>
                <a:lnTo>
                  <a:pt x="29185" y="2367"/>
                </a:lnTo>
                <a:lnTo>
                  <a:pt x="24734" y="3994"/>
                </a:lnTo>
                <a:lnTo>
                  <a:pt x="23347" y="4734"/>
                </a:lnTo>
                <a:lnTo>
                  <a:pt x="17109" y="6990"/>
                </a:lnTo>
                <a:lnTo>
                  <a:pt x="11965" y="10356"/>
                </a:lnTo>
                <a:lnTo>
                  <a:pt x="7259" y="15053"/>
                </a:lnTo>
                <a:lnTo>
                  <a:pt x="2334" y="21304"/>
                </a:lnTo>
                <a:lnTo>
                  <a:pt x="0" y="23672"/>
                </a:lnTo>
                <a:lnTo>
                  <a:pt x="0" y="44977"/>
                </a:lnTo>
                <a:lnTo>
                  <a:pt x="4669" y="52078"/>
                </a:lnTo>
                <a:lnTo>
                  <a:pt x="60704" y="52078"/>
                </a:lnTo>
                <a:lnTo>
                  <a:pt x="60704" y="42611"/>
                </a:lnTo>
                <a:lnTo>
                  <a:pt x="63038" y="40242"/>
                </a:lnTo>
                <a:lnTo>
                  <a:pt x="68730" y="32216"/>
                </a:lnTo>
                <a:lnTo>
                  <a:pt x="75297" y="25743"/>
                </a:lnTo>
                <a:lnTo>
                  <a:pt x="82739" y="20602"/>
                </a:lnTo>
                <a:lnTo>
                  <a:pt x="91057" y="16570"/>
                </a:lnTo>
                <a:lnTo>
                  <a:pt x="81718" y="7101"/>
                </a:lnTo>
                <a:lnTo>
                  <a:pt x="72378" y="4734"/>
                </a:lnTo>
                <a:lnTo>
                  <a:pt x="653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534031" y="2378765"/>
            <a:ext cx="65405" cy="52705"/>
          </a:xfrm>
          <a:custGeom>
            <a:avLst/>
            <a:gdLst/>
            <a:ahLst/>
            <a:cxnLst/>
            <a:rect l="l" t="t" r="r" b="b"/>
            <a:pathLst>
              <a:path w="65404" h="52705">
                <a:moveTo>
                  <a:pt x="33934" y="0"/>
                </a:moveTo>
                <a:lnTo>
                  <a:pt x="20280" y="1918"/>
                </a:lnTo>
                <a:lnTo>
                  <a:pt x="9543" y="6975"/>
                </a:lnTo>
                <a:lnTo>
                  <a:pt x="2518" y="14124"/>
                </a:lnTo>
                <a:lnTo>
                  <a:pt x="0" y="22320"/>
                </a:lnTo>
                <a:lnTo>
                  <a:pt x="2120" y="32463"/>
                </a:lnTo>
                <a:lnTo>
                  <a:pt x="8483" y="42082"/>
                </a:lnTo>
                <a:lnTo>
                  <a:pt x="19087" y="49261"/>
                </a:lnTo>
                <a:lnTo>
                  <a:pt x="33934" y="52080"/>
                </a:lnTo>
                <a:lnTo>
                  <a:pt x="47145" y="49261"/>
                </a:lnTo>
                <a:lnTo>
                  <a:pt x="56910" y="42082"/>
                </a:lnTo>
                <a:lnTo>
                  <a:pt x="62963" y="32463"/>
                </a:lnTo>
                <a:lnTo>
                  <a:pt x="65040" y="22320"/>
                </a:lnTo>
                <a:lnTo>
                  <a:pt x="62566" y="14124"/>
                </a:lnTo>
                <a:lnTo>
                  <a:pt x="55850" y="6975"/>
                </a:lnTo>
                <a:lnTo>
                  <a:pt x="45952" y="1918"/>
                </a:lnTo>
                <a:lnTo>
                  <a:pt x="339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77121" y="2430846"/>
            <a:ext cx="91440" cy="52705"/>
          </a:xfrm>
          <a:custGeom>
            <a:avLst/>
            <a:gdLst/>
            <a:ahLst/>
            <a:cxnLst/>
            <a:rect l="l" t="t" r="r" b="b"/>
            <a:pathLst>
              <a:path w="91439" h="52705">
                <a:moveTo>
                  <a:pt x="42025" y="0"/>
                </a:moveTo>
                <a:lnTo>
                  <a:pt x="30133" y="739"/>
                </a:lnTo>
                <a:lnTo>
                  <a:pt x="22180" y="2367"/>
                </a:lnTo>
                <a:lnTo>
                  <a:pt x="17729" y="3994"/>
                </a:lnTo>
                <a:lnTo>
                  <a:pt x="16343" y="4734"/>
                </a:lnTo>
                <a:lnTo>
                  <a:pt x="9339" y="7101"/>
                </a:lnTo>
                <a:lnTo>
                  <a:pt x="0" y="16570"/>
                </a:lnTo>
                <a:lnTo>
                  <a:pt x="7989" y="20602"/>
                </a:lnTo>
                <a:lnTo>
                  <a:pt x="14884" y="25743"/>
                </a:lnTo>
                <a:lnTo>
                  <a:pt x="21341" y="32216"/>
                </a:lnTo>
                <a:lnTo>
                  <a:pt x="28017" y="40242"/>
                </a:lnTo>
                <a:lnTo>
                  <a:pt x="28017" y="42611"/>
                </a:lnTo>
                <a:lnTo>
                  <a:pt x="30351" y="47344"/>
                </a:lnTo>
                <a:lnTo>
                  <a:pt x="30351" y="52078"/>
                </a:lnTo>
                <a:lnTo>
                  <a:pt x="86387" y="52078"/>
                </a:lnTo>
                <a:lnTo>
                  <a:pt x="91056" y="44977"/>
                </a:lnTo>
                <a:lnTo>
                  <a:pt x="91056" y="30773"/>
                </a:lnTo>
                <a:lnTo>
                  <a:pt x="88722" y="23672"/>
                </a:lnTo>
                <a:lnTo>
                  <a:pt x="86387" y="21304"/>
                </a:lnTo>
                <a:lnTo>
                  <a:pt x="81718" y="11835"/>
                </a:lnTo>
                <a:lnTo>
                  <a:pt x="74714" y="7101"/>
                </a:lnTo>
                <a:lnTo>
                  <a:pt x="67710" y="4734"/>
                </a:lnTo>
                <a:lnTo>
                  <a:pt x="66323" y="3994"/>
                </a:lnTo>
                <a:lnTo>
                  <a:pt x="61872" y="2367"/>
                </a:lnTo>
                <a:lnTo>
                  <a:pt x="53919" y="739"/>
                </a:lnTo>
                <a:lnTo>
                  <a:pt x="420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90129" y="2378765"/>
            <a:ext cx="52069" cy="52705"/>
          </a:xfrm>
          <a:custGeom>
            <a:avLst/>
            <a:gdLst/>
            <a:ahLst/>
            <a:cxnLst/>
            <a:rect l="l" t="t" r="r" b="b"/>
            <a:pathLst>
              <a:path w="52070" h="52705">
                <a:moveTo>
                  <a:pt x="26015" y="0"/>
                </a:moveTo>
                <a:lnTo>
                  <a:pt x="15548" y="1918"/>
                </a:lnTo>
                <a:lnTo>
                  <a:pt x="7316" y="6975"/>
                </a:lnTo>
                <a:lnTo>
                  <a:pt x="1930" y="14124"/>
                </a:lnTo>
                <a:lnTo>
                  <a:pt x="0" y="22320"/>
                </a:lnTo>
                <a:lnTo>
                  <a:pt x="1625" y="32463"/>
                </a:lnTo>
                <a:lnTo>
                  <a:pt x="6503" y="42082"/>
                </a:lnTo>
                <a:lnTo>
                  <a:pt x="14633" y="49261"/>
                </a:lnTo>
                <a:lnTo>
                  <a:pt x="26015" y="52080"/>
                </a:lnTo>
                <a:lnTo>
                  <a:pt x="37398" y="49261"/>
                </a:lnTo>
                <a:lnTo>
                  <a:pt x="45528" y="42082"/>
                </a:lnTo>
                <a:lnTo>
                  <a:pt x="50405" y="32463"/>
                </a:lnTo>
                <a:lnTo>
                  <a:pt x="52031" y="22320"/>
                </a:lnTo>
                <a:lnTo>
                  <a:pt x="49796" y="14124"/>
                </a:lnTo>
                <a:lnTo>
                  <a:pt x="43902" y="6975"/>
                </a:lnTo>
                <a:lnTo>
                  <a:pt x="35568" y="1918"/>
                </a:lnTo>
                <a:lnTo>
                  <a:pt x="260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120308" y="2587420"/>
            <a:ext cx="1085850" cy="3251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indent="152400">
              <a:lnSpc>
                <a:spcPts val="1130"/>
              </a:lnSpc>
              <a:spcBef>
                <a:spcPts val="220"/>
              </a:spcBef>
            </a:pPr>
            <a:r>
              <a:rPr sz="1000" spc="-35" dirty="0">
                <a:latin typeface="微软雅黑"/>
                <a:cs typeface="微软雅黑"/>
              </a:rPr>
              <a:t>Profess-on&amp;l  </a:t>
            </a:r>
            <a:r>
              <a:rPr sz="1000" spc="-15" dirty="0">
                <a:latin typeface="微软雅黑"/>
                <a:cs typeface="微软雅黑"/>
              </a:rPr>
              <a:t>Serv-ce</a:t>
            </a:r>
            <a:r>
              <a:rPr sz="1000" spc="-65" dirty="0">
                <a:latin typeface="微软雅黑"/>
                <a:cs typeface="微软雅黑"/>
              </a:rPr>
              <a:t> </a:t>
            </a:r>
            <a:r>
              <a:rPr sz="1000" spc="-10" dirty="0">
                <a:latin typeface="微软雅黑"/>
                <a:cs typeface="微软雅黑"/>
              </a:rPr>
              <a:t>Prov-ders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611411" y="3414177"/>
            <a:ext cx="906780" cy="338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38125">
              <a:lnSpc>
                <a:spcPct val="102499"/>
              </a:lnSpc>
              <a:spcBef>
                <a:spcPts val="95"/>
              </a:spcBef>
            </a:pPr>
            <a:r>
              <a:rPr sz="1000" spc="-85" dirty="0">
                <a:latin typeface="微软雅黑"/>
                <a:cs typeface="微软雅黑"/>
              </a:rPr>
              <a:t>D-g-t&amp;l  </a:t>
            </a:r>
            <a:r>
              <a:rPr sz="1000" spc="5" dirty="0">
                <a:latin typeface="微软雅黑"/>
                <a:cs typeface="微软雅黑"/>
              </a:rPr>
              <a:t>E</a:t>
            </a:r>
            <a:r>
              <a:rPr sz="1000" spc="0" dirty="0">
                <a:latin typeface="微软雅黑"/>
                <a:cs typeface="微软雅黑"/>
              </a:rPr>
              <a:t>nte</a:t>
            </a:r>
            <a:r>
              <a:rPr sz="1000" spc="5" dirty="0">
                <a:latin typeface="微软雅黑"/>
                <a:cs typeface="微软雅黑"/>
              </a:rPr>
              <a:t>r</a:t>
            </a:r>
            <a:r>
              <a:rPr sz="1000" spc="0" dirty="0">
                <a:latin typeface="微软雅黑"/>
                <a:cs typeface="微软雅黑"/>
              </a:rPr>
              <a:t>t</a:t>
            </a:r>
            <a:r>
              <a:rPr sz="1000" spc="-310" dirty="0">
                <a:latin typeface="微软雅黑"/>
                <a:cs typeface="微软雅黑"/>
              </a:rPr>
              <a:t>&amp;</a:t>
            </a:r>
            <a:r>
              <a:rPr sz="1000" spc="-170" dirty="0">
                <a:latin typeface="微软雅黑"/>
                <a:cs typeface="微软雅黑"/>
              </a:rPr>
              <a:t>-</a:t>
            </a:r>
            <a:r>
              <a:rPr sz="1000" spc="0" dirty="0">
                <a:latin typeface="微软雅黑"/>
                <a:cs typeface="微软雅黑"/>
              </a:rPr>
              <a:t>n</a:t>
            </a:r>
            <a:r>
              <a:rPr sz="1000" spc="15" dirty="0">
                <a:latin typeface="微软雅黑"/>
                <a:cs typeface="微软雅黑"/>
              </a:rPr>
              <a:t>m</a:t>
            </a:r>
            <a:r>
              <a:rPr sz="1000" spc="0" dirty="0">
                <a:latin typeface="微软雅黑"/>
                <a:cs typeface="微软雅黑"/>
              </a:rPr>
              <a:t>ent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361698" y="3159954"/>
            <a:ext cx="1014638" cy="2343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0126966" y="4403685"/>
            <a:ext cx="56070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0" dirty="0">
                <a:latin typeface="微软雅黑"/>
                <a:cs typeface="微软雅黑"/>
              </a:rPr>
              <a:t>L</a:t>
            </a:r>
            <a:r>
              <a:rPr sz="1000" spc="10" dirty="0">
                <a:latin typeface="微软雅黑"/>
                <a:cs typeface="微软雅黑"/>
              </a:rPr>
              <a:t>o</a:t>
            </a:r>
            <a:r>
              <a:rPr sz="1000" spc="5" dirty="0">
                <a:latin typeface="微软雅黑"/>
                <a:cs typeface="微软雅黑"/>
              </a:rPr>
              <a:t>g</a:t>
            </a:r>
            <a:r>
              <a:rPr sz="1000" spc="-170" dirty="0">
                <a:latin typeface="微软雅黑"/>
                <a:cs typeface="微软雅黑"/>
              </a:rPr>
              <a:t>-</a:t>
            </a:r>
            <a:r>
              <a:rPr sz="1000" spc="0" dirty="0">
                <a:latin typeface="微软雅黑"/>
                <a:cs typeface="微软雅黑"/>
              </a:rPr>
              <a:t>st</a:t>
            </a:r>
            <a:r>
              <a:rPr sz="1000" spc="-170" dirty="0">
                <a:latin typeface="微软雅黑"/>
                <a:cs typeface="微软雅黑"/>
              </a:rPr>
              <a:t>-</a:t>
            </a:r>
            <a:r>
              <a:rPr sz="1000" spc="0" dirty="0">
                <a:latin typeface="微软雅黑"/>
                <a:cs typeface="微软雅黑"/>
              </a:rPr>
              <a:t>c</a:t>
            </a:r>
            <a:r>
              <a:rPr sz="1000" spc="5" dirty="0">
                <a:latin typeface="微软雅黑"/>
                <a:cs typeface="微软雅黑"/>
              </a:rPr>
              <a:t>s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676664" y="2724123"/>
            <a:ext cx="99885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20" dirty="0">
                <a:latin typeface="微软雅黑"/>
                <a:cs typeface="微软雅黑"/>
              </a:rPr>
              <a:t>Mob-le</a:t>
            </a:r>
            <a:r>
              <a:rPr sz="1000" spc="-70" dirty="0">
                <a:latin typeface="微软雅黑"/>
                <a:cs typeface="微软雅黑"/>
              </a:rPr>
              <a:t> </a:t>
            </a:r>
            <a:r>
              <a:rPr sz="1000" spc="5" dirty="0">
                <a:latin typeface="微软雅黑"/>
                <a:cs typeface="微软雅黑"/>
              </a:rPr>
              <a:t>Browser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747522" y="1528751"/>
            <a:ext cx="1342232" cy="3996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561033" y="2209844"/>
            <a:ext cx="98361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spc="-55" dirty="0">
                <a:latin typeface="微软雅黑"/>
                <a:cs typeface="微软雅黑"/>
              </a:rPr>
              <a:t>Loc&amp;t-on</a:t>
            </a:r>
            <a:r>
              <a:rPr sz="1000" spc="85" dirty="0">
                <a:latin typeface="微软雅黑"/>
                <a:cs typeface="微软雅黑"/>
              </a:rPr>
              <a:t> </a:t>
            </a:r>
            <a:r>
              <a:rPr sz="1000" spc="-55" dirty="0">
                <a:latin typeface="微软雅黑"/>
                <a:cs typeface="微软雅黑"/>
              </a:rPr>
              <a:t>B&amp;sed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288505" y="1884014"/>
            <a:ext cx="507319" cy="32549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4538080" y="1894505"/>
            <a:ext cx="892810" cy="5295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820"/>
              </a:spcBef>
            </a:pPr>
            <a:r>
              <a:rPr sz="1200" b="1" spc="25" dirty="0">
                <a:latin typeface="微软雅黑"/>
                <a:cs typeface="微软雅黑"/>
              </a:rPr>
              <a:t>W</a:t>
            </a:r>
            <a:r>
              <a:rPr sz="1200" b="1" spc="10" dirty="0">
                <a:latin typeface="微软雅黑"/>
                <a:cs typeface="微软雅黑"/>
              </a:rPr>
              <a:t>e</a:t>
            </a:r>
            <a:r>
              <a:rPr sz="1200" b="1" dirty="0">
                <a:latin typeface="微软雅黑"/>
                <a:cs typeface="微软雅黑"/>
              </a:rPr>
              <a:t>i</a:t>
            </a:r>
            <a:r>
              <a:rPr sz="1200" b="1" spc="10" dirty="0">
                <a:latin typeface="微软雅黑"/>
                <a:cs typeface="微软雅黑"/>
              </a:rPr>
              <a:t>bo</a:t>
            </a:r>
            <a:endParaRPr sz="12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000" spc="-75" dirty="0">
                <a:latin typeface="微软雅黑"/>
                <a:cs typeface="微软雅黑"/>
              </a:rPr>
              <a:t>Soc-&amp;l</a:t>
            </a:r>
            <a:r>
              <a:rPr sz="1000" spc="-70" dirty="0">
                <a:latin typeface="微软雅黑"/>
                <a:cs typeface="微软雅黑"/>
              </a:rPr>
              <a:t> </a:t>
            </a:r>
            <a:r>
              <a:rPr sz="1000" spc="-90" dirty="0">
                <a:latin typeface="微软雅黑"/>
                <a:cs typeface="微软雅黑"/>
              </a:rPr>
              <a:t>Med-&amp;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239733" y="4182009"/>
            <a:ext cx="559352" cy="2343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278758" y="3941142"/>
            <a:ext cx="390525" cy="313055"/>
          </a:xfrm>
          <a:custGeom>
            <a:avLst/>
            <a:gdLst/>
            <a:ahLst/>
            <a:cxnLst/>
            <a:rect l="l" t="t" r="r" b="b"/>
            <a:pathLst>
              <a:path w="390525" h="313054">
                <a:moveTo>
                  <a:pt x="195122" y="0"/>
                </a:moveTo>
                <a:lnTo>
                  <a:pt x="143251" y="5580"/>
                </a:lnTo>
                <a:lnTo>
                  <a:pt x="96640" y="21331"/>
                </a:lnTo>
                <a:lnTo>
                  <a:pt x="57150" y="45761"/>
                </a:lnTo>
                <a:lnTo>
                  <a:pt x="26639" y="77381"/>
                </a:lnTo>
                <a:lnTo>
                  <a:pt x="6969" y="114703"/>
                </a:lnTo>
                <a:lnTo>
                  <a:pt x="0" y="156237"/>
                </a:lnTo>
                <a:lnTo>
                  <a:pt x="6969" y="197772"/>
                </a:lnTo>
                <a:lnTo>
                  <a:pt x="26639" y="235094"/>
                </a:lnTo>
                <a:lnTo>
                  <a:pt x="57150" y="266714"/>
                </a:lnTo>
                <a:lnTo>
                  <a:pt x="96640" y="291144"/>
                </a:lnTo>
                <a:lnTo>
                  <a:pt x="143251" y="306894"/>
                </a:lnTo>
                <a:lnTo>
                  <a:pt x="195122" y="312475"/>
                </a:lnTo>
                <a:lnTo>
                  <a:pt x="246994" y="306894"/>
                </a:lnTo>
                <a:lnTo>
                  <a:pt x="293604" y="291144"/>
                </a:lnTo>
                <a:lnTo>
                  <a:pt x="333095" y="266714"/>
                </a:lnTo>
                <a:lnTo>
                  <a:pt x="363605" y="235094"/>
                </a:lnTo>
                <a:lnTo>
                  <a:pt x="383275" y="197772"/>
                </a:lnTo>
                <a:lnTo>
                  <a:pt x="390245" y="156237"/>
                </a:lnTo>
                <a:lnTo>
                  <a:pt x="383275" y="114703"/>
                </a:lnTo>
                <a:lnTo>
                  <a:pt x="363605" y="77381"/>
                </a:lnTo>
                <a:lnTo>
                  <a:pt x="333095" y="45761"/>
                </a:lnTo>
                <a:lnTo>
                  <a:pt x="293604" y="21331"/>
                </a:lnTo>
                <a:lnTo>
                  <a:pt x="246994" y="5580"/>
                </a:lnTo>
                <a:lnTo>
                  <a:pt x="195122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17782" y="3993222"/>
            <a:ext cx="312196" cy="1952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982829" y="3876044"/>
            <a:ext cx="1391875" cy="44267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08014" y="3863024"/>
            <a:ext cx="1235777" cy="46871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860866" y="2925597"/>
            <a:ext cx="1183744" cy="53381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51098" y="3850003"/>
            <a:ext cx="858540" cy="42965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9392" y="3185994"/>
            <a:ext cx="923581" cy="27341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607224" y="2548024"/>
            <a:ext cx="1118704" cy="16925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94194" y="3524509"/>
            <a:ext cx="1652040" cy="18227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669003" y="3029756"/>
            <a:ext cx="1743096" cy="35153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816984" y="4045301"/>
            <a:ext cx="1170736" cy="37757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269010" y="4201539"/>
            <a:ext cx="1652040" cy="92440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156793" y="4422876"/>
            <a:ext cx="1326835" cy="44267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397463" y="1897033"/>
            <a:ext cx="1196753" cy="3124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F752E448-98FC-414A-BB0C-9E7BF2E6BDA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" y="0"/>
            <a:ext cx="121877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00" y="85742"/>
            <a:ext cx="39370" cy="528320"/>
          </a:xfrm>
          <a:custGeom>
            <a:avLst/>
            <a:gdLst/>
            <a:ahLst/>
            <a:cxnLst/>
            <a:rect l="l" t="t" r="r" b="b"/>
            <a:pathLst>
              <a:path w="39369" h="528320">
                <a:moveTo>
                  <a:pt x="0" y="527999"/>
                </a:moveTo>
                <a:lnTo>
                  <a:pt x="39016" y="527999"/>
                </a:lnTo>
                <a:lnTo>
                  <a:pt x="39016" y="0"/>
                </a:lnTo>
                <a:lnTo>
                  <a:pt x="0" y="0"/>
                </a:lnTo>
                <a:lnTo>
                  <a:pt x="0" y="527999"/>
                </a:lnTo>
                <a:close/>
              </a:path>
            </a:pathLst>
          </a:custGeom>
          <a:solidFill>
            <a:srgbClr val="E38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8612" y="1357883"/>
            <a:ext cx="993584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0" dirty="0">
                <a:latin typeface="微软雅黑"/>
                <a:cs typeface="微软雅黑"/>
              </a:rPr>
              <a:t>WhA </a:t>
            </a:r>
            <a:r>
              <a:rPr sz="2000" spc="0" dirty="0">
                <a:latin typeface="微软雅黑"/>
                <a:cs typeface="微软雅黑"/>
              </a:rPr>
              <a:t>cogniti?e</a:t>
            </a:r>
            <a:r>
              <a:rPr sz="2000" spc="100" dirty="0">
                <a:latin typeface="微软雅黑"/>
                <a:cs typeface="微软雅黑"/>
              </a:rPr>
              <a:t> </a:t>
            </a:r>
            <a:r>
              <a:rPr sz="2000" spc="10" dirty="0">
                <a:latin typeface="微软雅黑"/>
                <a:cs typeface="微软雅黑"/>
              </a:rPr>
              <a:t>re-soning?</a:t>
            </a:r>
            <a:endParaRPr sz="2000">
              <a:latin typeface="微软雅黑"/>
              <a:cs typeface="微软雅黑"/>
            </a:endParaRPr>
          </a:p>
          <a:p>
            <a:pPr marL="812800" indent="-342900">
              <a:lnSpc>
                <a:spcPct val="100000"/>
              </a:lnSpc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2000" spc="-10" dirty="0">
                <a:latin typeface="微软雅黑"/>
                <a:cs typeface="微软雅黑"/>
              </a:rPr>
              <a:t>S&gt;perm-rket </a:t>
            </a:r>
            <a:r>
              <a:rPr sz="2000" spc="25" dirty="0">
                <a:latin typeface="微软雅黑"/>
                <a:cs typeface="微软雅黑"/>
              </a:rPr>
              <a:t>(Initi-l  </a:t>
            </a:r>
            <a:r>
              <a:rPr sz="2000" spc="-5" dirty="0">
                <a:latin typeface="微软雅黑"/>
                <a:cs typeface="微软雅黑"/>
              </a:rPr>
              <a:t>-&gt; </a:t>
            </a:r>
            <a:r>
              <a:rPr sz="2000" spc="85" dirty="0">
                <a:latin typeface="微软雅黑"/>
                <a:cs typeface="微软雅黑"/>
              </a:rPr>
              <a:t>(erson-lize/ </a:t>
            </a:r>
            <a:r>
              <a:rPr sz="2000" spc="-5" dirty="0">
                <a:latin typeface="微软雅黑"/>
                <a:cs typeface="微软雅黑"/>
              </a:rPr>
              <a:t>Shelf </a:t>
            </a:r>
            <a:r>
              <a:rPr sz="2000" spc="35" dirty="0">
                <a:latin typeface="微软雅黑"/>
                <a:cs typeface="微软雅黑"/>
              </a:rPr>
              <a:t>(Tho&gt;s-n/ </a:t>
            </a:r>
            <a:r>
              <a:rPr sz="2000" spc="75" dirty="0">
                <a:latin typeface="微软雅黑"/>
                <a:cs typeface="微软雅黑"/>
              </a:rPr>
              <a:t>(eople</a:t>
            </a:r>
            <a:r>
              <a:rPr sz="2000" spc="50" dirty="0">
                <a:latin typeface="微软雅黑"/>
                <a:cs typeface="微软雅黑"/>
              </a:rPr>
              <a:t> </a:t>
            </a:r>
            <a:r>
              <a:rPr sz="2000" spc="40" dirty="0">
                <a:latin typeface="微软雅黑"/>
                <a:cs typeface="微软雅黑"/>
              </a:rPr>
              <a:t>Tho&gt;s-n/</a:t>
            </a:r>
            <a:endParaRPr sz="2000">
              <a:latin typeface="微软雅黑"/>
              <a:cs typeface="微软雅黑"/>
            </a:endParaRPr>
          </a:p>
          <a:p>
            <a:pPr marL="812165">
              <a:lnSpc>
                <a:spcPct val="100000"/>
              </a:lnSpc>
            </a:pPr>
            <a:r>
              <a:rPr sz="2000" spc="25" dirty="0">
                <a:latin typeface="微软雅黑"/>
                <a:cs typeface="微软雅黑"/>
              </a:rPr>
              <a:t>F-ces  </a:t>
            </a:r>
            <a:r>
              <a:rPr sz="2000" spc="-5" dirty="0">
                <a:latin typeface="微软雅黑"/>
                <a:cs typeface="微软雅黑"/>
              </a:rPr>
              <a:t>-&gt; </a:t>
            </a:r>
            <a:r>
              <a:rPr sz="2000" spc="85" dirty="0">
                <a:latin typeface="微软雅黑"/>
                <a:cs typeface="微软雅黑"/>
              </a:rPr>
              <a:t>(erson-lize/ </a:t>
            </a:r>
            <a:r>
              <a:rPr sz="2000" spc="-5" dirty="0">
                <a:latin typeface="微软雅黑"/>
                <a:cs typeface="微软雅黑"/>
              </a:rPr>
              <a:t>Shelf with </a:t>
            </a:r>
            <a:r>
              <a:rPr sz="2000" dirty="0">
                <a:latin typeface="微软雅黑"/>
                <a:cs typeface="微软雅黑"/>
              </a:rPr>
              <a:t>AI </a:t>
            </a:r>
            <a:r>
              <a:rPr sz="2000" spc="-5" dirty="0">
                <a:latin typeface="微软雅黑"/>
                <a:cs typeface="微软雅黑"/>
              </a:rPr>
              <a:t>Shopping </a:t>
            </a:r>
            <a:r>
              <a:rPr sz="2000" spc="25" dirty="0">
                <a:latin typeface="微软雅黑"/>
                <a:cs typeface="微软雅黑"/>
              </a:rPr>
              <a:t>G&gt;i/e </a:t>
            </a:r>
            <a:r>
              <a:rPr sz="2000" dirty="0">
                <a:latin typeface="微软雅黑"/>
                <a:cs typeface="微软雅黑"/>
              </a:rPr>
              <a:t>(Cogniti?e</a:t>
            </a:r>
            <a:r>
              <a:rPr sz="2000" spc="65" dirty="0">
                <a:latin typeface="微软雅黑"/>
                <a:cs typeface="微软雅黑"/>
              </a:rPr>
              <a:t> </a:t>
            </a:r>
            <a:r>
              <a:rPr sz="2000" spc="80" dirty="0">
                <a:latin typeface="微软雅黑"/>
                <a:cs typeface="微软雅黑"/>
              </a:rPr>
              <a:t>)e-soning</a:t>
            </a:r>
            <a:r>
              <a:rPr sz="2000" spc="75" dirty="0">
                <a:latin typeface="微软雅黑"/>
                <a:cs typeface="微软雅黑"/>
              </a:rPr>
              <a:t> </a:t>
            </a:r>
            <a:endParaRPr sz="2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86995">
              <a:lnSpc>
                <a:spcPct val="100000"/>
              </a:lnSpc>
            </a:pPr>
            <a:r>
              <a:rPr sz="2000" spc="-5" dirty="0">
                <a:latin typeface="微软雅黑"/>
                <a:cs typeface="微软雅黑"/>
              </a:rPr>
              <a:t>MIT </a:t>
            </a:r>
            <a:r>
              <a:rPr sz="2000" spc="-60" dirty="0">
                <a:latin typeface="微软雅黑"/>
                <a:cs typeface="微软雅黑"/>
              </a:rPr>
              <a:t>Tech</a:t>
            </a:r>
            <a:r>
              <a:rPr sz="2000" spc="-50" dirty="0">
                <a:latin typeface="微软雅黑"/>
                <a:cs typeface="微软雅黑"/>
              </a:rPr>
              <a:t> </a:t>
            </a:r>
            <a:r>
              <a:rPr sz="2000" spc="100" dirty="0">
                <a:latin typeface="微软雅黑"/>
                <a:cs typeface="微软雅黑"/>
              </a:rPr>
              <a:t>)e?iew</a:t>
            </a:r>
            <a:endParaRPr sz="2000">
              <a:latin typeface="微软雅黑"/>
              <a:cs typeface="微软雅黑"/>
            </a:endParaRPr>
          </a:p>
          <a:p>
            <a:pPr marL="812800" marR="312420" indent="-342900">
              <a:lnSpc>
                <a:spcPct val="100000"/>
              </a:lnSpc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2000" spc="-30" dirty="0">
                <a:latin typeface="微软雅黑"/>
                <a:cs typeface="微软雅黑"/>
              </a:rPr>
              <a:t>Comp&gt;ting </a:t>
            </a:r>
            <a:r>
              <a:rPr sz="2000" spc="-10" dirty="0">
                <a:latin typeface="微软雅黑"/>
                <a:cs typeface="微软雅黑"/>
              </a:rPr>
              <a:t>(stor-ge/comp&gt;te </a:t>
            </a:r>
            <a:r>
              <a:rPr sz="2000" spc="30" dirty="0">
                <a:latin typeface="微软雅黑"/>
                <a:cs typeface="微软雅黑"/>
              </a:rPr>
              <a:t>-&gt;(erception </a:t>
            </a:r>
            <a:r>
              <a:rPr sz="2000" spc="10" dirty="0">
                <a:latin typeface="微软雅黑"/>
                <a:cs typeface="微软雅黑"/>
              </a:rPr>
              <a:t>(he-ring/?ision </a:t>
            </a:r>
            <a:r>
              <a:rPr sz="2000" spc="-5" dirty="0">
                <a:latin typeface="微软雅黑"/>
                <a:cs typeface="微软雅黑"/>
              </a:rPr>
              <a:t>-&gt;Cognition  </a:t>
            </a:r>
            <a:r>
              <a:rPr sz="2000" spc="15" dirty="0">
                <a:latin typeface="微软雅黑"/>
                <a:cs typeface="微软雅黑"/>
              </a:rPr>
              <a:t>(nlp/knowle/ge/re-soning</a:t>
            </a:r>
            <a:r>
              <a:rPr sz="2000" spc="105" dirty="0">
                <a:latin typeface="微软雅黑"/>
                <a:cs typeface="微软雅黑"/>
              </a:rPr>
              <a:t> </a:t>
            </a:r>
            <a:r>
              <a:rPr sz="2000" spc="10" dirty="0">
                <a:latin typeface="微软雅黑"/>
                <a:cs typeface="微软雅黑"/>
              </a:rPr>
              <a:t>-&gt;Cre-tion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354" y="117513"/>
            <a:ext cx="1422400" cy="4699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r>
              <a:rPr sz="2800" b="1" dirty="0">
                <a:solidFill>
                  <a:srgbClr val="404040"/>
                </a:solidFill>
                <a:latin typeface="微软雅黑"/>
                <a:cs typeface="微软雅黑"/>
              </a:rPr>
              <a:t>认知智能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84965" y="243828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90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284" y="87286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90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7127" y="65532"/>
            <a:ext cx="158496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14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1794" y="450329"/>
            <a:ext cx="1130935" cy="313055"/>
          </a:xfrm>
          <a:prstGeom prst="rect">
            <a:avLst/>
          </a:prstGeom>
          <a:solidFill>
            <a:srgbClr val="F79646"/>
          </a:solidFill>
          <a:ln w="12903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364480" y="4561502"/>
            <a:ext cx="2484120" cy="488950"/>
          </a:xfrm>
          <a:custGeom>
            <a:avLst/>
            <a:gdLst/>
            <a:ahLst/>
            <a:cxnLst/>
            <a:rect l="l" t="t" r="r" b="b"/>
            <a:pathLst>
              <a:path w="2484120" h="488950">
                <a:moveTo>
                  <a:pt x="2436272" y="0"/>
                </a:moveTo>
                <a:lnTo>
                  <a:pt x="47726" y="0"/>
                </a:lnTo>
                <a:lnTo>
                  <a:pt x="29149" y="3750"/>
                </a:lnTo>
                <a:lnTo>
                  <a:pt x="13978" y="13978"/>
                </a:lnTo>
                <a:lnTo>
                  <a:pt x="3750" y="29149"/>
                </a:lnTo>
                <a:lnTo>
                  <a:pt x="0" y="47726"/>
                </a:lnTo>
                <a:lnTo>
                  <a:pt x="0" y="440724"/>
                </a:lnTo>
                <a:lnTo>
                  <a:pt x="3750" y="459301"/>
                </a:lnTo>
                <a:lnTo>
                  <a:pt x="13978" y="474472"/>
                </a:lnTo>
                <a:lnTo>
                  <a:pt x="29149" y="484701"/>
                </a:lnTo>
                <a:lnTo>
                  <a:pt x="47726" y="488452"/>
                </a:lnTo>
                <a:lnTo>
                  <a:pt x="2436272" y="488452"/>
                </a:lnTo>
                <a:lnTo>
                  <a:pt x="2454850" y="484701"/>
                </a:lnTo>
                <a:lnTo>
                  <a:pt x="2470020" y="474472"/>
                </a:lnTo>
                <a:lnTo>
                  <a:pt x="2480248" y="459301"/>
                </a:lnTo>
                <a:lnTo>
                  <a:pt x="2483999" y="440724"/>
                </a:lnTo>
                <a:lnTo>
                  <a:pt x="2483999" y="47726"/>
                </a:lnTo>
                <a:lnTo>
                  <a:pt x="2480248" y="29149"/>
                </a:lnTo>
                <a:lnTo>
                  <a:pt x="2470020" y="13978"/>
                </a:lnTo>
                <a:lnTo>
                  <a:pt x="2454850" y="3750"/>
                </a:lnTo>
                <a:lnTo>
                  <a:pt x="2436272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64480" y="4561502"/>
            <a:ext cx="2524125" cy="496570"/>
          </a:xfrm>
          <a:custGeom>
            <a:avLst/>
            <a:gdLst/>
            <a:ahLst/>
            <a:cxnLst/>
            <a:rect l="l" t="t" r="r" b="b"/>
            <a:pathLst>
              <a:path w="2524125" h="496570">
                <a:moveTo>
                  <a:pt x="0" y="48490"/>
                </a:moveTo>
                <a:lnTo>
                  <a:pt x="3810" y="29615"/>
                </a:lnTo>
                <a:lnTo>
                  <a:pt x="14202" y="14202"/>
                </a:lnTo>
                <a:lnTo>
                  <a:pt x="29615" y="3810"/>
                </a:lnTo>
                <a:lnTo>
                  <a:pt x="48490" y="0"/>
                </a:lnTo>
                <a:lnTo>
                  <a:pt x="2475253" y="0"/>
                </a:lnTo>
                <a:lnTo>
                  <a:pt x="2494128" y="3810"/>
                </a:lnTo>
                <a:lnTo>
                  <a:pt x="2509541" y="14202"/>
                </a:lnTo>
                <a:lnTo>
                  <a:pt x="2519933" y="29615"/>
                </a:lnTo>
                <a:lnTo>
                  <a:pt x="2523743" y="48490"/>
                </a:lnTo>
                <a:lnTo>
                  <a:pt x="2523743" y="447776"/>
                </a:lnTo>
                <a:lnTo>
                  <a:pt x="2519933" y="466651"/>
                </a:lnTo>
                <a:lnTo>
                  <a:pt x="2509541" y="482064"/>
                </a:lnTo>
                <a:lnTo>
                  <a:pt x="2494128" y="492456"/>
                </a:lnTo>
                <a:lnTo>
                  <a:pt x="2475253" y="496267"/>
                </a:lnTo>
                <a:lnTo>
                  <a:pt x="48490" y="496267"/>
                </a:lnTo>
                <a:lnTo>
                  <a:pt x="29615" y="492456"/>
                </a:lnTo>
                <a:lnTo>
                  <a:pt x="14202" y="482064"/>
                </a:lnTo>
                <a:lnTo>
                  <a:pt x="3810" y="466651"/>
                </a:lnTo>
                <a:lnTo>
                  <a:pt x="0" y="447776"/>
                </a:lnTo>
                <a:lnTo>
                  <a:pt x="0" y="48490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5294" y="4561502"/>
            <a:ext cx="2484120" cy="488950"/>
          </a:xfrm>
          <a:custGeom>
            <a:avLst/>
            <a:gdLst/>
            <a:ahLst/>
            <a:cxnLst/>
            <a:rect l="l" t="t" r="r" b="b"/>
            <a:pathLst>
              <a:path w="2484120" h="488950">
                <a:moveTo>
                  <a:pt x="2436272" y="0"/>
                </a:moveTo>
                <a:lnTo>
                  <a:pt x="47726" y="0"/>
                </a:lnTo>
                <a:lnTo>
                  <a:pt x="29149" y="3750"/>
                </a:lnTo>
                <a:lnTo>
                  <a:pt x="13978" y="13978"/>
                </a:lnTo>
                <a:lnTo>
                  <a:pt x="3750" y="29149"/>
                </a:lnTo>
                <a:lnTo>
                  <a:pt x="0" y="47726"/>
                </a:lnTo>
                <a:lnTo>
                  <a:pt x="0" y="440724"/>
                </a:lnTo>
                <a:lnTo>
                  <a:pt x="3750" y="459301"/>
                </a:lnTo>
                <a:lnTo>
                  <a:pt x="13978" y="474472"/>
                </a:lnTo>
                <a:lnTo>
                  <a:pt x="29149" y="484701"/>
                </a:lnTo>
                <a:lnTo>
                  <a:pt x="47726" y="488452"/>
                </a:lnTo>
                <a:lnTo>
                  <a:pt x="2436272" y="488452"/>
                </a:lnTo>
                <a:lnTo>
                  <a:pt x="2454850" y="484701"/>
                </a:lnTo>
                <a:lnTo>
                  <a:pt x="2470020" y="474472"/>
                </a:lnTo>
                <a:lnTo>
                  <a:pt x="2480248" y="459301"/>
                </a:lnTo>
                <a:lnTo>
                  <a:pt x="2483999" y="440724"/>
                </a:lnTo>
                <a:lnTo>
                  <a:pt x="2483999" y="47726"/>
                </a:lnTo>
                <a:lnTo>
                  <a:pt x="2480248" y="29149"/>
                </a:lnTo>
                <a:lnTo>
                  <a:pt x="2470020" y="13978"/>
                </a:lnTo>
                <a:lnTo>
                  <a:pt x="2454850" y="3750"/>
                </a:lnTo>
                <a:lnTo>
                  <a:pt x="2436272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5294" y="4561502"/>
            <a:ext cx="2524125" cy="496570"/>
          </a:xfrm>
          <a:custGeom>
            <a:avLst/>
            <a:gdLst/>
            <a:ahLst/>
            <a:cxnLst/>
            <a:rect l="l" t="t" r="r" b="b"/>
            <a:pathLst>
              <a:path w="2524125" h="496570">
                <a:moveTo>
                  <a:pt x="0" y="48490"/>
                </a:moveTo>
                <a:lnTo>
                  <a:pt x="3810" y="29615"/>
                </a:lnTo>
                <a:lnTo>
                  <a:pt x="14202" y="14202"/>
                </a:lnTo>
                <a:lnTo>
                  <a:pt x="29615" y="3810"/>
                </a:lnTo>
                <a:lnTo>
                  <a:pt x="48490" y="0"/>
                </a:lnTo>
                <a:lnTo>
                  <a:pt x="2475253" y="0"/>
                </a:lnTo>
                <a:lnTo>
                  <a:pt x="2494128" y="3810"/>
                </a:lnTo>
                <a:lnTo>
                  <a:pt x="2509541" y="14202"/>
                </a:lnTo>
                <a:lnTo>
                  <a:pt x="2519933" y="29615"/>
                </a:lnTo>
                <a:lnTo>
                  <a:pt x="2523743" y="48490"/>
                </a:lnTo>
                <a:lnTo>
                  <a:pt x="2523743" y="447776"/>
                </a:lnTo>
                <a:lnTo>
                  <a:pt x="2519933" y="466651"/>
                </a:lnTo>
                <a:lnTo>
                  <a:pt x="2509541" y="482064"/>
                </a:lnTo>
                <a:lnTo>
                  <a:pt x="2494128" y="492456"/>
                </a:lnTo>
                <a:lnTo>
                  <a:pt x="2475253" y="496267"/>
                </a:lnTo>
                <a:lnTo>
                  <a:pt x="48490" y="496267"/>
                </a:lnTo>
                <a:lnTo>
                  <a:pt x="29615" y="492456"/>
                </a:lnTo>
                <a:lnTo>
                  <a:pt x="14202" y="482064"/>
                </a:lnTo>
                <a:lnTo>
                  <a:pt x="3810" y="466651"/>
                </a:lnTo>
                <a:lnTo>
                  <a:pt x="0" y="447776"/>
                </a:lnTo>
                <a:lnTo>
                  <a:pt x="0" y="48490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30035" y="4551954"/>
            <a:ext cx="2484120" cy="488950"/>
          </a:xfrm>
          <a:custGeom>
            <a:avLst/>
            <a:gdLst/>
            <a:ahLst/>
            <a:cxnLst/>
            <a:rect l="l" t="t" r="r" b="b"/>
            <a:pathLst>
              <a:path w="2484120" h="488950">
                <a:moveTo>
                  <a:pt x="2436272" y="0"/>
                </a:moveTo>
                <a:lnTo>
                  <a:pt x="47726" y="0"/>
                </a:lnTo>
                <a:lnTo>
                  <a:pt x="29149" y="3750"/>
                </a:lnTo>
                <a:lnTo>
                  <a:pt x="13978" y="13978"/>
                </a:lnTo>
                <a:lnTo>
                  <a:pt x="3750" y="29149"/>
                </a:lnTo>
                <a:lnTo>
                  <a:pt x="0" y="47726"/>
                </a:lnTo>
                <a:lnTo>
                  <a:pt x="0" y="440724"/>
                </a:lnTo>
                <a:lnTo>
                  <a:pt x="3750" y="459301"/>
                </a:lnTo>
                <a:lnTo>
                  <a:pt x="13978" y="474472"/>
                </a:lnTo>
                <a:lnTo>
                  <a:pt x="29149" y="484701"/>
                </a:lnTo>
                <a:lnTo>
                  <a:pt x="47726" y="488452"/>
                </a:lnTo>
                <a:lnTo>
                  <a:pt x="2436272" y="488452"/>
                </a:lnTo>
                <a:lnTo>
                  <a:pt x="2454850" y="484701"/>
                </a:lnTo>
                <a:lnTo>
                  <a:pt x="2470020" y="474472"/>
                </a:lnTo>
                <a:lnTo>
                  <a:pt x="2480248" y="459301"/>
                </a:lnTo>
                <a:lnTo>
                  <a:pt x="2483999" y="440724"/>
                </a:lnTo>
                <a:lnTo>
                  <a:pt x="2483999" y="47726"/>
                </a:lnTo>
                <a:lnTo>
                  <a:pt x="2480248" y="29149"/>
                </a:lnTo>
                <a:lnTo>
                  <a:pt x="2470020" y="13978"/>
                </a:lnTo>
                <a:lnTo>
                  <a:pt x="2454850" y="3750"/>
                </a:lnTo>
                <a:lnTo>
                  <a:pt x="2436272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30035" y="4551954"/>
            <a:ext cx="2524125" cy="496570"/>
          </a:xfrm>
          <a:custGeom>
            <a:avLst/>
            <a:gdLst/>
            <a:ahLst/>
            <a:cxnLst/>
            <a:rect l="l" t="t" r="r" b="b"/>
            <a:pathLst>
              <a:path w="2524125" h="496570">
                <a:moveTo>
                  <a:pt x="0" y="48490"/>
                </a:moveTo>
                <a:lnTo>
                  <a:pt x="3810" y="29615"/>
                </a:lnTo>
                <a:lnTo>
                  <a:pt x="14202" y="14202"/>
                </a:lnTo>
                <a:lnTo>
                  <a:pt x="29615" y="3810"/>
                </a:lnTo>
                <a:lnTo>
                  <a:pt x="48490" y="0"/>
                </a:lnTo>
                <a:lnTo>
                  <a:pt x="2475253" y="0"/>
                </a:lnTo>
                <a:lnTo>
                  <a:pt x="2494128" y="3810"/>
                </a:lnTo>
                <a:lnTo>
                  <a:pt x="2509541" y="14202"/>
                </a:lnTo>
                <a:lnTo>
                  <a:pt x="2519933" y="29615"/>
                </a:lnTo>
                <a:lnTo>
                  <a:pt x="2523743" y="48490"/>
                </a:lnTo>
                <a:lnTo>
                  <a:pt x="2523743" y="447776"/>
                </a:lnTo>
                <a:lnTo>
                  <a:pt x="2519933" y="466651"/>
                </a:lnTo>
                <a:lnTo>
                  <a:pt x="2509541" y="482064"/>
                </a:lnTo>
                <a:lnTo>
                  <a:pt x="2494128" y="492456"/>
                </a:lnTo>
                <a:lnTo>
                  <a:pt x="2475253" y="496267"/>
                </a:lnTo>
                <a:lnTo>
                  <a:pt x="48490" y="496267"/>
                </a:lnTo>
                <a:lnTo>
                  <a:pt x="29615" y="492456"/>
                </a:lnTo>
                <a:lnTo>
                  <a:pt x="14202" y="482064"/>
                </a:lnTo>
                <a:lnTo>
                  <a:pt x="3810" y="466651"/>
                </a:lnTo>
                <a:lnTo>
                  <a:pt x="0" y="447776"/>
                </a:lnTo>
                <a:lnTo>
                  <a:pt x="0" y="48490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45435" y="4561502"/>
            <a:ext cx="496570" cy="488950"/>
          </a:xfrm>
          <a:custGeom>
            <a:avLst/>
            <a:gdLst/>
            <a:ahLst/>
            <a:cxnLst/>
            <a:rect l="l" t="t" r="r" b="b"/>
            <a:pathLst>
              <a:path w="496570" h="488950">
                <a:moveTo>
                  <a:pt x="448490" y="0"/>
                </a:moveTo>
                <a:lnTo>
                  <a:pt x="47726" y="0"/>
                </a:lnTo>
                <a:lnTo>
                  <a:pt x="29149" y="3750"/>
                </a:lnTo>
                <a:lnTo>
                  <a:pt x="13978" y="13978"/>
                </a:lnTo>
                <a:lnTo>
                  <a:pt x="3750" y="29149"/>
                </a:lnTo>
                <a:lnTo>
                  <a:pt x="0" y="47726"/>
                </a:lnTo>
                <a:lnTo>
                  <a:pt x="0" y="440725"/>
                </a:lnTo>
                <a:lnTo>
                  <a:pt x="3750" y="459302"/>
                </a:lnTo>
                <a:lnTo>
                  <a:pt x="13978" y="474473"/>
                </a:lnTo>
                <a:lnTo>
                  <a:pt x="29149" y="484701"/>
                </a:lnTo>
                <a:lnTo>
                  <a:pt x="47726" y="488452"/>
                </a:lnTo>
                <a:lnTo>
                  <a:pt x="448490" y="488452"/>
                </a:lnTo>
                <a:lnTo>
                  <a:pt x="467067" y="484701"/>
                </a:lnTo>
                <a:lnTo>
                  <a:pt x="482237" y="474473"/>
                </a:lnTo>
                <a:lnTo>
                  <a:pt x="492466" y="459302"/>
                </a:lnTo>
                <a:lnTo>
                  <a:pt x="496216" y="440725"/>
                </a:lnTo>
                <a:lnTo>
                  <a:pt x="496216" y="47726"/>
                </a:lnTo>
                <a:lnTo>
                  <a:pt x="492466" y="29149"/>
                </a:lnTo>
                <a:lnTo>
                  <a:pt x="482237" y="13978"/>
                </a:lnTo>
                <a:lnTo>
                  <a:pt x="467067" y="3750"/>
                </a:lnTo>
                <a:lnTo>
                  <a:pt x="448490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5435" y="4561502"/>
            <a:ext cx="504190" cy="496570"/>
          </a:xfrm>
          <a:custGeom>
            <a:avLst/>
            <a:gdLst/>
            <a:ahLst/>
            <a:cxnLst/>
            <a:rect l="l" t="t" r="r" b="b"/>
            <a:pathLst>
              <a:path w="504189" h="496570">
                <a:moveTo>
                  <a:pt x="0" y="48490"/>
                </a:moveTo>
                <a:lnTo>
                  <a:pt x="3810" y="29615"/>
                </a:lnTo>
                <a:lnTo>
                  <a:pt x="14202" y="14202"/>
                </a:lnTo>
                <a:lnTo>
                  <a:pt x="29615" y="3810"/>
                </a:lnTo>
                <a:lnTo>
                  <a:pt x="48490" y="0"/>
                </a:lnTo>
                <a:lnTo>
                  <a:pt x="455665" y="0"/>
                </a:lnTo>
                <a:lnTo>
                  <a:pt x="474539" y="3810"/>
                </a:lnTo>
                <a:lnTo>
                  <a:pt x="489952" y="14202"/>
                </a:lnTo>
                <a:lnTo>
                  <a:pt x="500344" y="29615"/>
                </a:lnTo>
                <a:lnTo>
                  <a:pt x="504155" y="48490"/>
                </a:lnTo>
                <a:lnTo>
                  <a:pt x="504155" y="447776"/>
                </a:lnTo>
                <a:lnTo>
                  <a:pt x="500344" y="466651"/>
                </a:lnTo>
                <a:lnTo>
                  <a:pt x="489952" y="482064"/>
                </a:lnTo>
                <a:lnTo>
                  <a:pt x="474539" y="492456"/>
                </a:lnTo>
                <a:lnTo>
                  <a:pt x="455665" y="496267"/>
                </a:lnTo>
                <a:lnTo>
                  <a:pt x="48490" y="496267"/>
                </a:lnTo>
                <a:lnTo>
                  <a:pt x="29615" y="492456"/>
                </a:lnTo>
                <a:lnTo>
                  <a:pt x="14202" y="482064"/>
                </a:lnTo>
                <a:lnTo>
                  <a:pt x="3810" y="466651"/>
                </a:lnTo>
                <a:lnTo>
                  <a:pt x="0" y="447776"/>
                </a:lnTo>
                <a:lnTo>
                  <a:pt x="0" y="48490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104643" y="4583684"/>
            <a:ext cx="2684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1840" algn="l"/>
              </a:tabLst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+	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Common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Sense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311858" y="4589727"/>
            <a:ext cx="848994" cy="184785"/>
          </a:xfrm>
          <a:custGeom>
            <a:avLst/>
            <a:gdLst/>
            <a:ahLst/>
            <a:cxnLst/>
            <a:rect l="l" t="t" r="r" b="b"/>
            <a:pathLst>
              <a:path w="848995" h="184785">
                <a:moveTo>
                  <a:pt x="756455" y="0"/>
                </a:moveTo>
                <a:lnTo>
                  <a:pt x="756455" y="46112"/>
                </a:lnTo>
                <a:lnTo>
                  <a:pt x="0" y="46112"/>
                </a:lnTo>
                <a:lnTo>
                  <a:pt x="0" y="138337"/>
                </a:lnTo>
                <a:lnTo>
                  <a:pt x="756455" y="138337"/>
                </a:lnTo>
                <a:lnTo>
                  <a:pt x="756455" y="184448"/>
                </a:lnTo>
                <a:lnTo>
                  <a:pt x="848678" y="92224"/>
                </a:lnTo>
                <a:lnTo>
                  <a:pt x="756455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11858" y="4589727"/>
            <a:ext cx="862330" cy="187960"/>
          </a:xfrm>
          <a:custGeom>
            <a:avLst/>
            <a:gdLst/>
            <a:ahLst/>
            <a:cxnLst/>
            <a:rect l="l" t="t" r="r" b="b"/>
            <a:pathLst>
              <a:path w="862329" h="187960">
                <a:moveTo>
                  <a:pt x="0" y="46850"/>
                </a:moveTo>
                <a:lnTo>
                  <a:pt x="768558" y="46850"/>
                </a:lnTo>
                <a:lnTo>
                  <a:pt x="768558" y="0"/>
                </a:lnTo>
                <a:lnTo>
                  <a:pt x="862257" y="93700"/>
                </a:lnTo>
                <a:lnTo>
                  <a:pt x="768558" y="187400"/>
                </a:lnTo>
                <a:lnTo>
                  <a:pt x="768558" y="140550"/>
                </a:lnTo>
                <a:lnTo>
                  <a:pt x="0" y="140550"/>
                </a:lnTo>
                <a:lnTo>
                  <a:pt x="0" y="46850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11858" y="4876049"/>
            <a:ext cx="848994" cy="146050"/>
          </a:xfrm>
          <a:custGeom>
            <a:avLst/>
            <a:gdLst/>
            <a:ahLst/>
            <a:cxnLst/>
            <a:rect l="l" t="t" r="r" b="b"/>
            <a:pathLst>
              <a:path w="848995" h="146050">
                <a:moveTo>
                  <a:pt x="72839" y="0"/>
                </a:moveTo>
                <a:lnTo>
                  <a:pt x="0" y="72839"/>
                </a:lnTo>
                <a:lnTo>
                  <a:pt x="72839" y="145679"/>
                </a:lnTo>
                <a:lnTo>
                  <a:pt x="72839" y="109259"/>
                </a:lnTo>
                <a:lnTo>
                  <a:pt x="848678" y="109259"/>
                </a:lnTo>
                <a:lnTo>
                  <a:pt x="848678" y="36419"/>
                </a:lnTo>
                <a:lnTo>
                  <a:pt x="72839" y="36419"/>
                </a:lnTo>
                <a:lnTo>
                  <a:pt x="72839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11858" y="4876049"/>
            <a:ext cx="862330" cy="148590"/>
          </a:xfrm>
          <a:custGeom>
            <a:avLst/>
            <a:gdLst/>
            <a:ahLst/>
            <a:cxnLst/>
            <a:rect l="l" t="t" r="r" b="b"/>
            <a:pathLst>
              <a:path w="862329" h="148589">
                <a:moveTo>
                  <a:pt x="0" y="74004"/>
                </a:moveTo>
                <a:lnTo>
                  <a:pt x="74004" y="0"/>
                </a:lnTo>
                <a:lnTo>
                  <a:pt x="74004" y="37002"/>
                </a:lnTo>
                <a:lnTo>
                  <a:pt x="862257" y="37002"/>
                </a:lnTo>
                <a:lnTo>
                  <a:pt x="862257" y="111007"/>
                </a:lnTo>
                <a:lnTo>
                  <a:pt x="74004" y="111007"/>
                </a:lnTo>
                <a:lnTo>
                  <a:pt x="74004" y="148009"/>
                </a:lnTo>
                <a:lnTo>
                  <a:pt x="0" y="74004"/>
                </a:lnTo>
                <a:close/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84964" y="5199138"/>
            <a:ext cx="4570095" cy="693420"/>
          </a:xfrm>
          <a:custGeom>
            <a:avLst/>
            <a:gdLst/>
            <a:ahLst/>
            <a:cxnLst/>
            <a:rect l="l" t="t" r="r" b="b"/>
            <a:pathLst>
              <a:path w="4570095" h="693420">
                <a:moveTo>
                  <a:pt x="0" y="54509"/>
                </a:moveTo>
                <a:lnTo>
                  <a:pt x="4283" y="33292"/>
                </a:lnTo>
                <a:lnTo>
                  <a:pt x="15965" y="15965"/>
                </a:lnTo>
                <a:lnTo>
                  <a:pt x="33292" y="4283"/>
                </a:lnTo>
                <a:lnTo>
                  <a:pt x="54509" y="0"/>
                </a:lnTo>
                <a:lnTo>
                  <a:pt x="4515361" y="0"/>
                </a:lnTo>
                <a:lnTo>
                  <a:pt x="4536579" y="4283"/>
                </a:lnTo>
                <a:lnTo>
                  <a:pt x="4553905" y="15965"/>
                </a:lnTo>
                <a:lnTo>
                  <a:pt x="4565587" y="33292"/>
                </a:lnTo>
                <a:lnTo>
                  <a:pt x="4569871" y="54509"/>
                </a:lnTo>
                <a:lnTo>
                  <a:pt x="4569871" y="638391"/>
                </a:lnTo>
                <a:lnTo>
                  <a:pt x="4565587" y="659609"/>
                </a:lnTo>
                <a:lnTo>
                  <a:pt x="4553905" y="676936"/>
                </a:lnTo>
                <a:lnTo>
                  <a:pt x="4536579" y="688618"/>
                </a:lnTo>
                <a:lnTo>
                  <a:pt x="4515361" y="692901"/>
                </a:lnTo>
                <a:lnTo>
                  <a:pt x="54509" y="692901"/>
                </a:lnTo>
                <a:lnTo>
                  <a:pt x="33292" y="688618"/>
                </a:lnTo>
                <a:lnTo>
                  <a:pt x="15965" y="676936"/>
                </a:lnTo>
                <a:lnTo>
                  <a:pt x="4283" y="659609"/>
                </a:lnTo>
                <a:lnTo>
                  <a:pt x="0" y="638391"/>
                </a:lnTo>
                <a:lnTo>
                  <a:pt x="0" y="54509"/>
                </a:lnTo>
                <a:close/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62594" y="4574540"/>
            <a:ext cx="4664710" cy="1242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Graph</a:t>
            </a:r>
            <a:endParaRPr sz="2400">
              <a:latin typeface="Calibri"/>
              <a:cs typeface="Calibri"/>
            </a:endParaRPr>
          </a:p>
          <a:p>
            <a:pPr marL="659765" indent="-171450">
              <a:lnSpc>
                <a:spcPct val="100000"/>
              </a:lnSpc>
              <a:spcBef>
                <a:spcPts val="2350"/>
              </a:spcBef>
              <a:buFont typeface="Arial"/>
              <a:buChar char="✓"/>
              <a:tabLst>
                <a:tab pos="660400" algn="l"/>
              </a:tabLst>
            </a:pPr>
            <a:r>
              <a:rPr sz="1200" spc="-5" dirty="0">
                <a:latin typeface="Calibri"/>
                <a:cs typeface="Calibri"/>
              </a:rPr>
              <a:t>GNN </a:t>
            </a:r>
            <a:r>
              <a:rPr sz="1200" dirty="0">
                <a:latin typeface="Calibri"/>
                <a:cs typeface="Calibri"/>
              </a:rPr>
              <a:t>As </a:t>
            </a:r>
            <a:r>
              <a:rPr sz="1200" spc="-10" dirty="0">
                <a:latin typeface="Calibri"/>
                <a:cs typeface="Calibri"/>
              </a:rPr>
              <a:t>Reasoning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Engine</a:t>
            </a:r>
            <a:endParaRPr sz="1200">
              <a:latin typeface="Calibri"/>
              <a:cs typeface="Calibri"/>
            </a:endParaRPr>
          </a:p>
          <a:p>
            <a:pPr marL="659765" indent="-171450">
              <a:lnSpc>
                <a:spcPts val="1415"/>
              </a:lnSpc>
              <a:spcBef>
                <a:spcPts val="70"/>
              </a:spcBef>
              <a:buFont typeface="Arial"/>
              <a:buChar char="✓"/>
              <a:tabLst>
                <a:tab pos="660400" algn="l"/>
              </a:tabLst>
            </a:pPr>
            <a:r>
              <a:rPr sz="1200" spc="-5" dirty="0">
                <a:latin typeface="Calibri"/>
                <a:cs typeface="Calibri"/>
              </a:rPr>
              <a:t>Multimodality </a:t>
            </a:r>
            <a:r>
              <a:rPr sz="1200" spc="-10" dirty="0">
                <a:latin typeface="Calibri"/>
                <a:cs typeface="Calibri"/>
              </a:rPr>
              <a:t>pretraining/Disentangle/Causality: </a:t>
            </a:r>
            <a:r>
              <a:rPr sz="1200" spc="-5" dirty="0">
                <a:latin typeface="Calibri"/>
                <a:cs typeface="Calibri"/>
              </a:rPr>
              <a:t>Empower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GNN</a:t>
            </a:r>
            <a:endParaRPr sz="1200">
              <a:latin typeface="Calibri"/>
              <a:cs typeface="Calibri"/>
            </a:endParaRPr>
          </a:p>
          <a:p>
            <a:pPr marL="659765" indent="-171450">
              <a:lnSpc>
                <a:spcPts val="1415"/>
              </a:lnSpc>
              <a:buFont typeface="Arial"/>
              <a:buChar char="✓"/>
              <a:tabLst>
                <a:tab pos="660400" algn="l"/>
              </a:tabLst>
            </a:pPr>
            <a:r>
              <a:rPr sz="1200" spc="-10" dirty="0">
                <a:latin typeface="Calibri"/>
                <a:cs typeface="Calibri"/>
              </a:rPr>
              <a:t>Fashion </a:t>
            </a:r>
            <a:r>
              <a:rPr sz="1200" spc="-5" dirty="0">
                <a:latin typeface="Calibri"/>
                <a:cs typeface="Calibri"/>
              </a:rPr>
              <a:t>Icon Articles </a:t>
            </a:r>
            <a:r>
              <a:rPr sz="1200" spc="-10" dirty="0">
                <a:latin typeface="Calibri"/>
                <a:cs typeface="Calibri"/>
              </a:rPr>
              <a:t>to </a:t>
            </a:r>
            <a:r>
              <a:rPr sz="1200" spc="-5" dirty="0">
                <a:latin typeface="Calibri"/>
                <a:cs typeface="Calibri"/>
              </a:rPr>
              <a:t>connect </a:t>
            </a:r>
            <a:r>
              <a:rPr sz="1200" spc="-25" dirty="0">
                <a:latin typeface="Calibri"/>
                <a:cs typeface="Calibri"/>
              </a:rPr>
              <a:t>KG </a:t>
            </a:r>
            <a:r>
              <a:rPr sz="1200" spc="-5" dirty="0">
                <a:latin typeface="Calibri"/>
                <a:cs typeface="Calibri"/>
              </a:rPr>
              <a:t>and common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sense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50953" y="4108196"/>
            <a:ext cx="1723389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37490" marR="5080" indent="-225425">
              <a:lnSpc>
                <a:spcPct val="103299"/>
              </a:lnSpc>
              <a:spcBef>
                <a:spcPts val="50"/>
              </a:spcBef>
            </a:pPr>
            <a:r>
              <a:rPr sz="1200" spc="-10" dirty="0">
                <a:latin typeface="Calibri"/>
                <a:cs typeface="Calibri"/>
              </a:rPr>
              <a:t>Recommendation </a:t>
            </a:r>
            <a:r>
              <a:rPr sz="1200" spc="-5" dirty="0">
                <a:latin typeface="Calibri"/>
                <a:cs typeface="Calibri"/>
              </a:rPr>
              <a:t>based </a:t>
            </a:r>
            <a:r>
              <a:rPr sz="1200" dirty="0">
                <a:latin typeface="Calibri"/>
                <a:cs typeface="Calibri"/>
              </a:rPr>
              <a:t>on  </a:t>
            </a:r>
            <a:r>
              <a:rPr sz="1200" spc="-5" dirty="0">
                <a:latin typeface="Calibri"/>
                <a:cs typeface="Calibri"/>
              </a:rPr>
              <a:t>Cognitive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Reasoning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47933" y="5150611"/>
            <a:ext cx="1177925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8295">
              <a:lnSpc>
                <a:spcPct val="105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Content  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omme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i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li</a:t>
            </a:r>
            <a:r>
              <a:rPr sz="1200" spc="-20" dirty="0">
                <a:latin typeface="Calibri"/>
                <a:cs typeface="Calibri"/>
              </a:rPr>
              <a:t>z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476420" y="5199138"/>
            <a:ext cx="3093085" cy="693420"/>
          </a:xfrm>
          <a:custGeom>
            <a:avLst/>
            <a:gdLst/>
            <a:ahLst/>
            <a:cxnLst/>
            <a:rect l="l" t="t" r="r" b="b"/>
            <a:pathLst>
              <a:path w="3093084" h="693420">
                <a:moveTo>
                  <a:pt x="0" y="54511"/>
                </a:moveTo>
                <a:lnTo>
                  <a:pt x="4283" y="33292"/>
                </a:lnTo>
                <a:lnTo>
                  <a:pt x="15965" y="15965"/>
                </a:lnTo>
                <a:lnTo>
                  <a:pt x="33292" y="4283"/>
                </a:lnTo>
                <a:lnTo>
                  <a:pt x="54510" y="0"/>
                </a:lnTo>
                <a:lnTo>
                  <a:pt x="3038554" y="0"/>
                </a:lnTo>
                <a:lnTo>
                  <a:pt x="3059772" y="4283"/>
                </a:lnTo>
                <a:lnTo>
                  <a:pt x="3077098" y="15965"/>
                </a:lnTo>
                <a:lnTo>
                  <a:pt x="3088780" y="33292"/>
                </a:lnTo>
                <a:lnTo>
                  <a:pt x="3093064" y="54511"/>
                </a:lnTo>
                <a:lnTo>
                  <a:pt x="3093064" y="638390"/>
                </a:lnTo>
                <a:lnTo>
                  <a:pt x="3088780" y="659608"/>
                </a:lnTo>
                <a:lnTo>
                  <a:pt x="3077098" y="676935"/>
                </a:lnTo>
                <a:lnTo>
                  <a:pt x="3059772" y="688618"/>
                </a:lnTo>
                <a:lnTo>
                  <a:pt x="3038554" y="692901"/>
                </a:lnTo>
                <a:lnTo>
                  <a:pt x="54510" y="692901"/>
                </a:lnTo>
                <a:lnTo>
                  <a:pt x="33292" y="688618"/>
                </a:lnTo>
                <a:lnTo>
                  <a:pt x="15965" y="676935"/>
                </a:lnTo>
                <a:lnTo>
                  <a:pt x="4283" y="659608"/>
                </a:lnTo>
                <a:lnTo>
                  <a:pt x="0" y="638390"/>
                </a:lnTo>
                <a:lnTo>
                  <a:pt x="0" y="54511"/>
                </a:lnTo>
                <a:close/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530235" y="4583684"/>
            <a:ext cx="286385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Content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Display</a:t>
            </a:r>
            <a:endParaRPr sz="2400">
              <a:latin typeface="Calibri"/>
              <a:cs typeface="Calibri"/>
            </a:endParaRPr>
          </a:p>
          <a:p>
            <a:pPr marL="184150" marR="5080" indent="-171450">
              <a:lnSpc>
                <a:spcPct val="105000"/>
              </a:lnSpc>
              <a:spcBef>
                <a:spcPts val="2205"/>
              </a:spcBef>
              <a:buFont typeface="Arial"/>
              <a:buChar char="✓"/>
              <a:tabLst>
                <a:tab pos="184150" algn="l"/>
              </a:tabLst>
            </a:pPr>
            <a:r>
              <a:rPr sz="1200" spc="-10" dirty="0">
                <a:latin typeface="Calibri"/>
                <a:cs typeface="Calibri"/>
              </a:rPr>
              <a:t>Generate </a:t>
            </a:r>
            <a:r>
              <a:rPr sz="1200" spc="-5" dirty="0">
                <a:latin typeface="Calibri"/>
                <a:cs typeface="Calibri"/>
              </a:rPr>
              <a:t>recommended reasons and </a:t>
            </a:r>
            <a:r>
              <a:rPr sz="1200" spc="-55" dirty="0">
                <a:latin typeface="Calibri"/>
                <a:cs typeface="Calibri"/>
              </a:rPr>
              <a:t>recall  </a:t>
            </a:r>
            <a:r>
              <a:rPr sz="1200" spc="-10" dirty="0">
                <a:latin typeface="Calibri"/>
                <a:cs typeface="Calibri"/>
              </a:rPr>
              <a:t>related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videos</a:t>
            </a:r>
            <a:endParaRPr sz="1200">
              <a:latin typeface="Calibri"/>
              <a:cs typeface="Calibri"/>
            </a:endParaRPr>
          </a:p>
          <a:p>
            <a:pPr marL="184150" indent="-171450">
              <a:lnSpc>
                <a:spcPts val="1390"/>
              </a:lnSpc>
              <a:buFont typeface="Arial"/>
              <a:buChar char="✓"/>
              <a:tabLst>
                <a:tab pos="184150" algn="l"/>
              </a:tabLst>
            </a:pPr>
            <a:r>
              <a:rPr sz="1200" spc="-5" dirty="0">
                <a:latin typeface="Calibri"/>
                <a:cs typeface="Calibri"/>
              </a:rPr>
              <a:t>Video and Articles </a:t>
            </a:r>
            <a:r>
              <a:rPr sz="1200" spc="-10" dirty="0">
                <a:latin typeface="Calibri"/>
                <a:cs typeface="Calibri"/>
              </a:rPr>
              <a:t>product </a:t>
            </a:r>
            <a:r>
              <a:rPr sz="1200" spc="-5" dirty="0">
                <a:latin typeface="Calibri"/>
                <a:cs typeface="Calibri"/>
              </a:rPr>
              <a:t>detection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95838FB-1466-4F09-AB1D-F3044470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5" y="0"/>
            <a:ext cx="1216670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00" y="85742"/>
            <a:ext cx="39370" cy="528320"/>
          </a:xfrm>
          <a:custGeom>
            <a:avLst/>
            <a:gdLst/>
            <a:ahLst/>
            <a:cxnLst/>
            <a:rect l="l" t="t" r="r" b="b"/>
            <a:pathLst>
              <a:path w="39369" h="528320">
                <a:moveTo>
                  <a:pt x="0" y="527999"/>
                </a:moveTo>
                <a:lnTo>
                  <a:pt x="39016" y="527999"/>
                </a:lnTo>
                <a:lnTo>
                  <a:pt x="39016" y="0"/>
                </a:lnTo>
                <a:lnTo>
                  <a:pt x="0" y="0"/>
                </a:lnTo>
                <a:lnTo>
                  <a:pt x="0" y="527999"/>
                </a:lnTo>
                <a:close/>
              </a:path>
            </a:pathLst>
          </a:custGeom>
          <a:solidFill>
            <a:srgbClr val="E38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2028" y="1122216"/>
            <a:ext cx="1608174" cy="2460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75798" y="1128675"/>
            <a:ext cx="1605701" cy="24542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7500" y="279860"/>
            <a:ext cx="848360" cy="38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80"/>
              </a:lnSpc>
            </a:pPr>
            <a:r>
              <a:rPr sz="2500" b="1" spc="-5" dirty="0">
                <a:latin typeface="Calibri"/>
                <a:cs typeface="Calibri"/>
              </a:rPr>
              <a:t>D</a:t>
            </a:r>
            <a:r>
              <a:rPr sz="2500" b="1" dirty="0">
                <a:latin typeface="Calibri"/>
                <a:cs typeface="Calibri"/>
              </a:rPr>
              <a:t>EMO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17776" y="3980688"/>
            <a:ext cx="1597152" cy="2322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75632" y="4005071"/>
            <a:ext cx="1606296" cy="2298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84965" y="243828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90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284" y="87286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90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7127" y="65532"/>
            <a:ext cx="158496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14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1794" y="450329"/>
            <a:ext cx="1130935" cy="313055"/>
          </a:xfrm>
          <a:prstGeom prst="rect">
            <a:avLst/>
          </a:prstGeom>
          <a:solidFill>
            <a:srgbClr val="F79646"/>
          </a:solidFill>
          <a:ln w="12903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69812" y="1061625"/>
            <a:ext cx="2801606" cy="50843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143998" y="6353555"/>
            <a:ext cx="1998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微软雅黑"/>
                <a:cs typeface="微软雅黑"/>
              </a:rPr>
              <a:t>Personalized</a:t>
            </a:r>
            <a:r>
              <a:rPr sz="1400" spc="-10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微软雅黑"/>
                <a:cs typeface="微软雅黑"/>
              </a:rPr>
              <a:t>Cognition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30420" y="6353555"/>
            <a:ext cx="18256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0000"/>
                </a:solidFill>
                <a:latin typeface="微软雅黑"/>
                <a:cs typeface="微软雅黑"/>
              </a:rPr>
              <a:t>Groupwise</a:t>
            </a:r>
            <a:r>
              <a:rPr sz="1400" spc="-40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微软雅黑"/>
                <a:cs typeface="微软雅黑"/>
              </a:rPr>
              <a:t>Cognition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833" y="1084580"/>
            <a:ext cx="1123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404040"/>
                </a:solidFill>
                <a:latin typeface="微软雅黑"/>
                <a:cs typeface="微软雅黑"/>
              </a:rPr>
              <a:t>Scenarios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00" y="85742"/>
            <a:ext cx="39370" cy="528320"/>
          </a:xfrm>
          <a:custGeom>
            <a:avLst/>
            <a:gdLst/>
            <a:ahLst/>
            <a:cxnLst/>
            <a:rect l="l" t="t" r="r" b="b"/>
            <a:pathLst>
              <a:path w="39369" h="528320">
                <a:moveTo>
                  <a:pt x="0" y="527999"/>
                </a:moveTo>
                <a:lnTo>
                  <a:pt x="39016" y="527999"/>
                </a:lnTo>
                <a:lnTo>
                  <a:pt x="39016" y="0"/>
                </a:lnTo>
                <a:lnTo>
                  <a:pt x="0" y="0"/>
                </a:lnTo>
                <a:lnTo>
                  <a:pt x="0" y="527999"/>
                </a:lnTo>
                <a:close/>
              </a:path>
            </a:pathLst>
          </a:custGeom>
          <a:solidFill>
            <a:srgbClr val="E38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3423" y="1609851"/>
            <a:ext cx="10618470" cy="499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188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600" spc="100" dirty="0">
                <a:latin typeface="微软雅黑"/>
                <a:cs typeface="微软雅黑"/>
              </a:rPr>
              <a:t>GraC; </a:t>
            </a:r>
            <a:r>
              <a:rPr sz="1600" spc="-30" dirty="0">
                <a:latin typeface="微软雅黑"/>
                <a:cs typeface="微软雅黑"/>
              </a:rPr>
              <a:t>cBmCHGin: </a:t>
            </a:r>
            <a:r>
              <a:rPr sz="1600" spc="-5" dirty="0">
                <a:latin typeface="微软雅黑"/>
                <a:cs typeface="微软雅黑"/>
              </a:rPr>
              <a:t>mBd8ls </a:t>
            </a:r>
            <a:r>
              <a:rPr sz="1600" spc="-20" dirty="0">
                <a:latin typeface="微软雅黑"/>
                <a:cs typeface="微软雅黑"/>
              </a:rPr>
              <a:t>ar8 </a:t>
            </a:r>
            <a:r>
              <a:rPr sz="1600" spc="90" dirty="0">
                <a:latin typeface="微软雅黑"/>
                <a:cs typeface="微软雅黑"/>
              </a:rPr>
              <a:t>I8ry </a:t>
            </a:r>
            <a:r>
              <a:rPr sz="1600" spc="-50" dirty="0">
                <a:latin typeface="微软雅黑"/>
                <a:cs typeface="微软雅黑"/>
              </a:rPr>
              <a:t>CBCHlar </a:t>
            </a:r>
            <a:r>
              <a:rPr sz="1600" spc="-5" dirty="0">
                <a:latin typeface="微软雅黑"/>
                <a:cs typeface="微软雅黑"/>
              </a:rPr>
              <a:t>in </a:t>
            </a:r>
            <a:r>
              <a:rPr sz="1600" spc="204" dirty="0">
                <a:latin typeface="微软雅黑"/>
                <a:cs typeface="微软雅黑"/>
              </a:rPr>
              <a:t>bi: </a:t>
            </a:r>
            <a:r>
              <a:rPr sz="1600" spc="-150" dirty="0">
                <a:latin typeface="微软雅黑"/>
                <a:cs typeface="微软雅黑"/>
              </a:rPr>
              <a:t>daGa </a:t>
            </a:r>
            <a:r>
              <a:rPr sz="1600" spc="-15" dirty="0">
                <a:latin typeface="微软雅黑"/>
                <a:cs typeface="微软雅黑"/>
              </a:rPr>
              <a:t>cBmCani8s, 8sC8cially </a:t>
            </a:r>
            <a:r>
              <a:rPr sz="1600" spc="25" dirty="0">
                <a:latin typeface="微软雅黑"/>
                <a:cs typeface="微软雅黑"/>
              </a:rPr>
              <a:t>,0 </a:t>
            </a:r>
            <a:r>
              <a:rPr sz="1600" spc="-15" dirty="0">
                <a:latin typeface="微软雅黑"/>
                <a:cs typeface="微软雅黑"/>
              </a:rPr>
              <a:t>cBmCani8s, </a:t>
            </a:r>
            <a:r>
              <a:rPr sz="1600" dirty="0">
                <a:latin typeface="微软雅黑"/>
                <a:cs typeface="微软雅黑"/>
              </a:rPr>
              <a:t>as </a:t>
            </a:r>
            <a:r>
              <a:rPr sz="1600" spc="-10" dirty="0">
                <a:latin typeface="微软雅黑"/>
                <a:cs typeface="微软雅黑"/>
              </a:rPr>
              <a:t>G;8y </a:t>
            </a:r>
            <a:r>
              <a:rPr sz="1600" spc="-20" dirty="0">
                <a:latin typeface="微软雅黑"/>
                <a:cs typeface="微软雅黑"/>
              </a:rPr>
              <a:t>ar8 </a:t>
            </a:r>
            <a:r>
              <a:rPr sz="1600" spc="-10" dirty="0">
                <a:latin typeface="微软雅黑"/>
                <a:cs typeface="微软雅黑"/>
              </a:rPr>
              <a:t>G;8  </a:t>
            </a:r>
            <a:r>
              <a:rPr sz="1600" spc="-150" dirty="0">
                <a:latin typeface="微软雅黑"/>
                <a:cs typeface="微软雅黑"/>
              </a:rPr>
              <a:t>mBsG  </a:t>
            </a:r>
            <a:r>
              <a:rPr sz="1600" dirty="0">
                <a:latin typeface="微软雅黑"/>
                <a:cs typeface="微软雅黑"/>
              </a:rPr>
              <a:t>sGrai:;GfBrward </a:t>
            </a:r>
            <a:r>
              <a:rPr sz="1600" spc="-95" dirty="0">
                <a:latin typeface="微软雅黑"/>
                <a:cs typeface="微软雅黑"/>
              </a:rPr>
              <a:t>sBlHGiBns </a:t>
            </a:r>
            <a:r>
              <a:rPr sz="1600" spc="-300" dirty="0">
                <a:latin typeface="微软雅黑"/>
                <a:cs typeface="微软雅黑"/>
              </a:rPr>
              <a:t>GB   </a:t>
            </a:r>
            <a:r>
              <a:rPr sz="1600" dirty="0">
                <a:latin typeface="微软雅黑"/>
                <a:cs typeface="微软雅黑"/>
              </a:rPr>
              <a:t>many </a:t>
            </a:r>
            <a:r>
              <a:rPr sz="1600" spc="-75" dirty="0">
                <a:latin typeface="微软雅黑"/>
                <a:cs typeface="微软雅黑"/>
              </a:rPr>
              <a:t>CracGical</a:t>
            </a:r>
            <a:r>
              <a:rPr sz="1600" spc="-110" dirty="0">
                <a:latin typeface="微软雅黑"/>
                <a:cs typeface="微软雅黑"/>
              </a:rPr>
              <a:t> </a:t>
            </a:r>
            <a:r>
              <a:rPr sz="1600" spc="-15" dirty="0">
                <a:latin typeface="微软雅黑"/>
                <a:cs typeface="微软雅黑"/>
              </a:rPr>
              <a:t>CrBbl8ms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98450" marR="440055" indent="-285750">
              <a:lnSpc>
                <a:spcPct val="12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600" spc="-75" dirty="0">
                <a:latin typeface="微软雅黑"/>
                <a:cs typeface="微软雅黑"/>
              </a:rPr>
              <a:t>0radiGiBnal </a:t>
            </a:r>
            <a:r>
              <a:rPr sz="1600" spc="-50" dirty="0">
                <a:latin typeface="微软雅黑"/>
                <a:cs typeface="微软雅黑"/>
              </a:rPr>
              <a:t>r8cBmm8ndaGiBn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265" dirty="0">
                <a:latin typeface="微软雅黑"/>
                <a:cs typeface="微软雅黑"/>
              </a:rPr>
              <a:t>)0//)1/ </a:t>
            </a:r>
            <a:r>
              <a:rPr sz="1600" spc="-75" dirty="0">
                <a:latin typeface="微软雅黑"/>
                <a:cs typeface="微软雅黑"/>
              </a:rPr>
              <a:t>Cr8dicGiBn </a:t>
            </a:r>
            <a:r>
              <a:rPr sz="1600" spc="-15" dirty="0">
                <a:latin typeface="微软雅黑"/>
                <a:cs typeface="微软雅黑"/>
              </a:rPr>
              <a:t>CrBbl8ms </a:t>
            </a:r>
            <a:r>
              <a:rPr sz="1600" spc="-5" dirty="0">
                <a:latin typeface="微软雅黑"/>
                <a:cs typeface="微软雅黑"/>
              </a:rPr>
              <a:t>can </a:t>
            </a:r>
            <a:r>
              <a:rPr sz="1600" spc="-20" dirty="0">
                <a:latin typeface="微软雅黑"/>
                <a:cs typeface="微软雅黑"/>
              </a:rPr>
              <a:t>b8 </a:t>
            </a:r>
            <a:r>
              <a:rPr sz="1600" spc="-50" dirty="0">
                <a:latin typeface="微软雅黑"/>
                <a:cs typeface="微软雅黑"/>
              </a:rPr>
              <a:t>8qHiIal8nGly </a:t>
            </a:r>
            <a:r>
              <a:rPr sz="1600" spc="-10" dirty="0">
                <a:latin typeface="微软雅黑"/>
                <a:cs typeface="微软雅黑"/>
              </a:rPr>
              <a:t>mBd8l8d </a:t>
            </a:r>
            <a:r>
              <a:rPr sz="1600" dirty="0">
                <a:latin typeface="微软雅黑"/>
                <a:cs typeface="微软雅黑"/>
              </a:rPr>
              <a:t>wiG; </a:t>
            </a:r>
            <a:r>
              <a:rPr sz="1600" spc="-10" dirty="0">
                <a:latin typeface="微软雅黑"/>
                <a:cs typeface="微软雅黑"/>
              </a:rPr>
              <a:t>G;8  </a:t>
            </a:r>
            <a:r>
              <a:rPr sz="1600" spc="-210" dirty="0">
                <a:latin typeface="微软雅黑"/>
                <a:cs typeface="微软雅黑"/>
              </a:rPr>
              <a:t>aGGribHG8d  </a:t>
            </a:r>
            <a:r>
              <a:rPr sz="1600" spc="-120" dirty="0">
                <a:latin typeface="微软雅黑"/>
                <a:cs typeface="微软雅黑"/>
              </a:rPr>
              <a:t>Hs8r-iG8m  </a:t>
            </a:r>
            <a:r>
              <a:rPr sz="1600" spc="-145" dirty="0">
                <a:latin typeface="微软雅黑"/>
                <a:cs typeface="微软雅黑"/>
              </a:rPr>
              <a:t>biCarGiG8</a:t>
            </a:r>
            <a:r>
              <a:rPr sz="1600" spc="-254" dirty="0">
                <a:latin typeface="微软雅黑"/>
                <a:cs typeface="微软雅黑"/>
              </a:rPr>
              <a:t> </a:t>
            </a:r>
            <a:r>
              <a:rPr sz="1600" spc="190" dirty="0">
                <a:latin typeface="微软雅黑"/>
                <a:cs typeface="微软雅黑"/>
              </a:rPr>
              <a:t>:raC;s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8450" marR="584200" indent="-285750">
              <a:lnSpc>
                <a:spcPct val="12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600" spc="25" dirty="0">
                <a:latin typeface="微软雅黑"/>
                <a:cs typeface="微软雅黑"/>
              </a:rPr>
              <a:t>-bj8cGiI8 </a:t>
            </a:r>
            <a:r>
              <a:rPr sz="1600" spc="-100" dirty="0">
                <a:latin typeface="微软雅黑"/>
                <a:cs typeface="微软雅黑"/>
              </a:rPr>
              <a:t>fHncGiBns </a:t>
            </a:r>
            <a:r>
              <a:rPr sz="1600" spc="-20" dirty="0">
                <a:latin typeface="微软雅黑"/>
                <a:cs typeface="微软雅黑"/>
              </a:rPr>
              <a:t>ar8 </a:t>
            </a:r>
            <a:r>
              <a:rPr sz="1600" spc="-15" dirty="0">
                <a:latin typeface="微软雅黑"/>
                <a:cs typeface="微软雅黑"/>
              </a:rPr>
              <a:t>mBr8 </a:t>
            </a:r>
            <a:r>
              <a:rPr sz="1600" spc="65" dirty="0">
                <a:latin typeface="微软雅黑"/>
                <a:cs typeface="微软雅黑"/>
              </a:rPr>
              <a:t>:8n8ral: </a:t>
            </a:r>
            <a:r>
              <a:rPr sz="1600" spc="100" dirty="0">
                <a:latin typeface="微软雅黑"/>
                <a:cs typeface="微软雅黑"/>
              </a:rPr>
              <a:t>:lBbal </a:t>
            </a:r>
            <a:r>
              <a:rPr sz="1600" spc="-105" dirty="0">
                <a:latin typeface="微软雅黑"/>
                <a:cs typeface="微软雅黑"/>
              </a:rPr>
              <a:t>BCGimizaGiBn </a:t>
            </a:r>
            <a:r>
              <a:rPr sz="1600" spc="175" dirty="0">
                <a:latin typeface="微软雅黑"/>
                <a:cs typeface="微软雅黑"/>
              </a:rPr>
              <a:t>Is </a:t>
            </a:r>
            <a:r>
              <a:rPr sz="1600" spc="-55" dirty="0">
                <a:latin typeface="微软雅黑"/>
                <a:cs typeface="微软雅黑"/>
              </a:rPr>
              <a:t>cBndiGiBnal </a:t>
            </a:r>
            <a:r>
              <a:rPr sz="1600" spc="-70" dirty="0">
                <a:latin typeface="微软雅黑"/>
                <a:cs typeface="微软雅黑"/>
              </a:rPr>
              <a:t>ind8C8nd8nG </a:t>
            </a:r>
            <a:r>
              <a:rPr sz="1600" spc="-100" dirty="0">
                <a:latin typeface="微软雅黑"/>
                <a:cs typeface="微软雅黑"/>
              </a:rPr>
              <a:t>BCGimizaGiBn;  </a:t>
            </a:r>
            <a:r>
              <a:rPr sz="1600" spc="-15" dirty="0">
                <a:latin typeface="微软雅黑"/>
                <a:cs typeface="微软雅黑"/>
              </a:rPr>
              <a:t>Hands-fr88 </a:t>
            </a:r>
            <a:r>
              <a:rPr sz="1600" spc="-90" dirty="0">
                <a:latin typeface="微软雅黑"/>
                <a:cs typeface="微软雅黑"/>
              </a:rPr>
              <a:t>crafG8d </a:t>
            </a:r>
            <a:r>
              <a:rPr sz="1600" spc="-135" dirty="0">
                <a:latin typeface="微软雅黑"/>
                <a:cs typeface="微软雅黑"/>
              </a:rPr>
              <a:t>f8aGHr8</a:t>
            </a:r>
            <a:r>
              <a:rPr sz="1600" spc="100" dirty="0">
                <a:latin typeface="微软雅黑"/>
                <a:cs typeface="微软雅黑"/>
              </a:rPr>
              <a:t> 8n:in88rin: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98450" marR="276225" indent="-285750">
              <a:lnSpc>
                <a:spcPct val="12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600" spc="-15" dirty="0">
                <a:latin typeface="微软雅黑"/>
                <a:cs typeface="微软雅黑"/>
              </a:rPr>
              <a:t>,nGrBdHcin: </a:t>
            </a:r>
            <a:r>
              <a:rPr sz="1600" spc="204" dirty="0">
                <a:latin typeface="微软雅黑"/>
                <a:cs typeface="微软雅黑"/>
              </a:rPr>
              <a:t>;i:;-l8I8l </a:t>
            </a:r>
            <a:r>
              <a:rPr sz="1600" spc="-80" dirty="0">
                <a:latin typeface="微软雅黑"/>
                <a:cs typeface="微软雅黑"/>
              </a:rPr>
              <a:t>CrBximiGy </a:t>
            </a:r>
            <a:r>
              <a:rPr sz="1600" spc="-15" dirty="0">
                <a:latin typeface="微软雅黑"/>
                <a:cs typeface="微软雅黑"/>
              </a:rPr>
              <a:t>samCl8s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-10" dirty="0">
                <a:latin typeface="微软雅黑"/>
                <a:cs typeface="微软雅黑"/>
              </a:rPr>
              <a:t>G;8ir </a:t>
            </a:r>
            <a:r>
              <a:rPr sz="1600" spc="75" dirty="0">
                <a:latin typeface="微软雅黑"/>
                <a:cs typeface="微软雅黑"/>
              </a:rPr>
              <a:t>mBd8lin: </a:t>
            </a:r>
            <a:r>
              <a:rPr sz="1600" spc="100" dirty="0">
                <a:latin typeface="微软雅黑"/>
                <a:cs typeface="微软雅黑"/>
              </a:rPr>
              <a:t>brin:s </a:t>
            </a:r>
            <a:r>
              <a:rPr sz="1600" dirty="0">
                <a:latin typeface="微软雅黑"/>
                <a:cs typeface="微软雅黑"/>
              </a:rPr>
              <a:t>bBG; </a:t>
            </a:r>
            <a:r>
              <a:rPr sz="1600" spc="-5" dirty="0">
                <a:latin typeface="微软雅黑"/>
                <a:cs typeface="微软雅黑"/>
              </a:rPr>
              <a:t>risks </a:t>
            </a:r>
            <a:r>
              <a:rPr sz="1600" spc="100" dirty="0">
                <a:latin typeface="微软雅黑"/>
                <a:cs typeface="微软雅黑"/>
              </a:rPr>
              <a:t>(8.:., </a:t>
            </a:r>
            <a:r>
              <a:rPr sz="1600" spc="-10" dirty="0">
                <a:latin typeface="微软雅黑"/>
                <a:cs typeface="微软雅黑"/>
              </a:rPr>
              <a:t>nBis8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-85" dirty="0">
                <a:latin typeface="微软雅黑"/>
                <a:cs typeface="微软雅黑"/>
              </a:rPr>
              <a:t>b8n8fiGs  </a:t>
            </a:r>
            <a:r>
              <a:rPr sz="1600" spc="100" dirty="0">
                <a:latin typeface="微软雅黑"/>
                <a:cs typeface="微软雅黑"/>
              </a:rPr>
              <a:t>(8.:., </a:t>
            </a:r>
            <a:r>
              <a:rPr sz="1600" spc="-15" dirty="0">
                <a:latin typeface="微软雅黑"/>
                <a:cs typeface="微软雅黑"/>
              </a:rPr>
              <a:t>mBr8 </a:t>
            </a:r>
            <a:r>
              <a:rPr sz="1600" spc="-5" dirty="0">
                <a:latin typeface="微软雅黑"/>
                <a:cs typeface="微软雅黑"/>
              </a:rPr>
              <a:t>:8n8ralizaGiBn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-55" dirty="0">
                <a:latin typeface="微软雅黑"/>
                <a:cs typeface="微软雅黑"/>
              </a:rPr>
              <a:t>8xClBraGiBn, </a:t>
            </a:r>
            <a:r>
              <a:rPr sz="1600" spc="-40" dirty="0">
                <a:latin typeface="微软雅黑"/>
                <a:cs typeface="微软雅黑"/>
              </a:rPr>
              <a:t>Cr8dicGiI8 </a:t>
            </a:r>
            <a:r>
              <a:rPr sz="1600" spc="229" dirty="0">
                <a:latin typeface="微软雅黑"/>
                <a:cs typeface="微软雅黑"/>
              </a:rPr>
              <a:t>:raC;</a:t>
            </a:r>
            <a:r>
              <a:rPr sz="1600" spc="40" dirty="0">
                <a:latin typeface="微软雅黑"/>
                <a:cs typeface="微软雅黑"/>
              </a:rPr>
              <a:t> </a:t>
            </a:r>
            <a:r>
              <a:rPr sz="1600" spc="165" dirty="0">
                <a:latin typeface="微软雅黑"/>
                <a:cs typeface="微软雅黑"/>
              </a:rPr>
              <a:t>c;an:8s</a:t>
            </a:r>
            <a:r>
              <a:rPr sz="1600" spc="55" dirty="0">
                <a:latin typeface="微软雅黑"/>
                <a:cs typeface="微软雅黑"/>
              </a:rPr>
              <a:t> 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98450" marR="63500" indent="-285750">
              <a:lnSpc>
                <a:spcPct val="1194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600" spc="65" dirty="0">
                <a:latin typeface="微软雅黑"/>
                <a:cs typeface="微软雅黑"/>
              </a:rPr>
              <a:t>.Hr8 </a:t>
            </a:r>
            <a:r>
              <a:rPr sz="1600" spc="-30" dirty="0">
                <a:latin typeface="微软雅黑"/>
                <a:cs typeface="微软雅黑"/>
              </a:rPr>
              <a:t>d88C </a:t>
            </a:r>
            <a:r>
              <a:rPr sz="1600" spc="65" dirty="0">
                <a:latin typeface="微软雅黑"/>
                <a:cs typeface="微软雅黑"/>
              </a:rPr>
              <a:t>l8arnin: </a:t>
            </a:r>
            <a:r>
              <a:rPr sz="1600" spc="-5" dirty="0">
                <a:latin typeface="微软雅黑"/>
                <a:cs typeface="微软雅黑"/>
              </a:rPr>
              <a:t>is </a:t>
            </a:r>
            <a:r>
              <a:rPr sz="1600" spc="-130" dirty="0">
                <a:latin typeface="微软雅黑"/>
                <a:cs typeface="微软雅黑"/>
              </a:rPr>
              <a:t>maGHr8, </a:t>
            </a:r>
            <a:r>
              <a:rPr sz="1600" spc="229" dirty="0">
                <a:latin typeface="微软雅黑"/>
                <a:cs typeface="微软雅黑"/>
              </a:rPr>
              <a:t>:raC; </a:t>
            </a:r>
            <a:r>
              <a:rPr sz="1600" spc="55" dirty="0">
                <a:latin typeface="微软雅黑"/>
                <a:cs typeface="微软雅黑"/>
              </a:rPr>
              <a:t>8mb8ddin: </a:t>
            </a:r>
            <a:r>
              <a:rPr sz="1600" spc="-150" dirty="0">
                <a:latin typeface="微软雅黑"/>
                <a:cs typeface="微软雅黑"/>
              </a:rPr>
              <a:t>G;aG </a:t>
            </a:r>
            <a:r>
              <a:rPr sz="1600" spc="-5" dirty="0">
                <a:latin typeface="微软雅黑"/>
                <a:cs typeface="微软雅黑"/>
              </a:rPr>
              <a:t>cBmbin8s </a:t>
            </a:r>
            <a:r>
              <a:rPr sz="1600" dirty="0">
                <a:latin typeface="微软雅黑"/>
                <a:cs typeface="微软雅黑"/>
              </a:rPr>
              <a:t>bBG; </a:t>
            </a:r>
            <a:r>
              <a:rPr sz="1600" spc="-30" dirty="0">
                <a:latin typeface="微软雅黑"/>
                <a:cs typeface="微软雅黑"/>
              </a:rPr>
              <a:t>d88C </a:t>
            </a:r>
            <a:r>
              <a:rPr sz="1600" spc="65" dirty="0">
                <a:latin typeface="微软雅黑"/>
                <a:cs typeface="微软雅黑"/>
              </a:rPr>
              <a:t>l8arnin: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229" dirty="0">
                <a:latin typeface="微软雅黑"/>
                <a:cs typeface="微软雅黑"/>
              </a:rPr>
              <a:t>:raC;</a:t>
            </a:r>
            <a:r>
              <a:rPr sz="1600" spc="-25" dirty="0">
                <a:latin typeface="微软雅黑"/>
                <a:cs typeface="微软雅黑"/>
              </a:rPr>
              <a:t> </a:t>
            </a:r>
            <a:r>
              <a:rPr sz="1600" spc="-30" dirty="0">
                <a:latin typeface="微软雅黑"/>
                <a:cs typeface="微软雅黑"/>
              </a:rPr>
              <a:t>cBmCHGin:  </a:t>
            </a:r>
            <a:r>
              <a:rPr sz="1600" dirty="0">
                <a:latin typeface="微软雅黑"/>
                <a:cs typeface="微软雅黑"/>
              </a:rPr>
              <a:t>inG8:raGin: </a:t>
            </a:r>
            <a:r>
              <a:rPr sz="1600" spc="-70" dirty="0">
                <a:latin typeface="微软雅黑"/>
                <a:cs typeface="微软雅黑"/>
              </a:rPr>
              <a:t>8nd-GB-8nd </a:t>
            </a:r>
            <a:r>
              <a:rPr sz="1600" spc="65" dirty="0">
                <a:latin typeface="微软雅黑"/>
                <a:cs typeface="微软雅黑"/>
              </a:rPr>
              <a:t>l8arnin: </a:t>
            </a:r>
            <a:r>
              <a:rPr sz="1600" spc="-5" dirty="0">
                <a:latin typeface="微软雅黑"/>
                <a:cs typeface="微软雅黑"/>
              </a:rPr>
              <a:t>wiG; </a:t>
            </a:r>
            <a:r>
              <a:rPr sz="1600" spc="-60" dirty="0">
                <a:latin typeface="微软雅黑"/>
                <a:cs typeface="微软雅黑"/>
              </a:rPr>
              <a:t>indHcGiI8 </a:t>
            </a:r>
            <a:r>
              <a:rPr sz="1600" spc="50" dirty="0">
                <a:latin typeface="微软雅黑"/>
                <a:cs typeface="微软雅黑"/>
              </a:rPr>
              <a:t>r8asBnin:, </a:t>
            </a:r>
            <a:r>
              <a:rPr sz="1600" spc="229" dirty="0">
                <a:latin typeface="微软雅黑"/>
                <a:cs typeface="微软雅黑"/>
              </a:rPr>
              <a:t>w;ic; </a:t>
            </a:r>
            <a:r>
              <a:rPr sz="1600" spc="-5" dirty="0">
                <a:latin typeface="微软雅黑"/>
                <a:cs typeface="微软雅黑"/>
              </a:rPr>
              <a:t>is </a:t>
            </a:r>
            <a:r>
              <a:rPr sz="1600" spc="-95" dirty="0">
                <a:latin typeface="微软雅黑"/>
                <a:cs typeface="微软雅黑"/>
              </a:rPr>
              <a:t>8xC8cG8d </a:t>
            </a:r>
            <a:r>
              <a:rPr sz="1600" spc="-300" dirty="0">
                <a:latin typeface="微软雅黑"/>
                <a:cs typeface="微软雅黑"/>
              </a:rPr>
              <a:t>GB </a:t>
            </a:r>
            <a:r>
              <a:rPr sz="1600" spc="55" dirty="0">
                <a:latin typeface="微软雅黑"/>
                <a:cs typeface="微软雅黑"/>
              </a:rPr>
              <a:t>sBlI8 </a:t>
            </a:r>
            <a:r>
              <a:rPr sz="1600" spc="-10" dirty="0">
                <a:latin typeface="微软雅黑"/>
                <a:cs typeface="微软雅黑"/>
              </a:rPr>
              <a:t>G;8 </a:t>
            </a:r>
            <a:r>
              <a:rPr sz="1600" spc="-70" dirty="0">
                <a:latin typeface="微软雅黑"/>
                <a:cs typeface="微软雅黑"/>
              </a:rPr>
              <a:t>r8laGiBnal  </a:t>
            </a:r>
            <a:r>
              <a:rPr sz="1600" spc="55" dirty="0">
                <a:latin typeface="微软雅黑"/>
                <a:cs typeface="微软雅黑"/>
              </a:rPr>
              <a:t>r8asBnin: </a:t>
            </a:r>
            <a:r>
              <a:rPr sz="1600" spc="-150" dirty="0">
                <a:latin typeface="微软雅黑"/>
                <a:cs typeface="微软雅黑"/>
              </a:rPr>
              <a:t>G;aG  </a:t>
            </a:r>
            <a:r>
              <a:rPr sz="1600" spc="-30" dirty="0">
                <a:latin typeface="微软雅黑"/>
                <a:cs typeface="微软雅黑"/>
              </a:rPr>
              <a:t>d88C </a:t>
            </a:r>
            <a:r>
              <a:rPr sz="1600" spc="65" dirty="0">
                <a:latin typeface="微软雅黑"/>
                <a:cs typeface="微软雅黑"/>
              </a:rPr>
              <a:t>l8arnin: </a:t>
            </a:r>
            <a:r>
              <a:rPr sz="1600" spc="-100" dirty="0">
                <a:latin typeface="微软雅黑"/>
                <a:cs typeface="微软雅黑"/>
              </a:rPr>
              <a:t>cannBG</a:t>
            </a:r>
            <a:r>
              <a:rPr sz="1600" spc="-229" dirty="0">
                <a:latin typeface="微软雅黑"/>
                <a:cs typeface="微软雅黑"/>
              </a:rPr>
              <a:t> </a:t>
            </a:r>
            <a:r>
              <a:rPr sz="1600" spc="-5" dirty="0">
                <a:latin typeface="微软雅黑"/>
                <a:cs typeface="微软雅黑"/>
              </a:rPr>
              <a:t>C8rfBrm</a:t>
            </a:r>
            <a:r>
              <a:rPr sz="1650" spc="-7" baseline="25252" dirty="0">
                <a:latin typeface="微软雅黑"/>
                <a:cs typeface="微软雅黑"/>
              </a:rPr>
              <a:t>2l]</a:t>
            </a:r>
            <a:r>
              <a:rPr sz="1600" spc="-5" dirty="0">
                <a:latin typeface="微软雅黑"/>
                <a:cs typeface="微软雅黑"/>
              </a:rPr>
              <a:t>.</a:t>
            </a:r>
            <a:endParaRPr sz="16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50" spc="7" baseline="25252" dirty="0">
                <a:latin typeface="微软雅黑"/>
                <a:cs typeface="微软雅黑"/>
              </a:rPr>
              <a:t>2l] </a:t>
            </a:r>
            <a:r>
              <a:rPr sz="1600" spc="-35" dirty="0">
                <a:latin typeface="微软雅黑"/>
                <a:cs typeface="微软雅黑"/>
              </a:rPr>
              <a:t>/8laGiBnal </a:t>
            </a:r>
            <a:r>
              <a:rPr sz="1600" spc="-60" dirty="0">
                <a:latin typeface="微软雅黑"/>
                <a:cs typeface="微软雅黑"/>
              </a:rPr>
              <a:t>indHcGiI8 </a:t>
            </a:r>
            <a:r>
              <a:rPr sz="1600" spc="-10" dirty="0">
                <a:latin typeface="微软雅黑"/>
                <a:cs typeface="微软雅黑"/>
              </a:rPr>
              <a:t>bias8s, </a:t>
            </a:r>
            <a:r>
              <a:rPr sz="1600" spc="-30" dirty="0">
                <a:latin typeface="微软雅黑"/>
                <a:cs typeface="微软雅黑"/>
              </a:rPr>
              <a:t>d88C </a:t>
            </a:r>
            <a:r>
              <a:rPr sz="1600" spc="65" dirty="0">
                <a:latin typeface="微软雅黑"/>
                <a:cs typeface="微软雅黑"/>
              </a:rPr>
              <a:t>l8arnin: </a:t>
            </a:r>
            <a:r>
              <a:rPr sz="1600" dirty="0">
                <a:latin typeface="微软雅黑"/>
                <a:cs typeface="微软雅黑"/>
              </a:rPr>
              <a:t>and </a:t>
            </a:r>
            <a:r>
              <a:rPr sz="1600" spc="229" dirty="0">
                <a:latin typeface="微软雅黑"/>
                <a:cs typeface="微软雅黑"/>
              </a:rPr>
              <a:t>:raC; </a:t>
            </a:r>
            <a:r>
              <a:rPr sz="1600" spc="-75" dirty="0">
                <a:latin typeface="微软雅黑"/>
                <a:cs typeface="微软雅黑"/>
              </a:rPr>
              <a:t>n8GwBrks, </a:t>
            </a:r>
            <a:r>
              <a:rPr sz="1600" spc="-15" dirty="0">
                <a:latin typeface="微软雅黑"/>
                <a:cs typeface="微软雅黑"/>
              </a:rPr>
              <a:t>(aGGa:lia </a:t>
            </a:r>
            <a:r>
              <a:rPr sz="1600" spc="-165" dirty="0">
                <a:latin typeface="微软雅黑"/>
                <a:cs typeface="微软雅黑"/>
              </a:rPr>
              <a:t>8Gc,  </a:t>
            </a:r>
            <a:r>
              <a:rPr sz="1600" spc="50" dirty="0">
                <a:latin typeface="微软雅黑"/>
                <a:cs typeface="微软雅黑"/>
              </a:rPr>
              <a:t>arxiI,</a:t>
            </a:r>
            <a:r>
              <a:rPr sz="1600" spc="-175" dirty="0">
                <a:latin typeface="微软雅黑"/>
                <a:cs typeface="微软雅黑"/>
              </a:rPr>
              <a:t> </a:t>
            </a:r>
            <a:r>
              <a:rPr sz="1600" spc="90" dirty="0">
                <a:latin typeface="微软雅黑"/>
                <a:cs typeface="微软雅黑"/>
              </a:rPr>
              <a:t>20l8.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167" y="1138935"/>
            <a:ext cx="5265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20" dirty="0">
                <a:latin typeface="Calibri"/>
                <a:cs typeface="Calibri"/>
              </a:rPr>
              <a:t>Why </a:t>
            </a:r>
            <a:r>
              <a:rPr sz="2500" b="1" spc="-15" dirty="0">
                <a:latin typeface="Calibri"/>
                <a:cs typeface="Calibri"/>
              </a:rPr>
              <a:t>Graph </a:t>
            </a:r>
            <a:r>
              <a:rPr sz="2500" b="1" spc="-5" dirty="0">
                <a:latin typeface="Calibri"/>
                <a:cs typeface="Calibri"/>
              </a:rPr>
              <a:t>and </a:t>
            </a:r>
            <a:r>
              <a:rPr sz="2500" b="1" spc="-15" dirty="0">
                <a:latin typeface="Calibri"/>
                <a:cs typeface="Calibri"/>
              </a:rPr>
              <a:t>Graph Neural</a:t>
            </a:r>
            <a:r>
              <a:rPr sz="2500" b="1" spc="-2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Network?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84965" y="243828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90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284" y="87286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90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7127" y="65532"/>
            <a:ext cx="158496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14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1794" y="450329"/>
            <a:ext cx="1130935" cy="313055"/>
          </a:xfrm>
          <a:prstGeom prst="rect">
            <a:avLst/>
          </a:prstGeom>
          <a:solidFill>
            <a:srgbClr val="F79646"/>
          </a:solidFill>
          <a:ln w="12903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F2CC7C1-6E3F-4287-ADAB-2E2530445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00" y="85742"/>
            <a:ext cx="39370" cy="528320"/>
          </a:xfrm>
          <a:custGeom>
            <a:avLst/>
            <a:gdLst/>
            <a:ahLst/>
            <a:cxnLst/>
            <a:rect l="l" t="t" r="r" b="b"/>
            <a:pathLst>
              <a:path w="39369" h="528320">
                <a:moveTo>
                  <a:pt x="0" y="527999"/>
                </a:moveTo>
                <a:lnTo>
                  <a:pt x="39016" y="527999"/>
                </a:lnTo>
                <a:lnTo>
                  <a:pt x="39016" y="0"/>
                </a:lnTo>
                <a:lnTo>
                  <a:pt x="0" y="0"/>
                </a:lnTo>
                <a:lnTo>
                  <a:pt x="0" y="527999"/>
                </a:lnTo>
                <a:close/>
              </a:path>
            </a:pathLst>
          </a:custGeom>
          <a:solidFill>
            <a:srgbClr val="E38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69100" y="1108963"/>
            <a:ext cx="2685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00" dirty="0">
                <a:latin typeface="微软雅黑"/>
                <a:cs typeface="微软雅黑"/>
              </a:rPr>
              <a:t>0rBPI</a:t>
            </a:r>
            <a:r>
              <a:rPr sz="2400" spc="-45" dirty="0">
                <a:latin typeface="微软雅黑"/>
                <a:cs typeface="微软雅黑"/>
              </a:rPr>
              <a:t> </a:t>
            </a:r>
            <a:r>
              <a:rPr sz="2400" spc="25" dirty="0">
                <a:latin typeface="微软雅黑"/>
                <a:cs typeface="微软雅黑"/>
              </a:rPr>
              <a:t>.MCFEEJNg</a:t>
            </a:r>
            <a:endParaRPr sz="24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56104" y="1490472"/>
            <a:ext cx="1685544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5169" y="1512223"/>
            <a:ext cx="1524000" cy="741680"/>
          </a:xfrm>
          <a:custGeom>
            <a:avLst/>
            <a:gdLst/>
            <a:ahLst/>
            <a:cxnLst/>
            <a:rect l="l" t="t" r="r" b="b"/>
            <a:pathLst>
              <a:path w="1524000" h="741680">
                <a:moveTo>
                  <a:pt x="52219" y="672447"/>
                </a:moveTo>
                <a:lnTo>
                  <a:pt x="0" y="739761"/>
                </a:lnTo>
                <a:lnTo>
                  <a:pt x="85182" y="741149"/>
                </a:lnTo>
                <a:lnTo>
                  <a:pt x="76830" y="723741"/>
                </a:lnTo>
                <a:lnTo>
                  <a:pt x="62748" y="723741"/>
                </a:lnTo>
                <a:lnTo>
                  <a:pt x="51760" y="700840"/>
                </a:lnTo>
                <a:lnTo>
                  <a:pt x="63207" y="695348"/>
                </a:lnTo>
                <a:lnTo>
                  <a:pt x="52219" y="672447"/>
                </a:lnTo>
                <a:close/>
              </a:path>
              <a:path w="1524000" h="741680">
                <a:moveTo>
                  <a:pt x="63207" y="695348"/>
                </a:moveTo>
                <a:lnTo>
                  <a:pt x="51760" y="700840"/>
                </a:lnTo>
                <a:lnTo>
                  <a:pt x="62748" y="723741"/>
                </a:lnTo>
                <a:lnTo>
                  <a:pt x="74195" y="718248"/>
                </a:lnTo>
                <a:lnTo>
                  <a:pt x="63207" y="695348"/>
                </a:lnTo>
                <a:close/>
              </a:path>
              <a:path w="1524000" h="741680">
                <a:moveTo>
                  <a:pt x="74195" y="718248"/>
                </a:moveTo>
                <a:lnTo>
                  <a:pt x="62748" y="723741"/>
                </a:lnTo>
                <a:lnTo>
                  <a:pt x="76830" y="723741"/>
                </a:lnTo>
                <a:lnTo>
                  <a:pt x="74195" y="718248"/>
                </a:lnTo>
                <a:close/>
              </a:path>
              <a:path w="1524000" h="741680">
                <a:moveTo>
                  <a:pt x="1512465" y="0"/>
                </a:moveTo>
                <a:lnTo>
                  <a:pt x="63207" y="695348"/>
                </a:lnTo>
                <a:lnTo>
                  <a:pt x="74195" y="718248"/>
                </a:lnTo>
                <a:lnTo>
                  <a:pt x="1523453" y="22899"/>
                </a:lnTo>
                <a:lnTo>
                  <a:pt x="1512465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7311" y="2273300"/>
            <a:ext cx="3244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微软雅黑"/>
                <a:cs typeface="微软雅黑"/>
              </a:rPr>
              <a:t>SIBLLOV </a:t>
            </a:r>
            <a:r>
              <a:rPr sz="1800" spc="15" dirty="0">
                <a:latin typeface="微软雅黑"/>
                <a:cs typeface="微软雅黑"/>
              </a:rPr>
              <a:t>.MCFEEJNg</a:t>
            </a:r>
            <a:r>
              <a:rPr sz="1800" spc="50" dirty="0">
                <a:latin typeface="微软雅黑"/>
                <a:cs typeface="微软雅黑"/>
              </a:rPr>
              <a:t> </a:t>
            </a:r>
            <a:r>
              <a:rPr sz="1800" spc="60" dirty="0">
                <a:latin typeface="微软雅黑"/>
                <a:cs typeface="微软雅黑"/>
              </a:rPr>
              <a:t>5FSIOER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10055" y="2578607"/>
            <a:ext cx="106680" cy="1987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3719" y="2600063"/>
            <a:ext cx="0" cy="1923414"/>
          </a:xfrm>
          <a:custGeom>
            <a:avLst/>
            <a:gdLst/>
            <a:ahLst/>
            <a:cxnLst/>
            <a:rect l="l" t="t" r="r" b="b"/>
            <a:pathLst>
              <a:path h="1923414">
                <a:moveTo>
                  <a:pt x="0" y="0"/>
                </a:moveTo>
                <a:lnTo>
                  <a:pt x="1" y="1923072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2247" y="3051048"/>
            <a:ext cx="432816" cy="1097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63719" y="3085044"/>
            <a:ext cx="341630" cy="0"/>
          </a:xfrm>
          <a:custGeom>
            <a:avLst/>
            <a:gdLst/>
            <a:ahLst/>
            <a:cxnLst/>
            <a:rect l="l" t="t" r="r" b="b"/>
            <a:pathLst>
              <a:path w="341630">
                <a:moveTo>
                  <a:pt x="0" y="0"/>
                </a:moveTo>
                <a:lnTo>
                  <a:pt x="341074" y="1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22247" y="4459223"/>
            <a:ext cx="432816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63719" y="4492852"/>
            <a:ext cx="341630" cy="0"/>
          </a:xfrm>
          <a:custGeom>
            <a:avLst/>
            <a:gdLst/>
            <a:ahLst/>
            <a:cxnLst/>
            <a:rect l="l" t="t" r="r" b="b"/>
            <a:pathLst>
              <a:path w="341630">
                <a:moveTo>
                  <a:pt x="0" y="0"/>
                </a:moveTo>
                <a:lnTo>
                  <a:pt x="341074" y="1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63566" y="2928620"/>
            <a:ext cx="3992879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微软雅黑"/>
                <a:cs typeface="微软雅黑"/>
              </a:rPr>
              <a:t>5BSrJW  </a:t>
            </a:r>
            <a:r>
              <a:rPr sz="1800" spc="-245" dirty="0">
                <a:latin typeface="微软雅黑"/>
                <a:cs typeface="微软雅黑"/>
              </a:rPr>
              <a:t>FBDSOrJYBSJON  </a:t>
            </a:r>
            <a:r>
              <a:rPr sz="1800" spc="-55" dirty="0">
                <a:latin typeface="微软雅黑"/>
                <a:cs typeface="微软雅黑"/>
              </a:rPr>
              <a:t>BBRFE</a:t>
            </a:r>
            <a:r>
              <a:rPr sz="1800" spc="-250" dirty="0">
                <a:latin typeface="微软雅黑"/>
                <a:cs typeface="微软雅黑"/>
              </a:rPr>
              <a:t> </a:t>
            </a:r>
            <a:r>
              <a:rPr sz="1800" spc="60" dirty="0">
                <a:latin typeface="微软雅黑"/>
                <a:cs typeface="微软雅黑"/>
              </a:rPr>
              <a:t>5FSIOER</a:t>
            </a:r>
            <a:endParaRPr sz="18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-130" dirty="0">
                <a:latin typeface="微软雅黑"/>
                <a:cs typeface="微软雅黑"/>
              </a:rPr>
              <a:t>[BFLKJN  </a:t>
            </a:r>
            <a:r>
              <a:rPr sz="1400" spc="-120" dirty="0">
                <a:latin typeface="微软雅黑"/>
                <a:cs typeface="微软雅黑"/>
              </a:rPr>
              <a:t>FS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95" dirty="0">
                <a:latin typeface="微软雅黑"/>
                <a:cs typeface="微软雅黑"/>
              </a:rPr>
              <a:t> </a:t>
            </a:r>
            <a:r>
              <a:rPr sz="1400" spc="-65" dirty="0">
                <a:latin typeface="微软雅黑"/>
                <a:cs typeface="微软雅黑"/>
              </a:rPr>
              <a:t>618S2002A</a:t>
            </a:r>
            <a:endParaRPr sz="14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85" dirty="0">
                <a:latin typeface="微软雅黑"/>
                <a:cs typeface="微软雅黑"/>
              </a:rPr>
              <a:t>[AIMFE </a:t>
            </a:r>
            <a:r>
              <a:rPr sz="1400" spc="-120" dirty="0">
                <a:latin typeface="微软雅黑"/>
                <a:cs typeface="微软雅黑"/>
              </a:rPr>
              <a:t>FS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25" dirty="0">
                <a:latin typeface="微软雅黑"/>
                <a:cs typeface="微软雅黑"/>
              </a:rPr>
              <a:t> </a:t>
            </a:r>
            <a:r>
              <a:rPr sz="1400" spc="-65" dirty="0">
                <a:latin typeface="微软雅黑"/>
                <a:cs typeface="微软雅黑"/>
              </a:rPr>
              <a:t>WWW2013A</a:t>
            </a:r>
            <a:endParaRPr sz="14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50" dirty="0">
                <a:latin typeface="微软雅黑"/>
                <a:cs typeface="微软雅黑"/>
              </a:rPr>
              <a:t>[,BO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285" dirty="0">
                <a:latin typeface="微软雅黑"/>
                <a:cs typeface="微软雅黑"/>
              </a:rPr>
              <a:t> </a:t>
            </a:r>
            <a:r>
              <a:rPr sz="1400" spc="50" dirty="0">
                <a:latin typeface="微软雅黑"/>
                <a:cs typeface="微软雅黑"/>
              </a:rPr>
              <a:t>3--2015A</a:t>
            </a:r>
            <a:endParaRPr sz="14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114" dirty="0">
                <a:latin typeface="微软雅黑"/>
                <a:cs typeface="微软雅黑"/>
              </a:rPr>
              <a:t>[7T </a:t>
            </a:r>
            <a:r>
              <a:rPr sz="1400" spc="-120" dirty="0">
                <a:latin typeface="微软雅黑"/>
                <a:cs typeface="微软雅黑"/>
              </a:rPr>
              <a:t>FS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65" dirty="0">
                <a:latin typeface="微软雅黑"/>
                <a:cs typeface="微软雅黑"/>
              </a:rPr>
              <a:t> </a:t>
            </a:r>
            <a:r>
              <a:rPr sz="1400" spc="0" dirty="0">
                <a:latin typeface="微软雅黑"/>
                <a:cs typeface="微软雅黑"/>
              </a:rPr>
              <a:t>3--201&amp;A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spc="-105" dirty="0">
                <a:latin typeface="微软雅黑"/>
                <a:cs typeface="微软雅黑"/>
              </a:rPr>
              <a:t>9BNEOM </a:t>
            </a:r>
            <a:r>
              <a:rPr sz="1800" spc="-190" dirty="0">
                <a:latin typeface="微软雅黑"/>
                <a:cs typeface="微软雅黑"/>
              </a:rPr>
              <a:t>WBLK  </a:t>
            </a:r>
            <a:r>
              <a:rPr sz="1800" spc="-55" dirty="0">
                <a:latin typeface="微软雅黑"/>
                <a:cs typeface="微软雅黑"/>
              </a:rPr>
              <a:t>BBRFE</a:t>
            </a:r>
            <a:r>
              <a:rPr sz="1800" spc="-50" dirty="0">
                <a:latin typeface="微软雅黑"/>
                <a:cs typeface="微软雅黑"/>
              </a:rPr>
              <a:t> </a:t>
            </a:r>
            <a:r>
              <a:rPr sz="1800" spc="60" dirty="0">
                <a:latin typeface="微软雅黑"/>
                <a:cs typeface="微软雅黑"/>
              </a:rPr>
              <a:t>5FSIOER</a:t>
            </a:r>
            <a:endParaRPr sz="18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-90" dirty="0">
                <a:latin typeface="微软雅黑"/>
                <a:cs typeface="微软雅黑"/>
              </a:rPr>
              <a:t>[8FrOYYJ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110" dirty="0">
                <a:latin typeface="微软雅黑"/>
                <a:cs typeface="微软雅黑"/>
              </a:rPr>
              <a:t> </a:t>
            </a:r>
            <a:r>
              <a:rPr sz="1400" spc="50" dirty="0">
                <a:latin typeface="微软雅黑"/>
                <a:cs typeface="微软雅黑"/>
              </a:rPr>
              <a:t>3--2014A</a:t>
            </a:r>
            <a:endParaRPr sz="1400">
              <a:latin typeface="微软雅黑"/>
              <a:cs typeface="微软雅黑"/>
            </a:endParaRPr>
          </a:p>
          <a:p>
            <a:pPr marL="451484" indent="-28575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451484" algn="l"/>
                <a:tab pos="452120" algn="l"/>
              </a:tabLst>
            </a:pPr>
            <a:r>
              <a:rPr sz="1400" spc="-45" dirty="0">
                <a:latin typeface="微软雅黑"/>
                <a:cs typeface="微软雅黑"/>
              </a:rPr>
              <a:t>[0rOUFr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185" dirty="0">
                <a:latin typeface="微软雅黑"/>
                <a:cs typeface="微软雅黑"/>
              </a:rPr>
              <a:t> </a:t>
            </a:r>
            <a:r>
              <a:rPr sz="1400" spc="0" dirty="0">
                <a:latin typeface="微软雅黑"/>
                <a:cs typeface="微软雅黑"/>
              </a:rPr>
              <a:t>3--201&amp;A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940808" y="1490472"/>
            <a:ext cx="2075688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81119" y="1511805"/>
            <a:ext cx="1917064" cy="748665"/>
          </a:xfrm>
          <a:custGeom>
            <a:avLst/>
            <a:gdLst/>
            <a:ahLst/>
            <a:cxnLst/>
            <a:rect l="l" t="t" r="r" b="b"/>
            <a:pathLst>
              <a:path w="1917065" h="748664">
                <a:moveTo>
                  <a:pt x="1840835" y="724922"/>
                </a:moveTo>
                <a:lnTo>
                  <a:pt x="1831794" y="748658"/>
                </a:lnTo>
                <a:lnTo>
                  <a:pt x="1916565" y="740178"/>
                </a:lnTo>
                <a:lnTo>
                  <a:pt x="1906700" y="729443"/>
                </a:lnTo>
                <a:lnTo>
                  <a:pt x="1852703" y="729443"/>
                </a:lnTo>
                <a:lnTo>
                  <a:pt x="1840835" y="724922"/>
                </a:lnTo>
                <a:close/>
              </a:path>
              <a:path w="1917065" h="748664">
                <a:moveTo>
                  <a:pt x="1849876" y="701186"/>
                </a:moveTo>
                <a:lnTo>
                  <a:pt x="1840835" y="724922"/>
                </a:lnTo>
                <a:lnTo>
                  <a:pt x="1852703" y="729443"/>
                </a:lnTo>
                <a:lnTo>
                  <a:pt x="1861745" y="705707"/>
                </a:lnTo>
                <a:lnTo>
                  <a:pt x="1849876" y="701186"/>
                </a:lnTo>
                <a:close/>
              </a:path>
              <a:path w="1917065" h="748664">
                <a:moveTo>
                  <a:pt x="1858918" y="677449"/>
                </a:moveTo>
                <a:lnTo>
                  <a:pt x="1849876" y="701186"/>
                </a:lnTo>
                <a:lnTo>
                  <a:pt x="1861745" y="705707"/>
                </a:lnTo>
                <a:lnTo>
                  <a:pt x="1852703" y="729443"/>
                </a:lnTo>
                <a:lnTo>
                  <a:pt x="1906700" y="729443"/>
                </a:lnTo>
                <a:lnTo>
                  <a:pt x="1858918" y="677449"/>
                </a:lnTo>
                <a:close/>
              </a:path>
              <a:path w="1917065" h="748664">
                <a:moveTo>
                  <a:pt x="9041" y="0"/>
                </a:moveTo>
                <a:lnTo>
                  <a:pt x="0" y="23736"/>
                </a:lnTo>
                <a:lnTo>
                  <a:pt x="1840835" y="724922"/>
                </a:lnTo>
                <a:lnTo>
                  <a:pt x="1849876" y="701186"/>
                </a:lnTo>
                <a:lnTo>
                  <a:pt x="9041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05807" y="2251964"/>
            <a:ext cx="2978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85" dirty="0">
                <a:latin typeface="微软雅黑"/>
                <a:cs typeface="微软雅黑"/>
              </a:rPr>
              <a:t>-FFP </a:t>
            </a:r>
            <a:r>
              <a:rPr sz="1800" spc="15" dirty="0">
                <a:latin typeface="微软雅黑"/>
                <a:cs typeface="微软雅黑"/>
              </a:rPr>
              <a:t>.MCFEEJNg</a:t>
            </a:r>
            <a:r>
              <a:rPr sz="1800" spc="-229" dirty="0">
                <a:latin typeface="微软雅黑"/>
                <a:cs typeface="微软雅黑"/>
              </a:rPr>
              <a:t> </a:t>
            </a:r>
            <a:r>
              <a:rPr sz="1800" spc="60" dirty="0">
                <a:latin typeface="微软雅黑"/>
                <a:cs typeface="微软雅黑"/>
              </a:rPr>
              <a:t>5FSIOER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14288" y="2551176"/>
            <a:ext cx="115824" cy="2584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67897" y="2571337"/>
            <a:ext cx="7620" cy="2530475"/>
          </a:xfrm>
          <a:custGeom>
            <a:avLst/>
            <a:gdLst/>
            <a:ahLst/>
            <a:cxnLst/>
            <a:rect l="l" t="t" r="r" b="b"/>
            <a:pathLst>
              <a:path w="7620" h="2530475">
                <a:moveTo>
                  <a:pt x="0" y="0"/>
                </a:moveTo>
                <a:lnTo>
                  <a:pt x="7414" y="2529873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26479" y="3035807"/>
            <a:ext cx="432816" cy="106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67897" y="3068998"/>
            <a:ext cx="341630" cy="0"/>
          </a:xfrm>
          <a:custGeom>
            <a:avLst/>
            <a:gdLst/>
            <a:ahLst/>
            <a:cxnLst/>
            <a:rect l="l" t="t" r="r" b="b"/>
            <a:pathLst>
              <a:path w="341629">
                <a:moveTo>
                  <a:pt x="0" y="0"/>
                </a:moveTo>
                <a:lnTo>
                  <a:pt x="341074" y="1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582338" y="2916427"/>
            <a:ext cx="2195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0" dirty="0">
                <a:latin typeface="微软雅黑"/>
                <a:cs typeface="微软雅黑"/>
              </a:rPr>
              <a:t>0rBPI</a:t>
            </a:r>
            <a:r>
              <a:rPr sz="1800" spc="-50" dirty="0">
                <a:latin typeface="微软雅黑"/>
                <a:cs typeface="微软雅黑"/>
              </a:rPr>
              <a:t> </a:t>
            </a:r>
            <a:r>
              <a:rPr sz="1800" spc="-135" dirty="0">
                <a:latin typeface="微软雅黑"/>
                <a:cs typeface="微软雅黑"/>
              </a:rPr>
              <a:t>ATSOFNDOEFr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03542" y="3262884"/>
            <a:ext cx="2248535" cy="45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50" dirty="0">
                <a:latin typeface="微软雅黑"/>
                <a:cs typeface="微软雅黑"/>
              </a:rPr>
              <a:t>[,BO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280" dirty="0">
                <a:latin typeface="微软雅黑"/>
                <a:cs typeface="微软雅黑"/>
              </a:rPr>
              <a:t> </a:t>
            </a:r>
            <a:r>
              <a:rPr sz="1400" spc="-150" dirty="0">
                <a:latin typeface="微软雅黑"/>
                <a:cs typeface="微软雅黑"/>
              </a:rPr>
              <a:t>AAA1201&amp;A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80" dirty="0">
                <a:latin typeface="微软雅黑"/>
                <a:cs typeface="微软雅黑"/>
              </a:rPr>
              <a:t>[WBNg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150" dirty="0">
                <a:latin typeface="微软雅黑"/>
                <a:cs typeface="微软雅黑"/>
              </a:rPr>
              <a:t> </a:t>
            </a:r>
            <a:r>
              <a:rPr sz="1400" spc="0" dirty="0">
                <a:latin typeface="微软雅黑"/>
                <a:cs typeface="微软雅黑"/>
              </a:rPr>
              <a:t>3--201&amp;A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132576" y="3892296"/>
            <a:ext cx="432816" cy="1097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75194" y="3927303"/>
            <a:ext cx="341630" cy="0"/>
          </a:xfrm>
          <a:custGeom>
            <a:avLst/>
            <a:gdLst/>
            <a:ahLst/>
            <a:cxnLst/>
            <a:rect l="l" t="t" r="r" b="b"/>
            <a:pathLst>
              <a:path w="341629">
                <a:moveTo>
                  <a:pt x="0" y="0"/>
                </a:moveTo>
                <a:lnTo>
                  <a:pt x="341074" y="1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96935" y="3757676"/>
            <a:ext cx="3302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0" dirty="0">
                <a:latin typeface="微软雅黑"/>
                <a:cs typeface="微软雅黑"/>
              </a:rPr>
              <a:t>0rBPI </a:t>
            </a:r>
            <a:r>
              <a:rPr sz="1800" spc="-225" dirty="0">
                <a:latin typeface="微软雅黑"/>
                <a:cs typeface="微软雅黑"/>
              </a:rPr>
              <a:t>,ONUOLTSJONBL</a:t>
            </a:r>
            <a:r>
              <a:rPr sz="1800" spc="-120" dirty="0">
                <a:latin typeface="微软雅黑"/>
                <a:cs typeface="微软雅黑"/>
              </a:rPr>
              <a:t> </a:t>
            </a:r>
            <a:r>
              <a:rPr sz="1800" spc="-30" dirty="0">
                <a:latin typeface="微软雅黑"/>
                <a:cs typeface="微软雅黑"/>
              </a:rPr>
              <a:t>6FSVOrK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1786" y="4125467"/>
            <a:ext cx="2687320" cy="668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60" dirty="0">
                <a:latin typeface="微软雅黑"/>
                <a:cs typeface="微软雅黑"/>
              </a:rPr>
              <a:t>[BrTNB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 </a:t>
            </a:r>
            <a:r>
              <a:rPr sz="1400" spc="-95" dirty="0">
                <a:latin typeface="微软雅黑"/>
                <a:cs typeface="微软雅黑"/>
              </a:rPr>
              <a:t> </a:t>
            </a:r>
            <a:r>
              <a:rPr sz="1400" spc="-40" dirty="0">
                <a:latin typeface="微软雅黑"/>
                <a:cs typeface="微软雅黑"/>
              </a:rPr>
              <a:t>1,492014A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dirty="0">
                <a:latin typeface="微软雅黑"/>
                <a:cs typeface="微软雅黑"/>
              </a:rPr>
              <a:t>[-TUFNBTE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 </a:t>
            </a:r>
            <a:r>
              <a:rPr sz="1400" spc="-130" dirty="0">
                <a:latin typeface="微软雅黑"/>
                <a:cs typeface="微软雅黑"/>
              </a:rPr>
              <a:t> </a:t>
            </a:r>
            <a:r>
              <a:rPr sz="1400" spc="-65" dirty="0">
                <a:latin typeface="微软雅黑"/>
                <a:cs typeface="微软雅黑"/>
              </a:rPr>
              <a:t>618S2015A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140" dirty="0">
                <a:latin typeface="微软雅黑"/>
                <a:cs typeface="微软雅黑"/>
              </a:rPr>
              <a:t>[3JPG&amp;WFLLJNg </a:t>
            </a:r>
            <a:r>
              <a:rPr sz="1400" spc="25" dirty="0">
                <a:latin typeface="微软雅黑"/>
                <a:cs typeface="微软雅黑"/>
              </a:rPr>
              <a:t> </a:t>
            </a:r>
            <a:r>
              <a:rPr sz="1400" spc="-40" dirty="0">
                <a:latin typeface="微软雅黑"/>
                <a:cs typeface="微软雅黑"/>
              </a:rPr>
              <a:t>1,492017A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41720" y="5026152"/>
            <a:ext cx="429768" cy="1097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82492" y="5061371"/>
            <a:ext cx="341630" cy="0"/>
          </a:xfrm>
          <a:custGeom>
            <a:avLst/>
            <a:gdLst/>
            <a:ahLst/>
            <a:cxnLst/>
            <a:rect l="l" t="t" r="r" b="b"/>
            <a:pathLst>
              <a:path w="341629">
                <a:moveTo>
                  <a:pt x="0" y="0"/>
                </a:moveTo>
                <a:lnTo>
                  <a:pt x="341074" y="1"/>
                </a:lnTo>
              </a:path>
            </a:pathLst>
          </a:custGeom>
          <a:ln w="25806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604232" y="4906771"/>
            <a:ext cx="311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latin typeface="微软雅黑"/>
                <a:cs typeface="微软雅黑"/>
              </a:rPr>
              <a:t>0rBPI-0BSFE </a:t>
            </a:r>
            <a:r>
              <a:rPr sz="1800" spc="-100" dirty="0">
                <a:latin typeface="微软雅黑"/>
                <a:cs typeface="微软雅黑"/>
              </a:rPr>
              <a:t>9FDTrrFNS</a:t>
            </a:r>
            <a:r>
              <a:rPr sz="1800" spc="-50" dirty="0">
                <a:latin typeface="微软雅黑"/>
                <a:cs typeface="微软雅黑"/>
              </a:rPr>
              <a:t> </a:t>
            </a:r>
            <a:r>
              <a:rPr sz="1800" spc="-245" dirty="0">
                <a:latin typeface="微软雅黑"/>
                <a:cs typeface="微软雅黑"/>
              </a:rPr>
              <a:t>UNJS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29082" y="5262372"/>
            <a:ext cx="2285365" cy="88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105" dirty="0">
                <a:latin typeface="微软雅黑"/>
                <a:cs typeface="微软雅黑"/>
              </a:rPr>
              <a:t>[4J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140" dirty="0">
                <a:latin typeface="微软雅黑"/>
                <a:cs typeface="微软雅黑"/>
              </a:rPr>
              <a:t> </a:t>
            </a:r>
            <a:r>
              <a:rPr sz="1400" spc="-40" dirty="0">
                <a:latin typeface="微软雅黑"/>
                <a:cs typeface="微软雅黑"/>
              </a:rPr>
              <a:t>1,492018A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100" dirty="0">
                <a:latin typeface="微软雅黑"/>
                <a:cs typeface="微软雅黑"/>
              </a:rPr>
              <a:t>[YBN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150" dirty="0">
                <a:latin typeface="微软雅黑"/>
                <a:cs typeface="微软雅黑"/>
              </a:rPr>
              <a:t> </a:t>
            </a:r>
            <a:r>
              <a:rPr sz="1400" dirty="0">
                <a:latin typeface="微软雅黑"/>
                <a:cs typeface="微软雅黑"/>
              </a:rPr>
              <a:t>AAA1[2018A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10" dirty="0">
                <a:latin typeface="微软雅黑"/>
                <a:cs typeface="微软雅黑"/>
              </a:rPr>
              <a:t>[WT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240" dirty="0">
                <a:latin typeface="微软雅黑"/>
                <a:cs typeface="微软雅黑"/>
              </a:rPr>
              <a:t> </a:t>
            </a:r>
            <a:r>
              <a:rPr sz="1400" spc="-10" dirty="0">
                <a:latin typeface="微软雅黑"/>
                <a:cs typeface="微软雅黑"/>
              </a:rPr>
              <a:t>12,A1[2019A</a:t>
            </a:r>
            <a:endParaRPr sz="1400">
              <a:latin typeface="微软雅黑"/>
              <a:cs typeface="微软雅黑"/>
            </a:endParaRPr>
          </a:p>
          <a:p>
            <a:pPr marL="298450" indent="-28575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dirty="0">
                <a:latin typeface="微软雅黑"/>
                <a:cs typeface="微软雅黑"/>
              </a:rPr>
              <a:t>[0TO </a:t>
            </a:r>
            <a:r>
              <a:rPr sz="1400" spc="-120" dirty="0">
                <a:latin typeface="微软雅黑"/>
                <a:cs typeface="微软雅黑"/>
              </a:rPr>
              <a:t>FS  </a:t>
            </a:r>
            <a:r>
              <a:rPr sz="1400" spc="-155" dirty="0">
                <a:latin typeface="微软雅黑"/>
                <a:cs typeface="微软雅黑"/>
              </a:rPr>
              <a:t>BL.</a:t>
            </a:r>
            <a:r>
              <a:rPr sz="1400" spc="-229" dirty="0">
                <a:latin typeface="微软雅黑"/>
                <a:cs typeface="微软雅黑"/>
              </a:rPr>
              <a:t> </a:t>
            </a:r>
            <a:r>
              <a:rPr sz="1400" spc="-105" dirty="0">
                <a:latin typeface="微软雅黑"/>
                <a:cs typeface="微软雅黑"/>
              </a:rPr>
              <a:t>AAA12019A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31570" y="5332082"/>
            <a:ext cx="4078604" cy="1326515"/>
          </a:xfrm>
          <a:prstGeom prst="rect">
            <a:avLst/>
          </a:prstGeom>
          <a:ln w="12903">
            <a:solidFill>
              <a:srgbClr val="FF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4455">
              <a:lnSpc>
                <a:spcPts val="1430"/>
              </a:lnSpc>
              <a:spcBef>
                <a:spcPts val="300"/>
              </a:spcBef>
            </a:pPr>
            <a:r>
              <a:rPr sz="1200" spc="25" dirty="0">
                <a:latin typeface="微软雅黑"/>
                <a:cs typeface="微软雅黑"/>
              </a:rPr>
              <a:t>6O </a:t>
            </a:r>
            <a:r>
              <a:rPr sz="1200" spc="-65" dirty="0">
                <a:latin typeface="微软雅黑"/>
                <a:cs typeface="微软雅黑"/>
              </a:rPr>
              <a:t>PBrBMFSFrR</a:t>
            </a:r>
            <a:r>
              <a:rPr sz="1200" spc="-110" dirty="0">
                <a:latin typeface="微软雅黑"/>
                <a:cs typeface="微软雅黑"/>
              </a:rPr>
              <a:t> </a:t>
            </a:r>
            <a:r>
              <a:rPr sz="1200" spc="-50" dirty="0">
                <a:latin typeface="微软雅黑"/>
                <a:cs typeface="微软雅黑"/>
              </a:rPr>
              <a:t>RIBrJNg</a:t>
            </a:r>
            <a:endParaRPr sz="1200">
              <a:latin typeface="微软雅黑"/>
              <a:cs typeface="微软雅黑"/>
            </a:endParaRPr>
          </a:p>
          <a:p>
            <a:pPr marL="255904" marR="276860" indent="-171450">
              <a:lnSpc>
                <a:spcPts val="1390"/>
              </a:lnSpc>
              <a:spcBef>
                <a:spcPts val="75"/>
              </a:spcBef>
              <a:buFont typeface="Arial"/>
              <a:buChar char="•"/>
              <a:tabLst>
                <a:tab pos="256540" algn="l"/>
              </a:tabLst>
            </a:pPr>
            <a:r>
              <a:rPr sz="1200" spc="-85" dirty="0">
                <a:latin typeface="微软雅黑"/>
                <a:cs typeface="微软雅黑"/>
              </a:rPr>
              <a:t>SJMPLy </a:t>
            </a:r>
            <a:r>
              <a:rPr sz="1200" spc="-170" dirty="0">
                <a:latin typeface="微软雅黑"/>
                <a:cs typeface="微软雅黑"/>
              </a:rPr>
              <a:t>BN </a:t>
            </a:r>
            <a:r>
              <a:rPr sz="1200" spc="-25" dirty="0">
                <a:latin typeface="微软雅黑"/>
                <a:cs typeface="微软雅黑"/>
              </a:rPr>
              <a:t>FMCFEEJNg </a:t>
            </a:r>
            <a:r>
              <a:rPr sz="1200" spc="-130" dirty="0">
                <a:latin typeface="微软雅黑"/>
                <a:cs typeface="微软雅黑"/>
              </a:rPr>
              <a:t>LOOKTP </a:t>
            </a:r>
            <a:r>
              <a:rPr sz="1200" spc="-50" dirty="0">
                <a:latin typeface="微软雅黑"/>
                <a:cs typeface="微软雅黑"/>
              </a:rPr>
              <a:t>CBRFE </a:t>
            </a:r>
            <a:r>
              <a:rPr sz="1200" spc="-229" dirty="0">
                <a:latin typeface="微软雅黑"/>
                <a:cs typeface="微软雅黑"/>
              </a:rPr>
              <a:t>ON </a:t>
            </a:r>
            <a:r>
              <a:rPr sz="1200" spc="-75" dirty="0">
                <a:latin typeface="微软雅黑"/>
                <a:cs typeface="微软雅黑"/>
              </a:rPr>
              <a:t>BrCJSrBry  </a:t>
            </a:r>
            <a:r>
              <a:rPr sz="1200" spc="-80" dirty="0">
                <a:latin typeface="微软雅黑"/>
                <a:cs typeface="微软雅黑"/>
              </a:rPr>
              <a:t>NOEF</a:t>
            </a:r>
            <a:r>
              <a:rPr sz="1200" spc="-100" dirty="0">
                <a:latin typeface="微软雅黑"/>
                <a:cs typeface="微软雅黑"/>
              </a:rPr>
              <a:t> </a:t>
            </a:r>
            <a:r>
              <a:rPr sz="1200" spc="-25" dirty="0">
                <a:latin typeface="微软雅黑"/>
                <a:cs typeface="微软雅黑"/>
              </a:rPr>
              <a:t>JE</a:t>
            </a:r>
            <a:endParaRPr sz="1200">
              <a:latin typeface="微软雅黑"/>
              <a:cs typeface="微软雅黑"/>
            </a:endParaRPr>
          </a:p>
          <a:p>
            <a:pPr marL="84455">
              <a:lnSpc>
                <a:spcPts val="1415"/>
              </a:lnSpc>
              <a:spcBef>
                <a:spcPts val="30"/>
              </a:spcBef>
            </a:pPr>
            <a:r>
              <a:rPr sz="1200" spc="-140" dirty="0">
                <a:latin typeface="微软雅黑"/>
                <a:cs typeface="微软雅黑"/>
              </a:rPr>
              <a:t>FBJL  </a:t>
            </a:r>
            <a:r>
              <a:rPr sz="1200" spc="-235" dirty="0">
                <a:latin typeface="微软雅黑"/>
                <a:cs typeface="微软雅黑"/>
              </a:rPr>
              <a:t>SO   </a:t>
            </a:r>
            <a:r>
              <a:rPr sz="1200" spc="-70" dirty="0">
                <a:latin typeface="微软雅黑"/>
                <a:cs typeface="微软雅黑"/>
              </a:rPr>
              <a:t>LFUFrBgF </a:t>
            </a:r>
            <a:r>
              <a:rPr sz="1200" spc="-80" dirty="0">
                <a:latin typeface="微软雅黑"/>
                <a:cs typeface="微软雅黑"/>
              </a:rPr>
              <a:t>NOEF</a:t>
            </a:r>
            <a:r>
              <a:rPr sz="1200" spc="-90" dirty="0">
                <a:latin typeface="微软雅黑"/>
                <a:cs typeface="微软雅黑"/>
              </a:rPr>
              <a:t> </a:t>
            </a:r>
            <a:r>
              <a:rPr sz="1200" spc="-120" dirty="0">
                <a:latin typeface="微软雅黑"/>
                <a:cs typeface="微软雅黑"/>
              </a:rPr>
              <a:t>BSSrJCTSFR</a:t>
            </a:r>
            <a:endParaRPr sz="1200">
              <a:latin typeface="微软雅黑"/>
              <a:cs typeface="微软雅黑"/>
            </a:endParaRPr>
          </a:p>
          <a:p>
            <a:pPr marL="255904" indent="-171450">
              <a:lnSpc>
                <a:spcPts val="1415"/>
              </a:lnSpc>
              <a:buFont typeface="Arial"/>
              <a:buChar char="•"/>
              <a:tabLst>
                <a:tab pos="256540" algn="l"/>
              </a:tabLst>
            </a:pPr>
            <a:r>
              <a:rPr sz="1200" spc="80" dirty="0">
                <a:latin typeface="微软雅黑"/>
                <a:cs typeface="微软雅黑"/>
              </a:rPr>
              <a:t>..g.  </a:t>
            </a:r>
            <a:r>
              <a:rPr sz="1200" spc="-40" dirty="0">
                <a:latin typeface="微软雅黑"/>
                <a:cs typeface="微软雅黑"/>
              </a:rPr>
              <a:t>TRFr </a:t>
            </a:r>
            <a:r>
              <a:rPr sz="1200" spc="-170" dirty="0">
                <a:latin typeface="微软雅黑"/>
                <a:cs typeface="微软雅黑"/>
              </a:rPr>
              <a:t>PrOGJLFR  </a:t>
            </a:r>
            <a:r>
              <a:rPr sz="1200" spc="-229" dirty="0">
                <a:latin typeface="微软雅黑"/>
                <a:cs typeface="微软雅黑"/>
              </a:rPr>
              <a:t>ON   </a:t>
            </a:r>
            <a:r>
              <a:rPr sz="1200" spc="-90" dirty="0">
                <a:latin typeface="微软雅黑"/>
                <a:cs typeface="微软雅黑"/>
              </a:rPr>
              <a:t>B </a:t>
            </a:r>
            <a:r>
              <a:rPr sz="1200" spc="-120" dirty="0">
                <a:latin typeface="微软雅黑"/>
                <a:cs typeface="微软雅黑"/>
              </a:rPr>
              <a:t>rFDOMMFNEBSJON</a:t>
            </a:r>
            <a:r>
              <a:rPr sz="1200" spc="-190" dirty="0">
                <a:latin typeface="微软雅黑"/>
                <a:cs typeface="微软雅黑"/>
              </a:rPr>
              <a:t> </a:t>
            </a:r>
            <a:r>
              <a:rPr sz="1200" spc="-175" dirty="0">
                <a:latin typeface="微软雅黑"/>
                <a:cs typeface="微软雅黑"/>
              </a:rPr>
              <a:t>SBRK</a:t>
            </a:r>
            <a:endParaRPr sz="1200">
              <a:latin typeface="微软雅黑"/>
              <a:cs typeface="微软雅黑"/>
            </a:endParaRPr>
          </a:p>
          <a:p>
            <a:pPr marL="84455">
              <a:lnSpc>
                <a:spcPts val="1430"/>
              </a:lnSpc>
              <a:spcBef>
                <a:spcPts val="50"/>
              </a:spcBef>
            </a:pPr>
            <a:r>
              <a:rPr sz="1200" spc="-120" dirty="0">
                <a:latin typeface="微软雅黑"/>
                <a:cs typeface="微软雅黑"/>
              </a:rPr>
              <a:t>TrBNRETDSJUF</a:t>
            </a:r>
            <a:r>
              <a:rPr sz="1200" spc="-30" dirty="0">
                <a:latin typeface="微软雅黑"/>
                <a:cs typeface="微软雅黑"/>
              </a:rPr>
              <a:t> </a:t>
            </a:r>
            <a:r>
              <a:rPr sz="1200" spc="-90" dirty="0">
                <a:latin typeface="微软雅黑"/>
                <a:cs typeface="微软雅黑"/>
              </a:rPr>
              <a:t>MOEFL</a:t>
            </a:r>
            <a:endParaRPr sz="1200">
              <a:latin typeface="微软雅黑"/>
              <a:cs typeface="微软雅黑"/>
            </a:endParaRPr>
          </a:p>
          <a:p>
            <a:pPr marL="255904" indent="-171450">
              <a:lnSpc>
                <a:spcPts val="1415"/>
              </a:lnSpc>
              <a:buFont typeface="Arial"/>
              <a:buChar char="•"/>
              <a:tabLst>
                <a:tab pos="256540" algn="l"/>
              </a:tabLst>
            </a:pPr>
            <a:r>
              <a:rPr sz="1200" spc="130" dirty="0">
                <a:latin typeface="微软雅黑"/>
                <a:cs typeface="微软雅黑"/>
              </a:rPr>
              <a:t>TIF </a:t>
            </a:r>
            <a:r>
              <a:rPr sz="1200" spc="-185" dirty="0">
                <a:latin typeface="微软雅黑"/>
                <a:cs typeface="微软雅黑"/>
              </a:rPr>
              <a:t>DOLE  </a:t>
            </a:r>
            <a:r>
              <a:rPr sz="1200" spc="-165" dirty="0">
                <a:latin typeface="微软雅黑"/>
                <a:cs typeface="微软雅黑"/>
              </a:rPr>
              <a:t>RSBrS</a:t>
            </a:r>
            <a:r>
              <a:rPr sz="1200" spc="-200" dirty="0">
                <a:latin typeface="微软雅黑"/>
                <a:cs typeface="微软雅黑"/>
              </a:rPr>
              <a:t> </a:t>
            </a:r>
            <a:r>
              <a:rPr sz="1200" spc="-80" dirty="0">
                <a:latin typeface="微软雅黑"/>
                <a:cs typeface="微软雅黑"/>
              </a:rPr>
              <a:t>PrOCLFM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55496" y="2810936"/>
            <a:ext cx="3277870" cy="972819"/>
          </a:xfrm>
          <a:prstGeom prst="rect">
            <a:avLst/>
          </a:prstGeom>
          <a:ln w="12903">
            <a:solidFill>
              <a:srgbClr val="FF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4455">
              <a:lnSpc>
                <a:spcPts val="1430"/>
              </a:lnSpc>
              <a:spcBef>
                <a:spcPts val="300"/>
              </a:spcBef>
            </a:pPr>
            <a:r>
              <a:rPr sz="1200" spc="-190" dirty="0">
                <a:latin typeface="微软雅黑"/>
                <a:cs typeface="微软雅黑"/>
              </a:rPr>
              <a:t>-JGGJDTLS  </a:t>
            </a:r>
            <a:r>
              <a:rPr sz="1200" spc="-235" dirty="0">
                <a:latin typeface="微软雅黑"/>
                <a:cs typeface="微软雅黑"/>
              </a:rPr>
              <a:t>SO   </a:t>
            </a:r>
            <a:r>
              <a:rPr sz="1200" spc="-65" dirty="0">
                <a:latin typeface="微软雅黑"/>
                <a:cs typeface="微软雅黑"/>
              </a:rPr>
              <a:t>EFBL </a:t>
            </a:r>
            <a:r>
              <a:rPr sz="1200" spc="25" dirty="0">
                <a:latin typeface="微软雅黑"/>
                <a:cs typeface="微软雅黑"/>
              </a:rPr>
              <a:t>VJSI </a:t>
            </a:r>
            <a:r>
              <a:rPr sz="1200" spc="-75" dirty="0">
                <a:latin typeface="微软雅黑"/>
                <a:cs typeface="微软雅黑"/>
              </a:rPr>
              <a:t>LBrgF </a:t>
            </a:r>
            <a:r>
              <a:rPr sz="1200" spc="-185" dirty="0">
                <a:latin typeface="微软雅黑"/>
                <a:cs typeface="微软雅黑"/>
              </a:rPr>
              <a:t>RDBLF </a:t>
            </a:r>
            <a:r>
              <a:rPr sz="1200" spc="-100" dirty="0">
                <a:latin typeface="微软雅黑"/>
                <a:cs typeface="微软雅黑"/>
              </a:rPr>
              <a:t> </a:t>
            </a:r>
            <a:r>
              <a:rPr sz="1200" spc="5" dirty="0">
                <a:latin typeface="微软雅黑"/>
                <a:cs typeface="微软雅黑"/>
              </a:rPr>
              <a:t>grBPIR</a:t>
            </a:r>
            <a:endParaRPr sz="1200">
              <a:latin typeface="微软雅黑"/>
              <a:cs typeface="微软雅黑"/>
            </a:endParaRPr>
          </a:p>
          <a:p>
            <a:pPr marL="255904" marR="1019810" indent="-171450">
              <a:lnSpc>
                <a:spcPts val="1390"/>
              </a:lnSpc>
              <a:spcBef>
                <a:spcPts val="70"/>
              </a:spcBef>
              <a:buFont typeface="Arial"/>
              <a:buChar char="•"/>
              <a:tabLst>
                <a:tab pos="256540" algn="l"/>
              </a:tabLst>
            </a:pPr>
            <a:r>
              <a:rPr sz="1200" spc="130" dirty="0">
                <a:latin typeface="微软雅黑"/>
                <a:cs typeface="微软雅黑"/>
              </a:rPr>
              <a:t>TIF </a:t>
            </a:r>
            <a:r>
              <a:rPr sz="1200" spc="-114" dirty="0">
                <a:latin typeface="微软雅黑"/>
                <a:cs typeface="微软雅黑"/>
              </a:rPr>
              <a:t>JNPTS </a:t>
            </a:r>
            <a:r>
              <a:rPr sz="1200" spc="-130" dirty="0">
                <a:latin typeface="微软雅黑"/>
                <a:cs typeface="微软雅黑"/>
              </a:rPr>
              <a:t>EJMFNRJON </a:t>
            </a:r>
            <a:r>
              <a:rPr sz="1200" spc="-235" dirty="0">
                <a:latin typeface="微软雅黑"/>
                <a:cs typeface="微软雅黑"/>
              </a:rPr>
              <a:t>SO </a:t>
            </a:r>
            <a:r>
              <a:rPr sz="1200" spc="50" dirty="0">
                <a:latin typeface="微软雅黑"/>
                <a:cs typeface="微软雅黑"/>
              </a:rPr>
              <a:t>SIF  </a:t>
            </a:r>
            <a:r>
              <a:rPr sz="1200" spc="-105" dirty="0">
                <a:latin typeface="微软雅黑"/>
                <a:cs typeface="微软雅黑"/>
              </a:rPr>
              <a:t>BTSOFNDOEFr  </a:t>
            </a:r>
            <a:r>
              <a:rPr sz="1200" spc="-195" dirty="0">
                <a:latin typeface="微软雅黑"/>
                <a:cs typeface="微软雅黑"/>
              </a:rPr>
              <a:t>JR  </a:t>
            </a:r>
            <a:r>
              <a:rPr sz="1200" spc="-225" dirty="0">
                <a:latin typeface="微软雅黑"/>
                <a:cs typeface="微软雅黑"/>
              </a:rPr>
              <a:t>GJWFE   </a:t>
            </a:r>
            <a:r>
              <a:rPr sz="1200" spc="-175" dirty="0">
                <a:latin typeface="微软雅黑"/>
                <a:cs typeface="微软雅黑"/>
              </a:rPr>
              <a:t>BS</a:t>
            </a:r>
            <a:r>
              <a:rPr sz="1200" spc="-220" dirty="0">
                <a:latin typeface="微软雅黑"/>
                <a:cs typeface="微软雅黑"/>
              </a:rPr>
              <a:t> </a:t>
            </a:r>
            <a:r>
              <a:rPr sz="1200" spc="-20" dirty="0">
                <a:latin typeface="微软雅黑"/>
                <a:cs typeface="微软雅黑"/>
              </a:rPr>
              <a:t>IVI</a:t>
            </a:r>
            <a:endParaRPr sz="1200">
              <a:latin typeface="微软雅黑"/>
              <a:cs typeface="微软雅黑"/>
            </a:endParaRPr>
          </a:p>
          <a:p>
            <a:pPr marL="84455">
              <a:lnSpc>
                <a:spcPts val="1430"/>
              </a:lnSpc>
              <a:spcBef>
                <a:spcPts val="5"/>
              </a:spcBef>
            </a:pPr>
            <a:r>
              <a:rPr sz="1200" spc="-90" dirty="0">
                <a:latin typeface="微软雅黑"/>
                <a:cs typeface="微软雅黑"/>
              </a:rPr>
              <a:t>,BNNOS </a:t>
            </a:r>
            <a:r>
              <a:rPr sz="1200" spc="-120" dirty="0">
                <a:latin typeface="微软雅黑"/>
                <a:cs typeface="微软雅黑"/>
              </a:rPr>
              <a:t>DOPF  </a:t>
            </a:r>
            <a:r>
              <a:rPr sz="1200" spc="25" dirty="0">
                <a:latin typeface="微软雅黑"/>
                <a:cs typeface="微软雅黑"/>
              </a:rPr>
              <a:t>VJSI </a:t>
            </a:r>
            <a:r>
              <a:rPr sz="1200" spc="-105" dirty="0">
                <a:latin typeface="微软雅黑"/>
                <a:cs typeface="微软雅黑"/>
              </a:rPr>
              <a:t>TNRFFN</a:t>
            </a:r>
            <a:r>
              <a:rPr sz="1200" spc="-120" dirty="0">
                <a:latin typeface="微软雅黑"/>
                <a:cs typeface="微软雅黑"/>
              </a:rPr>
              <a:t> </a:t>
            </a:r>
            <a:r>
              <a:rPr sz="1200" spc="-114" dirty="0">
                <a:latin typeface="微软雅黑"/>
                <a:cs typeface="微软雅黑"/>
              </a:rPr>
              <a:t>NOEFR</a:t>
            </a:r>
            <a:endParaRPr sz="1200">
              <a:latin typeface="微软雅黑"/>
              <a:cs typeface="微软雅黑"/>
            </a:endParaRPr>
          </a:p>
          <a:p>
            <a:pPr marL="255904" indent="-171450">
              <a:lnSpc>
                <a:spcPts val="1430"/>
              </a:lnSpc>
              <a:buFont typeface="Arial"/>
              <a:buChar char="•"/>
              <a:tabLst>
                <a:tab pos="256540" algn="l"/>
              </a:tabLst>
            </a:pPr>
            <a:r>
              <a:rPr sz="1200" spc="130" dirty="0">
                <a:latin typeface="微软雅黑"/>
                <a:cs typeface="微软雅黑"/>
              </a:rPr>
              <a:t>TIF </a:t>
            </a:r>
            <a:r>
              <a:rPr sz="1200" spc="-185" dirty="0">
                <a:latin typeface="微软雅黑"/>
                <a:cs typeface="微软雅黑"/>
              </a:rPr>
              <a:t>DOLE  </a:t>
            </a:r>
            <a:r>
              <a:rPr sz="1200" spc="-165" dirty="0">
                <a:latin typeface="微软雅黑"/>
                <a:cs typeface="微软雅黑"/>
              </a:rPr>
              <a:t>RSBrS</a:t>
            </a:r>
            <a:r>
              <a:rPr sz="1200" spc="-200" dirty="0">
                <a:latin typeface="微软雅黑"/>
                <a:cs typeface="微软雅黑"/>
              </a:rPr>
              <a:t> </a:t>
            </a:r>
            <a:r>
              <a:rPr sz="1200" spc="-80" dirty="0">
                <a:latin typeface="微软雅黑"/>
                <a:cs typeface="微软雅黑"/>
              </a:rPr>
              <a:t>PrOCLFM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72833" y="1009395"/>
            <a:ext cx="17608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404040"/>
                </a:solidFill>
                <a:latin typeface="微软雅黑"/>
                <a:cs typeface="微软雅黑"/>
              </a:rPr>
              <a:t>GE</a:t>
            </a:r>
            <a:r>
              <a:rPr sz="2800" b="1" spc="-95" dirty="0">
                <a:solidFill>
                  <a:srgbClr val="404040"/>
                </a:solidFill>
                <a:latin typeface="微软雅黑"/>
                <a:cs typeface="微软雅黑"/>
              </a:rPr>
              <a:t> </a:t>
            </a:r>
            <a:r>
              <a:rPr sz="2800" b="1" spc="-20" dirty="0">
                <a:solidFill>
                  <a:srgbClr val="404040"/>
                </a:solidFill>
                <a:latin typeface="微软雅黑"/>
                <a:cs typeface="微软雅黑"/>
              </a:rPr>
              <a:t>Family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4965" y="243828"/>
            <a:ext cx="6598284" cy="720090"/>
          </a:xfrm>
          <a:custGeom>
            <a:avLst/>
            <a:gdLst/>
            <a:ahLst/>
            <a:cxnLst/>
            <a:rect l="l" t="t" r="r" b="b"/>
            <a:pathLst>
              <a:path w="6598284" h="720090">
                <a:moveTo>
                  <a:pt x="0" y="720079"/>
                </a:moveTo>
                <a:lnTo>
                  <a:pt x="6597975" y="720079"/>
                </a:lnTo>
                <a:lnTo>
                  <a:pt x="6597975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284" y="87286"/>
            <a:ext cx="1957070" cy="720090"/>
          </a:xfrm>
          <a:custGeom>
            <a:avLst/>
            <a:gdLst/>
            <a:ahLst/>
            <a:cxnLst/>
            <a:rect l="l" t="t" r="r" b="b"/>
            <a:pathLst>
              <a:path w="1957070" h="720090">
                <a:moveTo>
                  <a:pt x="0" y="720079"/>
                </a:moveTo>
                <a:lnTo>
                  <a:pt x="1956742" y="720079"/>
                </a:lnTo>
                <a:lnTo>
                  <a:pt x="1956742" y="0"/>
                </a:lnTo>
                <a:lnTo>
                  <a:pt x="0" y="0"/>
                </a:lnTo>
                <a:lnTo>
                  <a:pt x="0" y="720079"/>
                </a:lnTo>
                <a:close/>
              </a:path>
            </a:pathLst>
          </a:custGeom>
          <a:solidFill>
            <a:srgbClr val="F79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07127" y="65532"/>
            <a:ext cx="158496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7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01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14"/>
              </a:lnSpc>
            </a:pPr>
            <a:r>
              <a:rPr sz="1900" spc="-15" dirty="0">
                <a:solidFill>
                  <a:srgbClr val="FFFFFF"/>
                </a:solidFill>
                <a:latin typeface="Rockwell"/>
                <a:cs typeface="Rockwell"/>
              </a:rPr>
              <a:t>Cognition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21794" y="450329"/>
            <a:ext cx="1130935" cy="313055"/>
          </a:xfrm>
          <a:prstGeom prst="rect">
            <a:avLst/>
          </a:prstGeom>
          <a:solidFill>
            <a:srgbClr val="F79646"/>
          </a:solidFill>
          <a:ln w="12903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5415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0AB8F069-85CB-43B7-BDEF-4D2F4196C2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1336"/>
            <a:ext cx="12192000" cy="68153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507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683" y="554741"/>
            <a:ext cx="1134110" cy="313055"/>
          </a:xfrm>
          <a:prstGeom prst="rect">
            <a:avLst/>
          </a:prstGeom>
          <a:ln w="12903">
            <a:solidFill>
              <a:srgbClr val="BFBFB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591" y="1984248"/>
            <a:ext cx="4611624" cy="2535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86470" y="3252363"/>
            <a:ext cx="70485" cy="161290"/>
          </a:xfrm>
          <a:custGeom>
            <a:avLst/>
            <a:gdLst/>
            <a:ahLst/>
            <a:cxnLst/>
            <a:rect l="l" t="t" r="r" b="b"/>
            <a:pathLst>
              <a:path w="70485" h="161289">
                <a:moveTo>
                  <a:pt x="0" y="161087"/>
                </a:moveTo>
                <a:lnTo>
                  <a:pt x="69973" y="161087"/>
                </a:lnTo>
                <a:lnTo>
                  <a:pt x="69973" y="0"/>
                </a:lnTo>
                <a:lnTo>
                  <a:pt x="0" y="0"/>
                </a:lnTo>
                <a:lnTo>
                  <a:pt x="0" y="1610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52422" y="4348792"/>
            <a:ext cx="237490" cy="250190"/>
          </a:xfrm>
          <a:custGeom>
            <a:avLst/>
            <a:gdLst/>
            <a:ahLst/>
            <a:cxnLst/>
            <a:rect l="l" t="t" r="r" b="b"/>
            <a:pathLst>
              <a:path w="237489" h="250189">
                <a:moveTo>
                  <a:pt x="0" y="249857"/>
                </a:moveTo>
                <a:lnTo>
                  <a:pt x="237271" y="249857"/>
                </a:lnTo>
                <a:lnTo>
                  <a:pt x="237271" y="0"/>
                </a:lnTo>
                <a:lnTo>
                  <a:pt x="0" y="0"/>
                </a:lnTo>
                <a:lnTo>
                  <a:pt x="0" y="2498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05769" y="4967732"/>
            <a:ext cx="3494404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Extremely </a:t>
            </a:r>
            <a:r>
              <a:rPr sz="1200" spc="-10" dirty="0">
                <a:latin typeface="Calibri"/>
                <a:cs typeface="Calibri"/>
              </a:rPr>
              <a:t>Large </a:t>
            </a:r>
            <a:r>
              <a:rPr sz="1200" spc="-5" dirty="0">
                <a:latin typeface="Calibri"/>
                <a:cs typeface="Calibri"/>
              </a:rPr>
              <a:t>Scale </a:t>
            </a:r>
            <a:r>
              <a:rPr sz="1200" spc="-10" dirty="0">
                <a:latin typeface="Calibri"/>
                <a:cs typeface="Calibri"/>
              </a:rPr>
              <a:t>Attributed Heterogeneous Graphs  </a:t>
            </a:r>
            <a:r>
              <a:rPr sz="1200" spc="-5" dirty="0">
                <a:latin typeface="Calibri"/>
                <a:cs typeface="Calibri"/>
              </a:rPr>
              <a:t>with Billions </a:t>
            </a:r>
            <a:r>
              <a:rPr sz="1200" dirty="0">
                <a:latin typeface="Calibri"/>
                <a:cs typeface="Calibri"/>
              </a:rPr>
              <a:t>of </a:t>
            </a:r>
            <a:r>
              <a:rPr sz="1200" spc="-5" dirty="0">
                <a:latin typeface="Calibri"/>
                <a:cs typeface="Calibri"/>
              </a:rPr>
              <a:t>Nodes and </a:t>
            </a:r>
            <a:r>
              <a:rPr sz="1200" spc="-15" dirty="0">
                <a:latin typeface="Calibri"/>
                <a:cs typeface="Calibri"/>
              </a:rPr>
              <a:t>Trillions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Edges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21531" y="6229603"/>
            <a:ext cx="2712085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Unified </a:t>
            </a:r>
            <a:r>
              <a:rPr sz="1200" spc="-10" dirty="0">
                <a:latin typeface="Calibri"/>
                <a:cs typeface="Calibri"/>
              </a:rPr>
              <a:t>Graph </a:t>
            </a:r>
            <a:r>
              <a:rPr sz="1200" spc="-5" dirty="0">
                <a:latin typeface="Calibri"/>
                <a:cs typeface="Calibri"/>
              </a:rPr>
              <a:t>Embeddings </a:t>
            </a:r>
            <a:r>
              <a:rPr sz="1200" spc="-10" dirty="0">
                <a:latin typeface="Calibri"/>
                <a:cs typeface="Calibri"/>
              </a:rPr>
              <a:t>for </a:t>
            </a:r>
            <a:r>
              <a:rPr sz="1200" spc="-5" dirty="0">
                <a:latin typeface="Calibri"/>
                <a:cs typeface="Calibri"/>
              </a:rPr>
              <a:t>Both </a:t>
            </a:r>
            <a:r>
              <a:rPr sz="1200" spc="-15" dirty="0">
                <a:latin typeface="Calibri"/>
                <a:cs typeface="Calibri"/>
              </a:rPr>
              <a:t>Various  Topological </a:t>
            </a:r>
            <a:r>
              <a:rPr sz="1200" spc="-5" dirty="0">
                <a:latin typeface="Calibri"/>
                <a:cs typeface="Calibri"/>
              </a:rPr>
              <a:t>and </a:t>
            </a:r>
            <a:r>
              <a:rPr sz="1200" spc="-10" dirty="0">
                <a:latin typeface="Calibri"/>
                <a:cs typeface="Calibri"/>
              </a:rPr>
              <a:t>Attributed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Spaces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01841" y="5181091"/>
            <a:ext cx="178625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10" dirty="0">
                <a:latin typeface="Calibri"/>
                <a:cs typeface="Calibri"/>
              </a:rPr>
              <a:t>Practical </a:t>
            </a:r>
            <a:r>
              <a:rPr sz="1200" spc="-5" dirty="0">
                <a:latin typeface="Calibri"/>
                <a:cs typeface="Calibri"/>
              </a:rPr>
              <a:t>Challenges and Our  </a:t>
            </a:r>
            <a:r>
              <a:rPr sz="1200" spc="-10" dirty="0">
                <a:latin typeface="Calibri"/>
                <a:cs typeface="Calibri"/>
              </a:rPr>
              <a:t>Current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Focuses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42432" y="1222247"/>
            <a:ext cx="2584704" cy="2587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50680" y="3255264"/>
            <a:ext cx="411479" cy="91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90893" y="3281422"/>
            <a:ext cx="332105" cy="0"/>
          </a:xfrm>
          <a:custGeom>
            <a:avLst/>
            <a:gdLst/>
            <a:ahLst/>
            <a:cxnLst/>
            <a:rect l="l" t="t" r="r" b="b"/>
            <a:pathLst>
              <a:path w="332104">
                <a:moveTo>
                  <a:pt x="0" y="0"/>
                </a:moveTo>
                <a:lnTo>
                  <a:pt x="331796" y="1"/>
                </a:lnTo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76816" y="1709927"/>
            <a:ext cx="414527" cy="91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17464" y="1736307"/>
            <a:ext cx="332105" cy="0"/>
          </a:xfrm>
          <a:custGeom>
            <a:avLst/>
            <a:gdLst/>
            <a:ahLst/>
            <a:cxnLst/>
            <a:rect l="l" t="t" r="r" b="b"/>
            <a:pathLst>
              <a:path w="332104">
                <a:moveTo>
                  <a:pt x="0" y="0"/>
                </a:moveTo>
                <a:lnTo>
                  <a:pt x="331796" y="1"/>
                </a:lnTo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76816" y="4773167"/>
            <a:ext cx="414527" cy="914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17464" y="4798357"/>
            <a:ext cx="332105" cy="0"/>
          </a:xfrm>
          <a:custGeom>
            <a:avLst/>
            <a:gdLst/>
            <a:ahLst/>
            <a:cxnLst/>
            <a:rect l="l" t="t" r="r" b="b"/>
            <a:pathLst>
              <a:path w="332104">
                <a:moveTo>
                  <a:pt x="0" y="0"/>
                </a:moveTo>
                <a:lnTo>
                  <a:pt x="331796" y="1"/>
                </a:lnTo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70719" y="1716023"/>
            <a:ext cx="91440" cy="3148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17464" y="1736307"/>
            <a:ext cx="0" cy="3111500"/>
          </a:xfrm>
          <a:custGeom>
            <a:avLst/>
            <a:gdLst/>
            <a:ahLst/>
            <a:cxnLst/>
            <a:rect l="l" t="t" r="r" b="b"/>
            <a:pathLst>
              <a:path h="3111500">
                <a:moveTo>
                  <a:pt x="0" y="0"/>
                </a:moveTo>
                <a:lnTo>
                  <a:pt x="1" y="3111043"/>
                </a:lnTo>
              </a:path>
            </a:pathLst>
          </a:custGeom>
          <a:ln w="12903">
            <a:solidFill>
              <a:srgbClr val="1891F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11710" y="3183394"/>
            <a:ext cx="169545" cy="196215"/>
          </a:xfrm>
          <a:custGeom>
            <a:avLst/>
            <a:gdLst/>
            <a:ahLst/>
            <a:cxnLst/>
            <a:rect l="l" t="t" r="r" b="b"/>
            <a:pathLst>
              <a:path w="169545" h="196214">
                <a:moveTo>
                  <a:pt x="0" y="0"/>
                </a:moveTo>
                <a:lnTo>
                  <a:pt x="0" y="196054"/>
                </a:lnTo>
                <a:lnTo>
                  <a:pt x="169011" y="98027"/>
                </a:lnTo>
                <a:lnTo>
                  <a:pt x="0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56341" y="3183395"/>
            <a:ext cx="169545" cy="196215"/>
          </a:xfrm>
          <a:custGeom>
            <a:avLst/>
            <a:gdLst/>
            <a:ahLst/>
            <a:cxnLst/>
            <a:rect l="l" t="t" r="r" b="b"/>
            <a:pathLst>
              <a:path w="169545" h="196214">
                <a:moveTo>
                  <a:pt x="0" y="0"/>
                </a:moveTo>
                <a:lnTo>
                  <a:pt x="0" y="196054"/>
                </a:lnTo>
                <a:lnTo>
                  <a:pt x="169011" y="98027"/>
                </a:lnTo>
                <a:lnTo>
                  <a:pt x="0" y="0"/>
                </a:lnTo>
                <a:close/>
              </a:path>
            </a:pathLst>
          </a:custGeom>
          <a:solidFill>
            <a:srgbClr val="1891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9991" y="3739896"/>
            <a:ext cx="3907536" cy="24170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895385" y="1054607"/>
            <a:ext cx="4206875" cy="375348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spc="-75" dirty="0">
                <a:latin typeface="微软雅黑"/>
                <a:cs typeface="微软雅黑"/>
              </a:rPr>
              <a:t>A9iGr1ph: </a:t>
            </a:r>
            <a:r>
              <a:rPr sz="1100" dirty="0">
                <a:latin typeface="微软雅黑"/>
                <a:cs typeface="微软雅黑"/>
              </a:rPr>
              <a:t>A </a:t>
            </a:r>
            <a:r>
              <a:rPr sz="1100" spc="50" dirty="0">
                <a:latin typeface="微软雅黑"/>
                <a:cs typeface="微软雅黑"/>
              </a:rPr>
              <a:t>)o:prehensiBe </a:t>
            </a:r>
            <a:r>
              <a:rPr sz="1100" spc="-35" dirty="0">
                <a:latin typeface="微软雅黑"/>
                <a:cs typeface="微软雅黑"/>
              </a:rPr>
              <a:t>Gr1ph </a:t>
            </a:r>
            <a:r>
              <a:rPr sz="1100" spc="-5" dirty="0">
                <a:latin typeface="微软雅黑"/>
                <a:cs typeface="微软雅黑"/>
              </a:rPr>
              <a:t>.eAr19 </a:t>
            </a:r>
            <a:r>
              <a:rPr sz="1100" spc="75" dirty="0">
                <a:latin typeface="微软雅黑"/>
                <a:cs typeface="微软雅黑"/>
              </a:rPr>
              <a:t>.etCork </a:t>
            </a:r>
            <a:r>
              <a:rPr sz="1100" spc="-20" dirty="0">
                <a:latin typeface="微软雅黑"/>
                <a:cs typeface="微软雅黑"/>
              </a:rPr>
              <a:t>P91t4or:.</a:t>
            </a:r>
            <a:r>
              <a:rPr sz="1100" spc="-229" dirty="0">
                <a:latin typeface="微软雅黑"/>
                <a:cs typeface="微软雅黑"/>
              </a:rPr>
              <a:t> </a:t>
            </a:r>
            <a:r>
              <a:rPr sz="1100" spc="-25" dirty="0">
                <a:latin typeface="微软雅黑"/>
                <a:cs typeface="微软雅黑"/>
              </a:rPr>
              <a:t>45th</a:t>
            </a:r>
            <a:endParaRPr sz="11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100" spc="-55" dirty="0">
                <a:latin typeface="微软雅黑"/>
                <a:cs typeface="微软雅黑"/>
              </a:rPr>
              <a:t>,ntern1tion19 </a:t>
            </a:r>
            <a:r>
              <a:rPr sz="1100" spc="-25" dirty="0">
                <a:latin typeface="微软雅黑"/>
                <a:cs typeface="微软雅黑"/>
              </a:rPr>
              <a:t>)on4eren2e </a:t>
            </a:r>
            <a:r>
              <a:rPr sz="1100" spc="-20" dirty="0">
                <a:latin typeface="微软雅黑"/>
                <a:cs typeface="微软雅黑"/>
              </a:rPr>
              <a:t>on </a:t>
            </a:r>
            <a:r>
              <a:rPr sz="1100" spc="-60" dirty="0">
                <a:latin typeface="微软雅黑"/>
                <a:cs typeface="微软雅黑"/>
              </a:rPr>
              <a:t>0erD </a:t>
            </a:r>
            <a:r>
              <a:rPr sz="1100" spc="-20" dirty="0">
                <a:latin typeface="微软雅黑"/>
                <a:cs typeface="微软雅黑"/>
              </a:rPr>
              <a:t>L1r5e </a:t>
            </a:r>
            <a:r>
              <a:rPr sz="1100" spc="-45" dirty="0">
                <a:latin typeface="微软雅黑"/>
                <a:cs typeface="微软雅黑"/>
              </a:rPr>
              <a:t>D1t1 </a:t>
            </a:r>
            <a:r>
              <a:rPr sz="1100" spc="25" dirty="0">
                <a:latin typeface="微软雅黑"/>
                <a:cs typeface="微软雅黑"/>
              </a:rPr>
              <a:t>(1ses </a:t>
            </a:r>
            <a:r>
              <a:rPr sz="1100" spc="50" dirty="0">
                <a:latin typeface="微软雅黑"/>
                <a:cs typeface="微软雅黑"/>
              </a:rPr>
              <a:t>(0LD( </a:t>
            </a:r>
            <a:r>
              <a:rPr sz="1100" dirty="0">
                <a:latin typeface="微软雅黑"/>
                <a:cs typeface="微软雅黑"/>
              </a:rPr>
              <a:t>,</a:t>
            </a:r>
            <a:r>
              <a:rPr sz="1100" spc="-175" dirty="0">
                <a:latin typeface="微软雅黑"/>
                <a:cs typeface="微软雅黑"/>
              </a:rPr>
              <a:t> </a:t>
            </a:r>
            <a:r>
              <a:rPr sz="1100" spc="-30" dirty="0">
                <a:latin typeface="微软雅黑"/>
                <a:cs typeface="微软雅黑"/>
              </a:rPr>
              <a:t>2019.</a:t>
            </a:r>
            <a:endParaRPr sz="11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>
              <a:latin typeface="Times New Roman"/>
              <a:cs typeface="Times New Roman"/>
            </a:endParaRPr>
          </a:p>
          <a:p>
            <a:pPr marL="2221865">
              <a:lnSpc>
                <a:spcPts val="1905"/>
              </a:lnSpc>
            </a:pPr>
            <a:r>
              <a:rPr sz="1600" spc="-5" dirty="0">
                <a:solidFill>
                  <a:srgbClr val="1891FB"/>
                </a:solidFill>
                <a:latin typeface="Calibri"/>
                <a:cs typeface="Calibri"/>
              </a:rPr>
              <a:t>Sampling:</a:t>
            </a:r>
            <a:endParaRPr sz="1600">
              <a:latin typeface="Calibri"/>
              <a:cs typeface="Calibri"/>
            </a:endParaRPr>
          </a:p>
          <a:p>
            <a:pPr marL="2221865">
              <a:lnSpc>
                <a:spcPts val="1305"/>
              </a:lnSpc>
            </a:pPr>
            <a:r>
              <a:rPr sz="1100" spc="-5" dirty="0">
                <a:latin typeface="Calibri"/>
                <a:cs typeface="Calibri"/>
              </a:rPr>
              <a:t>Representative</a:t>
            </a:r>
            <a:r>
              <a:rPr sz="1100" spc="-7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and</a:t>
            </a:r>
            <a:endParaRPr sz="1100">
              <a:latin typeface="Calibri"/>
              <a:cs typeface="Calibri"/>
            </a:endParaRPr>
          </a:p>
          <a:p>
            <a:pPr marL="2221865">
              <a:lnSpc>
                <a:spcPct val="100000"/>
              </a:lnSpc>
              <a:spcBef>
                <a:spcPts val="70"/>
              </a:spcBef>
            </a:pPr>
            <a:r>
              <a:rPr sz="1100" spc="-5" dirty="0">
                <a:latin typeface="Calibri"/>
                <a:cs typeface="Calibri"/>
              </a:rPr>
              <a:t>Negative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Samples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221865">
              <a:lnSpc>
                <a:spcPts val="1905"/>
              </a:lnSpc>
            </a:pPr>
            <a:r>
              <a:rPr sz="1600" spc="-10" dirty="0">
                <a:solidFill>
                  <a:srgbClr val="1891FB"/>
                </a:solidFill>
                <a:latin typeface="Calibri"/>
                <a:cs typeface="Calibri"/>
              </a:rPr>
              <a:t>Multiplex:</a:t>
            </a:r>
            <a:endParaRPr sz="1600">
              <a:latin typeface="Calibri"/>
              <a:cs typeface="Calibri"/>
            </a:endParaRPr>
          </a:p>
          <a:p>
            <a:pPr marL="2221865" marR="1068705">
              <a:lnSpc>
                <a:spcPts val="1300"/>
              </a:lnSpc>
              <a:spcBef>
                <a:spcPts val="45"/>
              </a:spcBef>
            </a:pPr>
            <a:r>
              <a:rPr sz="1100" spc="-5" dirty="0">
                <a:latin typeface="Calibri"/>
                <a:cs typeface="Calibri"/>
              </a:rPr>
              <a:t>Node and Edge  </a:t>
            </a:r>
            <a:r>
              <a:rPr sz="1100" dirty="0">
                <a:latin typeface="Calibri"/>
                <a:cs typeface="Calibri"/>
              </a:rPr>
              <a:t>He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o</a:t>
            </a:r>
            <a:r>
              <a:rPr sz="1100" spc="-10" dirty="0">
                <a:latin typeface="Calibri"/>
                <a:cs typeface="Calibri"/>
              </a:rPr>
              <a:t>g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5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5" dirty="0">
                <a:latin typeface="Calibri"/>
                <a:cs typeface="Calibri"/>
              </a:rPr>
              <a:t>i</a:t>
            </a:r>
            <a:r>
              <a:rPr sz="1100" dirty="0">
                <a:latin typeface="Calibri"/>
                <a:cs typeface="Calibri"/>
              </a:rPr>
              <a:t>es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L="2221865">
              <a:lnSpc>
                <a:spcPts val="1920"/>
              </a:lnSpc>
            </a:pPr>
            <a:r>
              <a:rPr sz="1600" spc="-10" dirty="0">
                <a:solidFill>
                  <a:srgbClr val="1891FB"/>
                </a:solidFill>
                <a:latin typeface="Calibri"/>
                <a:cs typeface="Calibri"/>
              </a:rPr>
              <a:t>Mixture</a:t>
            </a:r>
            <a:r>
              <a:rPr sz="1600" spc="-60" dirty="0">
                <a:solidFill>
                  <a:srgbClr val="1891FB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891FB"/>
                </a:solidFill>
                <a:latin typeface="Calibri"/>
                <a:cs typeface="Calibri"/>
              </a:rPr>
              <a:t>Modes:</a:t>
            </a:r>
            <a:endParaRPr sz="1600">
              <a:latin typeface="Calibri"/>
              <a:cs typeface="Calibri"/>
            </a:endParaRPr>
          </a:p>
          <a:p>
            <a:pPr marL="2221865" marR="441959">
              <a:lnSpc>
                <a:spcPts val="1300"/>
              </a:lnSpc>
              <a:spcBef>
                <a:spcPts val="55"/>
              </a:spcBef>
            </a:pPr>
            <a:r>
              <a:rPr sz="1100" spc="-5" dirty="0">
                <a:latin typeface="Calibri"/>
                <a:cs typeface="Calibri"/>
              </a:rPr>
              <a:t>Users with Different Latent  Interest</a:t>
            </a:r>
            <a:r>
              <a:rPr sz="1100" spc="-8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Categories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Times New Roman"/>
              <a:cs typeface="Times New Roman"/>
            </a:endParaRPr>
          </a:p>
          <a:p>
            <a:pPr marL="2221865">
              <a:lnSpc>
                <a:spcPct val="100000"/>
              </a:lnSpc>
            </a:pPr>
            <a:r>
              <a:rPr sz="1600" spc="-10" dirty="0">
                <a:solidFill>
                  <a:srgbClr val="1891FB"/>
                </a:solidFill>
                <a:latin typeface="Calibri"/>
                <a:cs typeface="Calibri"/>
              </a:rPr>
              <a:t>Hierarchical:</a:t>
            </a:r>
            <a:endParaRPr sz="1600">
              <a:latin typeface="Calibri"/>
              <a:cs typeface="Calibri"/>
            </a:endParaRPr>
          </a:p>
          <a:p>
            <a:pPr marL="2221865" marR="779780">
              <a:lnSpc>
                <a:spcPts val="1300"/>
              </a:lnSpc>
              <a:spcBef>
                <a:spcPts val="150"/>
              </a:spcBef>
            </a:pPr>
            <a:r>
              <a:rPr sz="1100" spc="-5" dirty="0">
                <a:latin typeface="Calibri"/>
                <a:cs typeface="Calibri"/>
              </a:rPr>
              <a:t>Users’ community  structures and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items’  categories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0231EB0-7B73-451A-BD67-90B59DF8D3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507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683" y="554741"/>
            <a:ext cx="1134110" cy="313055"/>
          </a:xfrm>
          <a:prstGeom prst="rect">
            <a:avLst/>
          </a:prstGeom>
          <a:ln w="12903">
            <a:solidFill>
              <a:srgbClr val="BFBFB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566" y="1314348"/>
          <a:ext cx="12128501" cy="4902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1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0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0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0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0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63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69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5905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Algorithm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02933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Heterogeneous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60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Attributed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4241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Dynamic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3041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Large-Scale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40995" marR="322580" indent="-186055">
                        <a:lnSpc>
                          <a:spcPct val="10140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Algorithms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 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proposed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ts val="168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Node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ts val="168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Edge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200" b="1" spc="-1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DeepWalk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b="1" spc="-1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Node2Vec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LINE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b="1" spc="-1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Metapath2Vec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GCN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0000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200" b="1" spc="-1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FastGCN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b="1" spc="-1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GraphSAGE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3810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70AD47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200" b="1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HEP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70AD47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R="32384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AHEP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R="3302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b="1" spc="-2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GATNE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R="32384" algn="ctr">
                        <a:lnSpc>
                          <a:spcPts val="1420"/>
                        </a:lnSpc>
                      </a:pP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Mixture</a:t>
                      </a:r>
                      <a:r>
                        <a:rPr sz="1200" b="1" spc="-8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R="31750" algn="ctr">
                        <a:lnSpc>
                          <a:spcPts val="1365"/>
                        </a:lnSpc>
                      </a:pPr>
                      <a:r>
                        <a:rPr sz="1200" b="1" spc="-1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Hierarchical</a:t>
                      </a:r>
                      <a:r>
                        <a:rPr sz="1200" b="1" spc="-3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3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R="32384" algn="ctr">
                        <a:lnSpc>
                          <a:spcPts val="1340"/>
                        </a:lnSpc>
                      </a:pPr>
                      <a:r>
                        <a:rPr sz="1200" b="1" spc="-1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Bayesian</a:t>
                      </a:r>
                      <a:r>
                        <a:rPr sz="1200" b="1" spc="-7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3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R="31750" algn="ctr">
                        <a:lnSpc>
                          <a:spcPts val="1285"/>
                        </a:lnSpc>
                      </a:pPr>
                      <a:r>
                        <a:rPr sz="1200" b="1" spc="-1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Evolving</a:t>
                      </a:r>
                      <a:r>
                        <a:rPr sz="1200" b="1" spc="-60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3B3838"/>
                          </a:solidFill>
                          <a:latin typeface="Calibri"/>
                          <a:cs typeface="Calibri"/>
                        </a:rPr>
                        <a:t>GNN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70AD47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06654F38-2E05-4D2A-9AC1-868DEBCF0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608" y="1056639"/>
            <a:ext cx="120713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>
                <a:latin typeface="Calibri"/>
                <a:cs typeface="Calibri"/>
              </a:rPr>
              <a:t>Sampling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1396" y="586740"/>
            <a:ext cx="6113780" cy="861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5994">
              <a:lnSpc>
                <a:spcPct val="100000"/>
              </a:lnSpc>
              <a:spcBef>
                <a:spcPts val="100"/>
              </a:spcBef>
              <a:tabLst>
                <a:tab pos="2286635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90" dirty="0">
                <a:latin typeface="微软雅黑"/>
                <a:cs typeface="微软雅黑"/>
              </a:rPr>
              <a:t>U,dersta,di,g</a:t>
            </a:r>
            <a:r>
              <a:rPr sz="1200" spc="0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Negative</a:t>
            </a:r>
            <a:r>
              <a:rPr sz="1200" spc="0" dirty="0">
                <a:latin typeface="微软雅黑"/>
                <a:cs typeface="微软雅黑"/>
              </a:rPr>
              <a:t> </a:t>
            </a:r>
            <a:r>
              <a:rPr sz="1200" spc="50" dirty="0">
                <a:latin typeface="微软雅黑"/>
                <a:cs typeface="微软雅黑"/>
              </a:rPr>
              <a:t>Sampli,g</a:t>
            </a:r>
            <a:r>
              <a:rPr sz="1200" spc="0" dirty="0">
                <a:latin typeface="微软雅黑"/>
                <a:cs typeface="微软雅黑"/>
              </a:rPr>
              <a:t> </a:t>
            </a:r>
            <a:r>
              <a:rPr sz="1200" spc="225" dirty="0">
                <a:latin typeface="微软雅黑"/>
                <a:cs typeface="微软雅黑"/>
              </a:rPr>
              <a:t>i,</a:t>
            </a:r>
            <a:r>
              <a:rPr sz="1200" spc="5" dirty="0">
                <a:latin typeface="微软雅黑"/>
                <a:cs typeface="微软雅黑"/>
              </a:rPr>
              <a:t> </a:t>
            </a:r>
            <a:r>
              <a:rPr sz="1200" spc="-10" dirty="0">
                <a:latin typeface="微软雅黑"/>
                <a:cs typeface="微软雅黑"/>
              </a:rPr>
              <a:t>Graph-based</a:t>
            </a:r>
            <a:r>
              <a:rPr sz="1200" spc="5" dirty="0">
                <a:latin typeface="微软雅黑"/>
                <a:cs typeface="微软雅黑"/>
              </a:rPr>
              <a:t> </a:t>
            </a:r>
            <a:r>
              <a:rPr sz="1200" spc="80" dirty="0">
                <a:latin typeface="微软雅黑"/>
                <a:cs typeface="微软雅黑"/>
              </a:rPr>
              <a:t>Rec-mme,dati-,,</a:t>
            </a:r>
            <a:r>
              <a:rPr sz="1200" spc="5" dirty="0">
                <a:latin typeface="微软雅黑"/>
                <a:cs typeface="微软雅黑"/>
              </a:rPr>
              <a:t> </a:t>
            </a:r>
            <a:r>
              <a:rPr sz="1200" spc="225" dirty="0">
                <a:latin typeface="微软雅黑"/>
                <a:cs typeface="微软雅黑"/>
              </a:rPr>
              <a:t>i,</a:t>
            </a:r>
            <a:r>
              <a:rPr sz="1200" spc="5" dirty="0">
                <a:latin typeface="微软雅黑"/>
                <a:cs typeface="微软雅黑"/>
              </a:rPr>
              <a:t> </a:t>
            </a:r>
            <a:r>
              <a:rPr sz="1200" spc="55" dirty="0">
                <a:latin typeface="微软雅黑"/>
                <a:cs typeface="微软雅黑"/>
              </a:rPr>
              <a:t>submissi-,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2855" y="2124455"/>
            <a:ext cx="7110983" cy="3404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91856" y="1947672"/>
            <a:ext cx="3855720" cy="8321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78368" y="2892551"/>
            <a:ext cx="3282696" cy="3681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7CA898E-77A9-4905-B568-CEA5A8583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36"/>
            <a:ext cx="12192000" cy="68153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507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683" y="554741"/>
            <a:ext cx="1134110" cy="313055"/>
          </a:xfrm>
          <a:prstGeom prst="rect">
            <a:avLst/>
          </a:prstGeom>
          <a:ln w="12903">
            <a:solidFill>
              <a:srgbClr val="BFBFB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8136" y="1386839"/>
            <a:ext cx="10101071" cy="4614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608" y="1056639"/>
            <a:ext cx="124777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Calibri"/>
                <a:cs typeface="Calibri"/>
              </a:rPr>
              <a:t>Multi</a:t>
            </a:r>
            <a:r>
              <a:rPr sz="2500" spc="-5" dirty="0">
                <a:latin typeface="Calibri"/>
                <a:cs typeface="Calibri"/>
              </a:rPr>
              <a:t>p</a:t>
            </a:r>
            <a:r>
              <a:rPr sz="2500" dirty="0">
                <a:latin typeface="Calibri"/>
                <a:cs typeface="Calibri"/>
              </a:rPr>
              <a:t>l</a:t>
            </a:r>
            <a:r>
              <a:rPr sz="2500" spc="-35" dirty="0">
                <a:latin typeface="Calibri"/>
                <a:cs typeface="Calibri"/>
              </a:rPr>
              <a:t>e</a:t>
            </a:r>
            <a:r>
              <a:rPr sz="2500" dirty="0">
                <a:latin typeface="Calibri"/>
                <a:cs typeface="Calibri"/>
              </a:rPr>
              <a:t>x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23416" y="1615439"/>
            <a:ext cx="8583168" cy="5132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91396" y="586740"/>
            <a:ext cx="6226810" cy="861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5994">
              <a:lnSpc>
                <a:spcPct val="100000"/>
              </a:lnSpc>
              <a:spcBef>
                <a:spcPts val="100"/>
              </a:spcBef>
              <a:tabLst>
                <a:tab pos="2286635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75" dirty="0">
                <a:latin typeface="微软雅黑"/>
                <a:cs typeface="微软雅黑"/>
              </a:rPr>
              <a:t>R,pr,s,2tatio2 </a:t>
            </a:r>
            <a:r>
              <a:rPr sz="1200" spc="50" dirty="0">
                <a:latin typeface="微软雅黑"/>
                <a:cs typeface="微软雅黑"/>
              </a:rPr>
              <a:t>L,ar2i2g </a:t>
            </a:r>
            <a:r>
              <a:rPr sz="1200" spc="-5" dirty="0">
                <a:latin typeface="微软雅黑"/>
                <a:cs typeface="微软雅黑"/>
              </a:rPr>
              <a:t>for </a:t>
            </a:r>
            <a:r>
              <a:rPr sz="1200" spc="25" dirty="0">
                <a:latin typeface="微软雅黑"/>
                <a:cs typeface="微软雅黑"/>
              </a:rPr>
              <a:t>Attribut,d </a:t>
            </a:r>
            <a:r>
              <a:rPr sz="1200" spc="-45" dirty="0">
                <a:latin typeface="微软雅黑"/>
                <a:cs typeface="微软雅黑"/>
              </a:rPr>
              <a:t>Mu1tip1,x </a:t>
            </a:r>
            <a:r>
              <a:rPr sz="1200" spc="110" dirty="0">
                <a:latin typeface="微软雅黑"/>
                <a:cs typeface="微软雅黑"/>
              </a:rPr>
              <a:t>H,t,rog,2,ous </a:t>
            </a:r>
            <a:r>
              <a:rPr sz="1200" spc="65" dirty="0">
                <a:latin typeface="微软雅黑"/>
                <a:cs typeface="微软雅黑"/>
              </a:rPr>
              <a:t>N,t9or0, </a:t>
            </a:r>
            <a:r>
              <a:rPr sz="1200" spc="-5" dirty="0">
                <a:latin typeface="微软雅黑"/>
                <a:cs typeface="微软雅黑"/>
              </a:rPr>
              <a:t>KDD </a:t>
            </a:r>
            <a:r>
              <a:rPr sz="1200" spc="85" dirty="0">
                <a:latin typeface="微软雅黑"/>
                <a:cs typeface="微软雅黑"/>
              </a:rPr>
              <a:t>2</a:t>
            </a:r>
            <a:r>
              <a:rPr sz="1200" spc="-165" dirty="0">
                <a:latin typeface="微软雅黑"/>
                <a:cs typeface="微软雅黑"/>
              </a:rPr>
              <a:t> </a:t>
            </a:r>
            <a:r>
              <a:rPr sz="1200" spc="85" dirty="0">
                <a:latin typeface="微软雅黑"/>
                <a:cs typeface="微软雅黑"/>
              </a:rPr>
              <a:t>19</a:t>
            </a:r>
            <a:endParaRPr sz="1200">
              <a:latin typeface="微软雅黑"/>
              <a:cs typeface="微软雅黑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7909CFA-F382-4A78-B1F4-F8BE7A3C2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507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683" y="554741"/>
            <a:ext cx="1134110" cy="313055"/>
          </a:xfrm>
          <a:prstGeom prst="rect">
            <a:avLst/>
          </a:prstGeom>
          <a:ln w="12903">
            <a:solidFill>
              <a:srgbClr val="BFBFB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0007" y="1313180"/>
            <a:ext cx="2567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20" dirty="0">
                <a:latin typeface="微软雅黑"/>
                <a:cs typeface="微软雅黑"/>
              </a:rPr>
              <a:t>Transductive </a:t>
            </a:r>
            <a:r>
              <a:rPr sz="1800" spc="-5" dirty="0">
                <a:latin typeface="微软雅黑"/>
                <a:cs typeface="微软雅黑"/>
              </a:rPr>
              <a:t>Model: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0007" y="2873755"/>
            <a:ext cx="2203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微软雅黑"/>
                <a:cs typeface="微软雅黑"/>
              </a:rPr>
              <a:t>Inductive</a:t>
            </a:r>
            <a:r>
              <a:rPr sz="1800" spc="-50" dirty="0">
                <a:latin typeface="微软雅黑"/>
                <a:cs typeface="微软雅黑"/>
              </a:rPr>
              <a:t> </a:t>
            </a:r>
            <a:r>
              <a:rPr sz="1800" spc="-5" dirty="0">
                <a:latin typeface="微软雅黑"/>
                <a:cs typeface="微软雅黑"/>
              </a:rPr>
              <a:t>Model:</a:t>
            </a:r>
            <a:endParaRPr sz="1800" dirty="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36319" y="3395471"/>
            <a:ext cx="10149840" cy="3255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24528" y="1222247"/>
            <a:ext cx="5391912" cy="1548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45735" y="2862072"/>
            <a:ext cx="3319271" cy="359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0095AA0-28E8-4CE7-B096-E3D22642F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26463" y="1658111"/>
            <a:ext cx="8790432" cy="2319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1608" y="1056639"/>
            <a:ext cx="10471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Calibri"/>
                <a:cs typeface="Calibri"/>
              </a:rPr>
              <a:t>Mi</a:t>
            </a:r>
            <a:r>
              <a:rPr sz="2500" spc="5" dirty="0">
                <a:latin typeface="Calibri"/>
                <a:cs typeface="Calibri"/>
              </a:rPr>
              <a:t>x</a:t>
            </a:r>
            <a:r>
              <a:rPr sz="2500" dirty="0">
                <a:latin typeface="Calibri"/>
                <a:cs typeface="Calibri"/>
              </a:rPr>
              <a:t>tu</a:t>
            </a:r>
            <a:r>
              <a:rPr sz="2500" spc="-35" dirty="0">
                <a:latin typeface="Calibri"/>
                <a:cs typeface="Calibri"/>
              </a:rPr>
              <a:t>r</a:t>
            </a:r>
            <a:r>
              <a:rPr sz="2500" dirty="0">
                <a:latin typeface="Calibri"/>
                <a:cs typeface="Calibri"/>
              </a:rPr>
              <a:t>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91396" y="586740"/>
            <a:ext cx="454977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5994">
              <a:lnSpc>
                <a:spcPct val="100000"/>
              </a:lnSpc>
              <a:spcBef>
                <a:spcPts val="100"/>
              </a:spcBef>
              <a:tabLst>
                <a:tab pos="2286635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Disentangled </a:t>
            </a:r>
            <a:r>
              <a:rPr sz="1200" spc="-10" dirty="0">
                <a:latin typeface="Calibri"/>
                <a:cs typeface="Calibri"/>
              </a:rPr>
              <a:t>Representation </a:t>
            </a:r>
            <a:r>
              <a:rPr sz="1200" spc="-5" dirty="0">
                <a:latin typeface="Calibri"/>
                <a:cs typeface="Calibri"/>
              </a:rPr>
              <a:t>Learning </a:t>
            </a:r>
            <a:r>
              <a:rPr sz="1200" spc="-10" dirty="0">
                <a:latin typeface="Calibri"/>
                <a:cs typeface="Calibri"/>
              </a:rPr>
              <a:t>for Recommendation</a:t>
            </a:r>
            <a:r>
              <a:rPr sz="1200" spc="-10" dirty="0">
                <a:latin typeface="微软雅黑"/>
                <a:cs typeface="微软雅黑"/>
              </a:rPr>
              <a:t>, </a:t>
            </a:r>
            <a:r>
              <a:rPr sz="1200" spc="-5" dirty="0">
                <a:latin typeface="微软雅黑"/>
                <a:cs typeface="微软雅黑"/>
              </a:rPr>
              <a:t>NIPS</a:t>
            </a:r>
            <a:r>
              <a:rPr sz="1200" spc="30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2019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0968" y="4644644"/>
            <a:ext cx="5422265" cy="15373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59"/>
              </a:spcBef>
              <a:buFont typeface="Wingdings 2"/>
              <a:buChar char=""/>
              <a:tabLst>
                <a:tab pos="240665" algn="l"/>
                <a:tab pos="241300" algn="l"/>
              </a:tabLst>
            </a:pPr>
            <a:r>
              <a:rPr sz="1200" dirty="0">
                <a:latin typeface="Calibri"/>
                <a:cs typeface="Calibri"/>
              </a:rPr>
              <a:t>User </a:t>
            </a:r>
            <a:r>
              <a:rPr sz="1200" spc="-10" dirty="0">
                <a:latin typeface="Calibri"/>
                <a:cs typeface="Calibri"/>
              </a:rPr>
              <a:t>Hierarchical </a:t>
            </a:r>
            <a:r>
              <a:rPr sz="1200" spc="-5" dirty="0">
                <a:latin typeface="Calibri"/>
                <a:cs typeface="Calibri"/>
              </a:rPr>
              <a:t>Decision Process&amp; </a:t>
            </a:r>
            <a:r>
              <a:rPr sz="1200" spc="-15" dirty="0">
                <a:latin typeface="Calibri"/>
                <a:cs typeface="Calibri"/>
              </a:rPr>
              <a:t>different </a:t>
            </a:r>
            <a:r>
              <a:rPr sz="1200" spc="-10" dirty="0">
                <a:latin typeface="Calibri"/>
                <a:cs typeface="Calibri"/>
              </a:rPr>
              <a:t>intention </a:t>
            </a:r>
            <a:r>
              <a:rPr sz="1200" spc="-5" dirty="0">
                <a:latin typeface="Calibri"/>
                <a:cs typeface="Calibri"/>
              </a:rPr>
              <a:t>with </a:t>
            </a:r>
            <a:r>
              <a:rPr sz="1200" spc="-15" dirty="0">
                <a:latin typeface="Calibri"/>
                <a:cs typeface="Calibri"/>
              </a:rPr>
              <a:t>different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preferences</a:t>
            </a:r>
            <a:endParaRPr sz="1200" dirty="0">
              <a:latin typeface="Calibri"/>
              <a:cs typeface="Calibri"/>
            </a:endParaRPr>
          </a:p>
          <a:p>
            <a:pPr marL="469900" marR="5080" lvl="1" indent="-228600">
              <a:lnSpc>
                <a:spcPts val="1300"/>
              </a:lnSpc>
              <a:spcBef>
                <a:spcPts val="520"/>
              </a:spcBef>
              <a:buFont typeface="Wingdings 2"/>
              <a:buChar char=""/>
              <a:tabLst>
                <a:tab pos="469265" algn="l"/>
                <a:tab pos="469900" algn="l"/>
              </a:tabLst>
            </a:pPr>
            <a:r>
              <a:rPr sz="1200" spc="-5" dirty="0">
                <a:latin typeface="Calibri"/>
                <a:cs typeface="Calibri"/>
              </a:rPr>
              <a:t>Achieves </a:t>
            </a:r>
            <a:r>
              <a:rPr sz="1200" spc="-10" dirty="0">
                <a:latin typeface="Calibri"/>
                <a:cs typeface="Calibri"/>
              </a:rPr>
              <a:t>macro disentanglement by inferring </a:t>
            </a:r>
            <a:r>
              <a:rPr sz="1200" spc="-5" dirty="0">
                <a:latin typeface="Calibri"/>
                <a:cs typeface="Calibri"/>
              </a:rPr>
              <a:t>the </a:t>
            </a:r>
            <a:r>
              <a:rPr sz="1200" spc="-10" dirty="0">
                <a:latin typeface="Calibri"/>
                <a:cs typeface="Calibri"/>
              </a:rPr>
              <a:t>high-level </a:t>
            </a:r>
            <a:r>
              <a:rPr sz="1200" spc="-5" dirty="0">
                <a:latin typeface="Calibri"/>
                <a:cs typeface="Calibri"/>
              </a:rPr>
              <a:t>concepts associated  with user </a:t>
            </a:r>
            <a:r>
              <a:rPr sz="1200" spc="-10" dirty="0">
                <a:latin typeface="Calibri"/>
                <a:cs typeface="Calibri"/>
              </a:rPr>
              <a:t>intentions </a:t>
            </a:r>
            <a:r>
              <a:rPr sz="1200" dirty="0">
                <a:latin typeface="Calibri"/>
                <a:cs typeface="Calibri"/>
              </a:rPr>
              <a:t>, </a:t>
            </a:r>
            <a:r>
              <a:rPr sz="1200" spc="-5" dirty="0">
                <a:latin typeface="Calibri"/>
                <a:cs typeface="Calibri"/>
              </a:rPr>
              <a:t>e.g., </a:t>
            </a:r>
            <a:r>
              <a:rPr sz="1200" spc="-10" dirty="0">
                <a:latin typeface="Calibri"/>
                <a:cs typeface="Calibri"/>
              </a:rPr>
              <a:t>to buy 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200" spc="-5" dirty="0">
                <a:latin typeface="Calibri"/>
                <a:cs typeface="Calibri"/>
              </a:rPr>
              <a:t>shirt </a:t>
            </a:r>
            <a:r>
              <a:rPr sz="1200" dirty="0">
                <a:latin typeface="Calibri"/>
                <a:cs typeface="Calibri"/>
              </a:rPr>
              <a:t>or a </a:t>
            </a:r>
            <a:r>
              <a:rPr sz="1200" spc="-5" dirty="0">
                <a:latin typeface="Calibri"/>
                <a:cs typeface="Calibri"/>
              </a:rPr>
              <a:t>cellphone), while </a:t>
            </a:r>
            <a:r>
              <a:rPr sz="1200" spc="-10" dirty="0">
                <a:latin typeface="Calibri"/>
                <a:cs typeface="Calibri"/>
              </a:rPr>
              <a:t>capturing </a:t>
            </a:r>
            <a:r>
              <a:rPr sz="1200" spc="-5" dirty="0">
                <a:latin typeface="Calibri"/>
                <a:cs typeface="Calibri"/>
              </a:rPr>
              <a:t>the  </a:t>
            </a:r>
            <a:r>
              <a:rPr sz="1200" spc="-15" dirty="0">
                <a:latin typeface="Calibri"/>
                <a:cs typeface="Calibri"/>
              </a:rPr>
              <a:t>preference </a:t>
            </a:r>
            <a:r>
              <a:rPr sz="1200" dirty="0">
                <a:latin typeface="Calibri"/>
                <a:cs typeface="Calibri"/>
              </a:rPr>
              <a:t>of a </a:t>
            </a:r>
            <a:r>
              <a:rPr sz="1200" spc="-5" dirty="0">
                <a:latin typeface="Calibri"/>
                <a:cs typeface="Calibri"/>
              </a:rPr>
              <a:t>user </a:t>
            </a:r>
            <a:r>
              <a:rPr sz="1200" spc="-15" dirty="0">
                <a:latin typeface="Calibri"/>
                <a:cs typeface="Calibri"/>
              </a:rPr>
              <a:t>regarding </a:t>
            </a:r>
            <a:r>
              <a:rPr sz="1200" spc="-5" dirty="0">
                <a:latin typeface="Calibri"/>
                <a:cs typeface="Calibri"/>
              </a:rPr>
              <a:t>the </a:t>
            </a:r>
            <a:r>
              <a:rPr sz="1200" spc="-15" dirty="0">
                <a:latin typeface="Calibri"/>
                <a:cs typeface="Calibri"/>
              </a:rPr>
              <a:t>different </a:t>
            </a:r>
            <a:r>
              <a:rPr sz="1200" spc="-5" dirty="0">
                <a:latin typeface="Calibri"/>
                <a:cs typeface="Calibri"/>
              </a:rPr>
              <a:t>concepts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separately.</a:t>
            </a:r>
            <a:endParaRPr sz="1200" dirty="0">
              <a:latin typeface="Calibri"/>
              <a:cs typeface="Calibri"/>
            </a:endParaRPr>
          </a:p>
          <a:p>
            <a:pPr marL="469900" marR="15875" lvl="1" indent="-228600">
              <a:lnSpc>
                <a:spcPct val="90600"/>
              </a:lnSpc>
              <a:spcBef>
                <a:spcPts val="475"/>
              </a:spcBef>
              <a:buFont typeface="Wingdings 2"/>
              <a:buChar char=""/>
              <a:tabLst>
                <a:tab pos="469265" algn="l"/>
                <a:tab pos="469900" algn="l"/>
              </a:tabLst>
            </a:pPr>
            <a:r>
              <a:rPr sz="1200" dirty="0">
                <a:latin typeface="Calibri"/>
                <a:cs typeface="Calibri"/>
              </a:rPr>
              <a:t>A </a:t>
            </a:r>
            <a:r>
              <a:rPr sz="1200" spc="-10" dirty="0">
                <a:latin typeface="Calibri"/>
                <a:cs typeface="Calibri"/>
              </a:rPr>
              <a:t>micro-disentanglement </a:t>
            </a:r>
            <a:r>
              <a:rPr sz="1200" spc="-20" dirty="0">
                <a:latin typeface="Calibri"/>
                <a:cs typeface="Calibri"/>
              </a:rPr>
              <a:t>regularizer, </a:t>
            </a:r>
            <a:r>
              <a:rPr sz="1200" spc="-5" dirty="0">
                <a:latin typeface="Calibri"/>
                <a:cs typeface="Calibri"/>
              </a:rPr>
              <a:t>stemming </a:t>
            </a:r>
            <a:r>
              <a:rPr sz="1200" spc="-10" dirty="0">
                <a:latin typeface="Calibri"/>
                <a:cs typeface="Calibri"/>
              </a:rPr>
              <a:t>from </a:t>
            </a:r>
            <a:r>
              <a:rPr sz="1200" dirty="0">
                <a:latin typeface="Calibri"/>
                <a:cs typeface="Calibri"/>
              </a:rPr>
              <a:t>an </a:t>
            </a:r>
            <a:r>
              <a:rPr sz="1200" spc="-10" dirty="0">
                <a:latin typeface="Calibri"/>
                <a:cs typeface="Calibri"/>
              </a:rPr>
              <a:t>information-theoretic  interpretation </a:t>
            </a:r>
            <a:r>
              <a:rPr sz="1200" dirty="0">
                <a:latin typeface="Calibri"/>
                <a:cs typeface="Calibri"/>
              </a:rPr>
              <a:t>of </a:t>
            </a:r>
            <a:r>
              <a:rPr sz="1200" spc="-15" dirty="0">
                <a:latin typeface="Calibri"/>
                <a:cs typeface="Calibri"/>
              </a:rPr>
              <a:t>VAEs, </a:t>
            </a:r>
            <a:r>
              <a:rPr sz="1200" spc="-5" dirty="0">
                <a:latin typeface="Calibri"/>
                <a:cs typeface="Calibri"/>
              </a:rPr>
              <a:t>then </a:t>
            </a:r>
            <a:r>
              <a:rPr sz="1200" spc="-10" dirty="0">
                <a:latin typeface="Calibri"/>
                <a:cs typeface="Calibri"/>
              </a:rPr>
              <a:t>forces </a:t>
            </a:r>
            <a:r>
              <a:rPr sz="1200" dirty="0">
                <a:latin typeface="Calibri"/>
                <a:cs typeface="Calibri"/>
              </a:rPr>
              <a:t>each </a:t>
            </a:r>
            <a:r>
              <a:rPr sz="1200" spc="-5" dirty="0">
                <a:latin typeface="Calibri"/>
                <a:cs typeface="Calibri"/>
              </a:rPr>
              <a:t>dimension </a:t>
            </a:r>
            <a:r>
              <a:rPr sz="1200" dirty="0">
                <a:latin typeface="Calibri"/>
                <a:cs typeface="Calibri"/>
              </a:rPr>
              <a:t>of </a:t>
            </a:r>
            <a:r>
              <a:rPr sz="1200" spc="-5" dirty="0">
                <a:latin typeface="Calibri"/>
                <a:cs typeface="Calibri"/>
              </a:rPr>
              <a:t>the </a:t>
            </a:r>
            <a:r>
              <a:rPr sz="1200" spc="-10" dirty="0">
                <a:latin typeface="Calibri"/>
                <a:cs typeface="Calibri"/>
              </a:rPr>
              <a:t>representations to  independently reflect </a:t>
            </a:r>
            <a:r>
              <a:rPr sz="1200" dirty="0">
                <a:latin typeface="Calibri"/>
                <a:cs typeface="Calibri"/>
              </a:rPr>
              <a:t>an </a:t>
            </a:r>
            <a:r>
              <a:rPr sz="1200" spc="-10" dirty="0">
                <a:latin typeface="Calibri"/>
                <a:cs typeface="Calibri"/>
              </a:rPr>
              <a:t>isolated low-level factor </a:t>
            </a:r>
            <a:r>
              <a:rPr sz="1200" dirty="0">
                <a:latin typeface="Calibri"/>
                <a:cs typeface="Calibri"/>
              </a:rPr>
              <a:t>, </a:t>
            </a:r>
            <a:r>
              <a:rPr sz="1200" spc="-5" dirty="0">
                <a:latin typeface="Calibri"/>
                <a:cs typeface="Calibri"/>
              </a:rPr>
              <a:t>e.g., the </a:t>
            </a:r>
            <a:r>
              <a:rPr sz="1200" spc="-10" dirty="0">
                <a:latin typeface="Calibri"/>
                <a:cs typeface="Calibri"/>
              </a:rPr>
              <a:t>size </a:t>
            </a:r>
            <a:r>
              <a:rPr sz="1200" dirty="0">
                <a:latin typeface="Calibri"/>
                <a:cs typeface="Calibri"/>
              </a:rPr>
              <a:t>or </a:t>
            </a:r>
            <a:r>
              <a:rPr sz="1200" spc="-5" dirty="0">
                <a:latin typeface="Calibri"/>
                <a:cs typeface="Calibri"/>
              </a:rPr>
              <a:t>the color </a:t>
            </a:r>
            <a:r>
              <a:rPr sz="1200" dirty="0">
                <a:latin typeface="Calibri"/>
                <a:cs typeface="Calibri"/>
              </a:rPr>
              <a:t>of a  </a:t>
            </a:r>
            <a:r>
              <a:rPr sz="1200" spc="-5" dirty="0">
                <a:latin typeface="Calibri"/>
                <a:cs typeface="Calibri"/>
              </a:rPr>
              <a:t>shirt.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25768" y="4251959"/>
            <a:ext cx="4148328" cy="557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759062" y="4364228"/>
            <a:ext cx="382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Si</a:t>
            </a:r>
            <a:r>
              <a:rPr sz="1800" spc="-40" dirty="0">
                <a:latin typeface="Calibri"/>
                <a:cs typeface="Calibri"/>
              </a:rPr>
              <a:t>z</a:t>
            </a:r>
            <a:r>
              <a:rPr sz="180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74941" y="5178044"/>
            <a:ext cx="5213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26828" y="5067891"/>
            <a:ext cx="4144497" cy="5555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26828" y="5882436"/>
            <a:ext cx="4144497" cy="5555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774941" y="5991859"/>
            <a:ext cx="854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Category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F002F9B-E2C5-477C-AD17-E70691844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608" y="1056639"/>
            <a:ext cx="15513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Calibri"/>
                <a:cs typeface="Calibri"/>
              </a:rPr>
              <a:t>Hierarchical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3068" y="586740"/>
            <a:ext cx="501904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0"/>
              </a:spcBef>
              <a:tabLst>
                <a:tab pos="2065020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70" dirty="0">
                <a:latin typeface="微软雅黑"/>
                <a:cs typeface="微软雅黑"/>
              </a:rPr>
              <a:t>H0,rarch0ca1 </a:t>
            </a:r>
            <a:r>
              <a:rPr sz="1200" spc="50" dirty="0">
                <a:latin typeface="微软雅黑"/>
                <a:cs typeface="微软雅黑"/>
              </a:rPr>
              <a:t>R,pr,s,2tat0o2 </a:t>
            </a:r>
            <a:r>
              <a:rPr sz="1200" spc="0" dirty="0">
                <a:latin typeface="微软雅黑"/>
                <a:cs typeface="微软雅黑"/>
              </a:rPr>
              <a:t>L,ar202g </a:t>
            </a:r>
            <a:r>
              <a:rPr sz="1200" spc="-5" dirty="0">
                <a:latin typeface="微软雅黑"/>
                <a:cs typeface="微软雅黑"/>
              </a:rPr>
              <a:t>for </a:t>
            </a:r>
            <a:r>
              <a:rPr sz="1200" spc="-45" dirty="0">
                <a:latin typeface="微软雅黑"/>
                <a:cs typeface="微软雅黑"/>
              </a:rPr>
              <a:t>B0part0t, </a:t>
            </a:r>
            <a:r>
              <a:rPr sz="1200" spc="-5" dirty="0">
                <a:latin typeface="微软雅黑"/>
                <a:cs typeface="微软雅黑"/>
              </a:rPr>
              <a:t>Graphs, IJCAI 2 </a:t>
            </a:r>
            <a:r>
              <a:rPr sz="1200" spc="80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19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90500" y="1658402"/>
            <a:ext cx="9606885" cy="4735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A233A6-6DEE-4A08-8AA1-F9439308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6"/>
            <a:ext cx="12192000" cy="685200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21964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3340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32760" y="3364991"/>
            <a:ext cx="5775960" cy="3355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5888" y="1129791"/>
            <a:ext cx="10641330" cy="219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50" spc="-15" baseline="8888" dirty="0">
                <a:latin typeface="Calibri"/>
                <a:cs typeface="Calibri"/>
              </a:rPr>
              <a:t>Bayesian </a:t>
            </a:r>
            <a:r>
              <a:rPr sz="3750" spc="-7" baseline="8888" dirty="0">
                <a:latin typeface="Calibri"/>
                <a:cs typeface="Calibri"/>
              </a:rPr>
              <a:t>GNN </a:t>
            </a:r>
            <a:r>
              <a:rPr sz="1200" spc="-105" dirty="0">
                <a:latin typeface="微软雅黑"/>
                <a:cs typeface="微软雅黑"/>
              </a:rPr>
              <a:t>Ref9n9ng </a:t>
            </a:r>
            <a:r>
              <a:rPr sz="1200" spc="-130" dirty="0">
                <a:latin typeface="微软雅黑"/>
                <a:cs typeface="微软雅黑"/>
              </a:rPr>
              <a:t>RepAeBenC1C9on  </a:t>
            </a:r>
            <a:r>
              <a:rPr sz="1200" spc="25" dirty="0">
                <a:latin typeface="微软雅黑"/>
                <a:cs typeface="微软雅黑"/>
              </a:rPr>
              <a:t>2y </a:t>
            </a:r>
            <a:r>
              <a:rPr sz="1200" spc="-145" dirty="0">
                <a:latin typeface="微软雅黑"/>
                <a:cs typeface="微软雅黑"/>
              </a:rPr>
              <a:t>InCegA1C9ng  </a:t>
            </a:r>
            <a:r>
              <a:rPr sz="1200" spc="-5" dirty="0">
                <a:latin typeface="微软雅黑"/>
                <a:cs typeface="微软雅黑"/>
              </a:rPr>
              <a:t>Knowledge </a:t>
            </a:r>
            <a:r>
              <a:rPr sz="1200" spc="-30" dirty="0">
                <a:latin typeface="微软雅黑"/>
                <a:cs typeface="微软雅黑"/>
              </a:rPr>
              <a:t>)A1phB </a:t>
            </a:r>
            <a:r>
              <a:rPr sz="1200" spc="-20" dirty="0">
                <a:latin typeface="微软雅黑"/>
                <a:cs typeface="微软雅黑"/>
              </a:rPr>
              <a:t>1nd </a:t>
            </a:r>
            <a:r>
              <a:rPr sz="1200" spc="-120" dirty="0">
                <a:latin typeface="微软雅黑"/>
                <a:cs typeface="微软雅黑"/>
              </a:rPr>
              <a:t>Beh1E9oA-Bpec9f9c  </a:t>
            </a:r>
            <a:r>
              <a:rPr sz="1200" spc="-60" dirty="0">
                <a:latin typeface="微软雅黑"/>
                <a:cs typeface="微软雅黑"/>
              </a:rPr>
              <a:t>-eCwoAkB, </a:t>
            </a:r>
            <a:r>
              <a:rPr sz="1200" spc="210" dirty="0">
                <a:latin typeface="微软雅黑"/>
                <a:cs typeface="微软雅黑"/>
              </a:rPr>
              <a:t>CIK,</a:t>
            </a:r>
            <a:r>
              <a:rPr sz="1200" spc="185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2019</a:t>
            </a:r>
            <a:endParaRPr sz="1200">
              <a:latin typeface="微软雅黑"/>
              <a:cs typeface="微软雅黑"/>
            </a:endParaRPr>
          </a:p>
          <a:p>
            <a:pPr marL="725170" marR="5080" indent="-342900">
              <a:lnSpc>
                <a:spcPct val="103699"/>
              </a:lnSpc>
              <a:spcBef>
                <a:spcPts val="2505"/>
              </a:spcBef>
              <a:buFont typeface="Arial"/>
              <a:buChar char="•"/>
              <a:tabLst>
                <a:tab pos="725170" algn="l"/>
                <a:tab pos="725805" algn="l"/>
              </a:tabLst>
            </a:pPr>
            <a:r>
              <a:rPr sz="1600" spc="500" dirty="0">
                <a:latin typeface="微软雅黑"/>
                <a:cs typeface="微软雅黑"/>
              </a:rPr>
              <a:t>B(, </a:t>
            </a:r>
            <a:r>
              <a:rPr sz="1600" spc="-395" dirty="0">
                <a:latin typeface="微软雅黑"/>
                <a:cs typeface="微软雅黑"/>
              </a:rPr>
              <a:t>9B </a:t>
            </a:r>
            <a:r>
              <a:rPr sz="1600" spc="-105" dirty="0">
                <a:latin typeface="微软雅黑"/>
                <a:cs typeface="微软雅黑"/>
              </a:rPr>
              <a:t>pAopoBed </a:t>
            </a:r>
            <a:r>
              <a:rPr sz="1600" spc="-245" dirty="0">
                <a:latin typeface="微软雅黑"/>
                <a:cs typeface="微软雅黑"/>
              </a:rPr>
              <a:t>Co </a:t>
            </a:r>
            <a:r>
              <a:rPr sz="1600" spc="-160" dirty="0">
                <a:latin typeface="微软雅黑"/>
                <a:cs typeface="微软雅黑"/>
              </a:rPr>
              <a:t>2A9dge </a:t>
            </a:r>
            <a:r>
              <a:rPr sz="1600" spc="280" dirty="0">
                <a:latin typeface="微软雅黑"/>
                <a:cs typeface="微软雅黑"/>
              </a:rPr>
              <a:t>K) </a:t>
            </a:r>
            <a:r>
              <a:rPr sz="1600" spc="-20" dirty="0">
                <a:latin typeface="微软雅黑"/>
                <a:cs typeface="微软雅黑"/>
              </a:rPr>
              <a:t>1nd </a:t>
            </a:r>
            <a:r>
              <a:rPr sz="1600" spc="325" dirty="0">
                <a:latin typeface="微软雅黑"/>
                <a:cs typeface="微软雅黑"/>
              </a:rPr>
              <a:t>B) </a:t>
            </a:r>
            <a:r>
              <a:rPr sz="1600" spc="-90" dirty="0">
                <a:latin typeface="微软雅黑"/>
                <a:cs typeface="微软雅黑"/>
              </a:rPr>
              <a:t>Be1mleBBly, </a:t>
            </a:r>
            <a:r>
              <a:rPr sz="1600" spc="-250" dirty="0">
                <a:latin typeface="微软雅黑"/>
                <a:cs typeface="微软雅黑"/>
              </a:rPr>
              <a:t>w9Ch </a:t>
            </a:r>
            <a:r>
              <a:rPr sz="1600" spc="-160" dirty="0">
                <a:latin typeface="微软雅黑"/>
                <a:cs typeface="微软雅黑"/>
              </a:rPr>
              <a:t>Che </a:t>
            </a:r>
            <a:r>
              <a:rPr sz="1600" spc="-185" dirty="0">
                <a:latin typeface="微软雅黑"/>
                <a:cs typeface="微软雅黑"/>
              </a:rPr>
              <a:t>conB9deA1C9on </a:t>
            </a:r>
            <a:r>
              <a:rPr sz="1600" spc="-20" dirty="0">
                <a:latin typeface="微软雅黑"/>
                <a:cs typeface="微软雅黑"/>
              </a:rPr>
              <a:t>of </a:t>
            </a:r>
            <a:r>
              <a:rPr sz="1600" spc="-160" dirty="0">
                <a:latin typeface="微软雅黑"/>
                <a:cs typeface="微软雅黑"/>
              </a:rPr>
              <a:t>Che </a:t>
            </a:r>
            <a:r>
              <a:rPr sz="1600" spc="-150" dirty="0">
                <a:latin typeface="微软雅黑"/>
                <a:cs typeface="微软雅黑"/>
              </a:rPr>
              <a:t>2eh1E9oA-Bpec9f9c </a:t>
            </a:r>
            <a:r>
              <a:rPr sz="1600" spc="-155" dirty="0">
                <a:latin typeface="微软雅黑"/>
                <a:cs typeface="微软雅黑"/>
              </a:rPr>
              <a:t>291B.  </a:t>
            </a:r>
            <a:r>
              <a:rPr sz="1600" spc="-204" dirty="0">
                <a:latin typeface="微软雅黑"/>
                <a:cs typeface="微软雅黑"/>
              </a:rPr>
              <a:t>0h9B  </a:t>
            </a:r>
            <a:r>
              <a:rPr sz="1600" spc="-125" dirty="0">
                <a:latin typeface="微软雅黑"/>
                <a:cs typeface="微软雅黑"/>
              </a:rPr>
              <a:t>fA1mewoAk </a:t>
            </a:r>
            <a:r>
              <a:rPr sz="1600" spc="-175" dirty="0">
                <a:latin typeface="微软雅黑"/>
                <a:cs typeface="微软雅黑"/>
              </a:rPr>
              <a:t>pAoE9deB  </a:t>
            </a:r>
            <a:r>
              <a:rPr sz="1600" spc="-55" dirty="0">
                <a:latin typeface="微软雅黑"/>
                <a:cs typeface="微软雅黑"/>
              </a:rPr>
              <a:t>1 </a:t>
            </a:r>
            <a:r>
              <a:rPr sz="1600" dirty="0">
                <a:latin typeface="微软雅黑"/>
                <a:cs typeface="微软雅黑"/>
              </a:rPr>
              <a:t>new </a:t>
            </a:r>
            <a:r>
              <a:rPr sz="1600" spc="-170" dirty="0">
                <a:latin typeface="微软雅黑"/>
                <a:cs typeface="微软雅黑"/>
              </a:rPr>
              <a:t>peABpecC9Ee  </a:t>
            </a:r>
            <a:r>
              <a:rPr sz="1600" spc="-20" dirty="0">
                <a:latin typeface="微软雅黑"/>
                <a:cs typeface="微软雅黑"/>
              </a:rPr>
              <a:t>of </a:t>
            </a:r>
            <a:r>
              <a:rPr sz="1600" spc="-100" dirty="0">
                <a:latin typeface="微软雅黑"/>
                <a:cs typeface="微软雅黑"/>
              </a:rPr>
              <a:t>m1k9ng </a:t>
            </a:r>
            <a:r>
              <a:rPr sz="1600" spc="-55" dirty="0">
                <a:latin typeface="微软雅黑"/>
                <a:cs typeface="微软雅黑"/>
              </a:rPr>
              <a:t>1 </a:t>
            </a:r>
            <a:r>
              <a:rPr sz="1600" spc="-155" dirty="0">
                <a:latin typeface="微软雅黑"/>
                <a:cs typeface="微软雅黑"/>
              </a:rPr>
              <a:t>Ae1Bon9ng  </a:t>
            </a:r>
            <a:r>
              <a:rPr sz="1600" spc="-95" dirty="0">
                <a:latin typeface="微软雅黑"/>
                <a:cs typeface="微软雅黑"/>
              </a:rPr>
              <a:t>mech1n9Bm </a:t>
            </a:r>
            <a:r>
              <a:rPr sz="1600" spc="-160" dirty="0">
                <a:latin typeface="微软雅黑"/>
                <a:cs typeface="微软雅黑"/>
              </a:rPr>
              <a:t>(cogn9C9Ee  </a:t>
            </a:r>
            <a:r>
              <a:rPr sz="1600" spc="-114" dirty="0">
                <a:latin typeface="微软雅黑"/>
                <a:cs typeface="微软雅黑"/>
              </a:rPr>
              <a:t>gA1ph</a:t>
            </a:r>
            <a:r>
              <a:rPr sz="1600" spc="-60" dirty="0">
                <a:latin typeface="微软雅黑"/>
                <a:cs typeface="微软雅黑"/>
              </a:rPr>
              <a:t> </a:t>
            </a:r>
            <a:r>
              <a:rPr sz="1600" dirty="0">
                <a:latin typeface="微软雅黑"/>
                <a:cs typeface="微软雅黑"/>
              </a:rPr>
              <a:t>.</a:t>
            </a:r>
            <a:endParaRPr sz="1600">
              <a:latin typeface="微软雅黑"/>
              <a:cs typeface="微软雅黑"/>
            </a:endParaRPr>
          </a:p>
          <a:p>
            <a:pPr marL="725170" marR="183515" indent="-342900">
              <a:lnSpc>
                <a:spcPct val="99400"/>
              </a:lnSpc>
              <a:spcBef>
                <a:spcPts val="1880"/>
              </a:spcBef>
              <a:buFont typeface="Arial"/>
              <a:buChar char="•"/>
              <a:tabLst>
                <a:tab pos="725170" algn="l"/>
                <a:tab pos="725805" algn="l"/>
              </a:tabLst>
            </a:pPr>
            <a:r>
              <a:rPr sz="1600" spc="-135" dirty="0">
                <a:latin typeface="微软雅黑"/>
                <a:cs typeface="微软雅黑"/>
              </a:rPr>
              <a:t>AB </a:t>
            </a:r>
            <a:r>
              <a:rPr sz="1600" spc="-55" dirty="0">
                <a:latin typeface="微软雅黑"/>
                <a:cs typeface="微软雅黑"/>
              </a:rPr>
              <a:t>1 </a:t>
            </a:r>
            <a:r>
              <a:rPr sz="1600" spc="-70" dirty="0">
                <a:latin typeface="微软雅黑"/>
                <a:cs typeface="微软雅黑"/>
              </a:rPr>
              <a:t>meChod, </a:t>
            </a:r>
            <a:r>
              <a:rPr sz="1600" spc="500" dirty="0">
                <a:latin typeface="微软雅黑"/>
                <a:cs typeface="微软雅黑"/>
              </a:rPr>
              <a:t>B(, </a:t>
            </a:r>
            <a:r>
              <a:rPr sz="1600" spc="-395" dirty="0">
                <a:latin typeface="微软雅黑"/>
                <a:cs typeface="微软雅黑"/>
              </a:rPr>
              <a:t>9B </a:t>
            </a:r>
            <a:r>
              <a:rPr sz="1600" spc="-150" dirty="0">
                <a:latin typeface="微软雅黑"/>
                <a:cs typeface="微软雅黑"/>
              </a:rPr>
              <a:t>geneA9c </a:t>
            </a:r>
            <a:r>
              <a:rPr sz="1600" spc="-20" dirty="0">
                <a:latin typeface="微软雅黑"/>
                <a:cs typeface="微软雅黑"/>
              </a:rPr>
              <a:t>1nd </a:t>
            </a:r>
            <a:r>
              <a:rPr sz="1600" spc="-105" dirty="0">
                <a:latin typeface="微软雅黑"/>
                <a:cs typeface="微软雅黑"/>
              </a:rPr>
              <a:t>fleG92le </a:t>
            </a:r>
            <a:r>
              <a:rPr sz="1600" spc="-260" dirty="0">
                <a:latin typeface="微软雅黑"/>
                <a:cs typeface="微软雅黑"/>
              </a:rPr>
              <a:t>9n </a:t>
            </a:r>
            <a:r>
              <a:rPr sz="1600" spc="-254" dirty="0">
                <a:latin typeface="微软雅黑"/>
                <a:cs typeface="微软雅黑"/>
              </a:rPr>
              <a:t>Ch1C </a:t>
            </a:r>
            <a:r>
              <a:rPr sz="1600" spc="-500" dirty="0">
                <a:latin typeface="微软雅黑"/>
                <a:cs typeface="微软雅黑"/>
              </a:rPr>
              <a:t>9C</a:t>
            </a:r>
            <a:r>
              <a:rPr sz="1600" spc="0" dirty="0">
                <a:latin typeface="微软雅黑"/>
                <a:cs typeface="微软雅黑"/>
              </a:rPr>
              <a:t> </a:t>
            </a:r>
            <a:r>
              <a:rPr sz="1600" spc="-20" dirty="0">
                <a:latin typeface="微软雅黑"/>
                <a:cs typeface="微软雅黑"/>
              </a:rPr>
              <a:t>c1n </a:t>
            </a:r>
            <a:r>
              <a:rPr sz="1600" spc="-90" dirty="0">
                <a:latin typeface="微软雅黑"/>
                <a:cs typeface="微软雅黑"/>
              </a:rPr>
              <a:t>uBe </a:t>
            </a:r>
            <a:r>
              <a:rPr sz="1600" spc="-20" dirty="0">
                <a:latin typeface="微软雅黑"/>
                <a:cs typeface="微软雅黑"/>
              </a:rPr>
              <a:t>1ny </a:t>
            </a:r>
            <a:r>
              <a:rPr sz="1600" spc="280" dirty="0">
                <a:latin typeface="微软雅黑"/>
                <a:cs typeface="微软雅黑"/>
              </a:rPr>
              <a:t>K) </a:t>
            </a:r>
            <a:r>
              <a:rPr sz="1600" spc="-75" dirty="0">
                <a:latin typeface="微软雅黑"/>
                <a:cs typeface="微软雅黑"/>
              </a:rPr>
              <a:t>em2edd9ngB </a:t>
            </a:r>
            <a:r>
              <a:rPr sz="1600" spc="-245" dirty="0">
                <a:latin typeface="微软雅黑"/>
                <a:cs typeface="微软雅黑"/>
              </a:rPr>
              <a:t>Co </a:t>
            </a:r>
            <a:r>
              <a:rPr sz="1600" spc="-225" dirty="0">
                <a:latin typeface="微软雅黑"/>
                <a:cs typeface="微软雅黑"/>
              </a:rPr>
              <a:t>coAAecC </a:t>
            </a:r>
            <a:r>
              <a:rPr sz="1600" spc="-20" dirty="0">
                <a:latin typeface="微软雅黑"/>
                <a:cs typeface="微软雅黑"/>
              </a:rPr>
              <a:t>1ny </a:t>
            </a:r>
            <a:r>
              <a:rPr sz="1600" spc="325" dirty="0">
                <a:latin typeface="微软雅黑"/>
                <a:cs typeface="微软雅黑"/>
              </a:rPr>
              <a:t>B)  </a:t>
            </a:r>
            <a:r>
              <a:rPr sz="1600" spc="-65" dirty="0">
                <a:latin typeface="微软雅黑"/>
                <a:cs typeface="微软雅黑"/>
              </a:rPr>
              <a:t>em2edd9ngB. </a:t>
            </a:r>
            <a:r>
              <a:rPr sz="1600" spc="450" dirty="0">
                <a:latin typeface="微软雅黑"/>
                <a:cs typeface="微软雅黑"/>
              </a:rPr>
              <a:t>.n </a:t>
            </a:r>
            <a:r>
              <a:rPr sz="1600" spc="-160" dirty="0">
                <a:latin typeface="微软雅黑"/>
                <a:cs typeface="微软雅黑"/>
              </a:rPr>
              <a:t>Che </a:t>
            </a:r>
            <a:r>
              <a:rPr sz="1600" spc="-180" dirty="0">
                <a:latin typeface="微软雅黑"/>
                <a:cs typeface="微软雅黑"/>
              </a:rPr>
              <a:t>conCA1Ay, </a:t>
            </a:r>
            <a:r>
              <a:rPr sz="1600" spc="-500" dirty="0">
                <a:latin typeface="微软雅黑"/>
                <a:cs typeface="微软雅黑"/>
              </a:rPr>
              <a:t>9C</a:t>
            </a:r>
            <a:r>
              <a:rPr sz="1600" spc="5" dirty="0">
                <a:latin typeface="微软雅黑"/>
                <a:cs typeface="微软雅黑"/>
              </a:rPr>
              <a:t> </a:t>
            </a:r>
            <a:r>
              <a:rPr sz="1600" spc="-395" dirty="0">
                <a:latin typeface="微软雅黑"/>
                <a:cs typeface="微软雅黑"/>
              </a:rPr>
              <a:t>9B </a:t>
            </a:r>
            <a:r>
              <a:rPr sz="1600" spc="-145" dirty="0">
                <a:latin typeface="微软雅黑"/>
                <a:cs typeface="微软雅黑"/>
              </a:rPr>
              <a:t>poCenC91lly </a:t>
            </a:r>
            <a:r>
              <a:rPr sz="1600" spc="0" dirty="0">
                <a:latin typeface="微软雅黑"/>
                <a:cs typeface="微软雅黑"/>
              </a:rPr>
              <a:t>12le </a:t>
            </a:r>
            <a:r>
              <a:rPr sz="1600" spc="-245" dirty="0">
                <a:latin typeface="微软雅黑"/>
                <a:cs typeface="微软雅黑"/>
              </a:rPr>
              <a:t>Co </a:t>
            </a:r>
            <a:r>
              <a:rPr sz="1600" spc="-5" dirty="0">
                <a:latin typeface="微软雅黑"/>
                <a:cs typeface="微软雅黑"/>
              </a:rPr>
              <a:t>help </a:t>
            </a:r>
            <a:r>
              <a:rPr sz="1600" spc="280" dirty="0">
                <a:latin typeface="微软雅黑"/>
                <a:cs typeface="微软雅黑"/>
              </a:rPr>
              <a:t>K) </a:t>
            </a:r>
            <a:r>
              <a:rPr sz="1600" spc="-75" dirty="0">
                <a:latin typeface="微软雅黑"/>
                <a:cs typeface="微软雅黑"/>
              </a:rPr>
              <a:t>em2edd9ngB </a:t>
            </a:r>
            <a:r>
              <a:rPr sz="1600" spc="-160" dirty="0">
                <a:latin typeface="微软雅黑"/>
                <a:cs typeface="微软雅黑"/>
              </a:rPr>
              <a:t>1cqu9Ae </a:t>
            </a:r>
            <a:r>
              <a:rPr sz="1600" spc="-15" dirty="0">
                <a:latin typeface="微软雅黑"/>
                <a:cs typeface="微软雅黑"/>
              </a:rPr>
              <a:t>noEel </a:t>
            </a:r>
            <a:r>
              <a:rPr sz="1600" spc="-5" dirty="0">
                <a:latin typeface="微软雅黑"/>
                <a:cs typeface="微软雅黑"/>
              </a:rPr>
              <a:t>knowledge  </a:t>
            </a:r>
            <a:r>
              <a:rPr sz="1600" spc="-140" dirty="0">
                <a:latin typeface="微软雅黑"/>
                <a:cs typeface="微软雅黑"/>
              </a:rPr>
              <a:t>fAom </a:t>
            </a:r>
            <a:r>
              <a:rPr sz="1600" spc="-160" dirty="0">
                <a:latin typeface="微软雅黑"/>
                <a:cs typeface="微软雅黑"/>
              </a:rPr>
              <a:t>Che  </a:t>
            </a:r>
            <a:r>
              <a:rPr sz="1600" spc="325" dirty="0">
                <a:latin typeface="微软雅黑"/>
                <a:cs typeface="微软雅黑"/>
              </a:rPr>
              <a:t>B) </a:t>
            </a:r>
            <a:r>
              <a:rPr sz="1600" spc="-70" dirty="0">
                <a:latin typeface="微软雅黑"/>
                <a:cs typeface="微软雅黑"/>
              </a:rPr>
              <a:t>em2edd9ngB </a:t>
            </a:r>
            <a:r>
              <a:rPr sz="1600" spc="-254" dirty="0">
                <a:latin typeface="微软雅黑"/>
                <a:cs typeface="微软雅黑"/>
              </a:rPr>
              <a:t>Ch1C  </a:t>
            </a:r>
            <a:r>
              <a:rPr sz="1600" spc="-70" dirty="0">
                <a:latin typeface="微软雅黑"/>
                <a:cs typeface="微软雅黑"/>
              </a:rPr>
              <a:t>doeB </a:t>
            </a:r>
            <a:r>
              <a:rPr sz="1600" spc="-160" dirty="0">
                <a:latin typeface="微软雅黑"/>
                <a:cs typeface="微软雅黑"/>
              </a:rPr>
              <a:t>noC  </a:t>
            </a:r>
            <a:r>
              <a:rPr sz="1600" spc="-330" dirty="0">
                <a:latin typeface="微软雅黑"/>
                <a:cs typeface="微软雅黑"/>
              </a:rPr>
              <a:t>eG9BC   </a:t>
            </a:r>
            <a:r>
              <a:rPr sz="1600" spc="-260" dirty="0">
                <a:latin typeface="微软雅黑"/>
                <a:cs typeface="微软雅黑"/>
              </a:rPr>
              <a:t>9n  </a:t>
            </a:r>
            <a:r>
              <a:rPr sz="1600" spc="-160" dirty="0">
                <a:latin typeface="微软雅黑"/>
                <a:cs typeface="微软雅黑"/>
              </a:rPr>
              <a:t>Che</a:t>
            </a:r>
            <a:r>
              <a:rPr sz="1600" spc="-190" dirty="0">
                <a:latin typeface="微软雅黑"/>
                <a:cs typeface="微软雅黑"/>
              </a:rPr>
              <a:t> </a:t>
            </a:r>
            <a:r>
              <a:rPr sz="1600" spc="-5" dirty="0">
                <a:latin typeface="微软雅黑"/>
                <a:cs typeface="微软雅黑"/>
              </a:rPr>
              <a:t>knowledge </a:t>
            </a:r>
            <a:r>
              <a:rPr sz="1600" spc="-95" dirty="0">
                <a:latin typeface="微软雅黑"/>
                <a:cs typeface="微软雅黑"/>
              </a:rPr>
              <a:t>gA1ph.</a:t>
            </a:r>
            <a:endParaRPr sz="1600">
              <a:latin typeface="微软雅黑"/>
              <a:cs typeface="微软雅黑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3B87030-CB5C-4860-AE0E-4E7C718B7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608" y="1056639"/>
            <a:ext cx="12287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Calibri"/>
                <a:cs typeface="Calibri"/>
              </a:rPr>
              <a:t>Cognitive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3068" y="586740"/>
            <a:ext cx="723519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0"/>
              </a:spcBef>
              <a:tabLst>
                <a:tab pos="2065020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20" dirty="0">
                <a:latin typeface="微软雅黑"/>
                <a:cs typeface="微软雅黑"/>
              </a:rPr>
              <a:t>T2wards </a:t>
            </a:r>
            <a:r>
              <a:rPr sz="1200" spc="114" dirty="0">
                <a:latin typeface="微软雅黑"/>
                <a:cs typeface="微软雅黑"/>
              </a:rPr>
              <a:t>K12wl,d-, </a:t>
            </a:r>
            <a:r>
              <a:rPr sz="1200" spc="65" dirty="0">
                <a:latin typeface="微软雅黑"/>
                <a:cs typeface="微软雅黑"/>
              </a:rPr>
              <a:t>Bas,d </a:t>
            </a:r>
            <a:r>
              <a:rPr sz="1200" spc="50" dirty="0">
                <a:latin typeface="微软雅黑"/>
                <a:cs typeface="微软雅黑"/>
              </a:rPr>
              <a:t>P,rs21ali9,d </a:t>
            </a:r>
            <a:r>
              <a:rPr sz="1200" dirty="0">
                <a:latin typeface="微软雅黑"/>
                <a:cs typeface="微软雅黑"/>
              </a:rPr>
              <a:t>Pr2duct </a:t>
            </a:r>
            <a:r>
              <a:rPr sz="1200" spc="35" dirty="0">
                <a:latin typeface="微软雅黑"/>
                <a:cs typeface="微软雅黑"/>
              </a:rPr>
              <a:t>D,scripti21 </a:t>
            </a:r>
            <a:r>
              <a:rPr sz="1200" spc="80" dirty="0">
                <a:latin typeface="微软雅黑"/>
                <a:cs typeface="微软雅黑"/>
              </a:rPr>
              <a:t>G,1,rati21 </a:t>
            </a:r>
            <a:r>
              <a:rPr sz="1200" spc="10" dirty="0">
                <a:latin typeface="微软雅黑"/>
                <a:cs typeface="微软雅黑"/>
              </a:rPr>
              <a:t>i1 </a:t>
            </a:r>
            <a:r>
              <a:rPr sz="1200" dirty="0">
                <a:latin typeface="微软雅黑"/>
                <a:cs typeface="微软雅黑"/>
              </a:rPr>
              <a:t>E </a:t>
            </a:r>
            <a:r>
              <a:rPr sz="1200" spc="175" dirty="0">
                <a:latin typeface="微软雅黑"/>
                <a:cs typeface="微软雅黑"/>
              </a:rPr>
              <a:t>c200,rc,, </a:t>
            </a:r>
            <a:r>
              <a:rPr sz="1200" spc="-5" dirty="0">
                <a:latin typeface="微软雅黑"/>
                <a:cs typeface="微软雅黑"/>
              </a:rPr>
              <a:t>KDD</a:t>
            </a:r>
            <a:r>
              <a:rPr sz="1200" spc="-215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2019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26988" y="1501860"/>
            <a:ext cx="9063662" cy="52095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132B404-C9DA-4484-9F6B-AA27176D3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4897" y="586740"/>
            <a:ext cx="507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683" y="554741"/>
            <a:ext cx="1134110" cy="313055"/>
          </a:xfrm>
          <a:prstGeom prst="rect">
            <a:avLst/>
          </a:prstGeom>
          <a:ln w="12903">
            <a:solidFill>
              <a:srgbClr val="BFBFB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5255" y="1289303"/>
            <a:ext cx="9942576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2422" y="554739"/>
            <a:ext cx="1130935" cy="313055"/>
          </a:xfrm>
          <a:custGeom>
            <a:avLst/>
            <a:gdLst/>
            <a:ahLst/>
            <a:cxnLst/>
            <a:rect l="l" t="t" r="r" b="b"/>
            <a:pathLst>
              <a:path w="1130935" h="313055">
                <a:moveTo>
                  <a:pt x="0" y="0"/>
                </a:moveTo>
                <a:lnTo>
                  <a:pt x="1130758" y="0"/>
                </a:lnTo>
                <a:lnTo>
                  <a:pt x="1130758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608" y="1056639"/>
            <a:ext cx="12287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latin typeface="Calibri"/>
                <a:cs typeface="Calibri"/>
              </a:rPr>
              <a:t>Cognitive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3068" y="586740"/>
            <a:ext cx="547624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0"/>
              </a:spcBef>
              <a:tabLst>
                <a:tab pos="2065020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BFBFBF"/>
                </a:solidFill>
                <a:latin typeface="Arial"/>
                <a:cs typeface="Arial"/>
              </a:rPr>
              <a:t>System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0" dirty="0">
                <a:latin typeface="微软雅黑"/>
                <a:cs typeface="微软雅黑"/>
              </a:rPr>
              <a:t>Cogn191v- </a:t>
            </a:r>
            <a:r>
              <a:rPr sz="1200" dirty="0">
                <a:latin typeface="微软雅黑"/>
                <a:cs typeface="微软雅黑"/>
              </a:rPr>
              <a:t>Grap0 </a:t>
            </a:r>
            <a:r>
              <a:rPr sz="1200" spc="-5" dirty="0">
                <a:latin typeface="微软雅黑"/>
                <a:cs typeface="微软雅黑"/>
              </a:rPr>
              <a:t>for </a:t>
            </a:r>
            <a:r>
              <a:rPr sz="1200" spc="-210" dirty="0">
                <a:latin typeface="微软雅黑"/>
                <a:cs typeface="微软雅黑"/>
              </a:rPr>
              <a:t>Mu291    </a:t>
            </a:r>
            <a:r>
              <a:rPr sz="1200" spc="-5" dirty="0">
                <a:latin typeface="微软雅黑"/>
                <a:cs typeface="微软雅黑"/>
              </a:rPr>
              <a:t>Hop </a:t>
            </a:r>
            <a:r>
              <a:rPr sz="1200" spc="25" dirty="0">
                <a:latin typeface="微软雅黑"/>
                <a:cs typeface="微软雅黑"/>
              </a:rPr>
              <a:t>R-a,1ng </a:t>
            </a:r>
            <a:r>
              <a:rPr sz="1200" spc="-10" dirty="0">
                <a:latin typeface="微软雅黑"/>
                <a:cs typeface="微软雅黑"/>
              </a:rPr>
              <a:t>Compr-0-ns1on </a:t>
            </a:r>
            <a:r>
              <a:rPr sz="1200" spc="-135" dirty="0">
                <a:latin typeface="微软雅黑"/>
                <a:cs typeface="微软雅黑"/>
              </a:rPr>
              <a:t>a9  </a:t>
            </a:r>
            <a:r>
              <a:rPr sz="1200" spc="-45" dirty="0">
                <a:latin typeface="微软雅黑"/>
                <a:cs typeface="微软雅黑"/>
              </a:rPr>
              <a:t>Sca2-, </a:t>
            </a:r>
            <a:r>
              <a:rPr sz="1200" spc="-10" dirty="0">
                <a:latin typeface="微软雅黑"/>
                <a:cs typeface="微软雅黑"/>
              </a:rPr>
              <a:t>ACL </a:t>
            </a:r>
            <a:r>
              <a:rPr sz="1200" spc="-5" dirty="0">
                <a:latin typeface="微软雅黑"/>
                <a:cs typeface="微软雅黑"/>
              </a:rPr>
              <a:t>2019</a:t>
            </a:r>
            <a:endParaRPr sz="12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31720" y="1658111"/>
            <a:ext cx="7181088" cy="483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75BA51E-45FC-4FEB-953A-6BC910E47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2422" y="554739"/>
            <a:ext cx="113093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6022" y="586740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Sys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8744" y="1862327"/>
            <a:ext cx="10494264" cy="446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1608" y="1166875"/>
            <a:ext cx="3584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GNN </a:t>
            </a:r>
            <a:r>
              <a:rPr sz="2400" spc="-15" dirty="0">
                <a:latin typeface="Calibri"/>
                <a:cs typeface="Calibri"/>
              </a:rPr>
              <a:t>Programming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paradigm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72AEAE-536A-470B-BB34-286FE5D9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52422" y="554739"/>
            <a:ext cx="223202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  <a:tabLst>
                <a:tab pos="1619250" algn="l"/>
              </a:tabLst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13688" y="1996439"/>
            <a:ext cx="9122664" cy="3889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1608" y="1166875"/>
            <a:ext cx="4281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Integrated </a:t>
            </a:r>
            <a:r>
              <a:rPr sz="2400" spc="-25" dirty="0">
                <a:latin typeface="Calibri"/>
                <a:cs typeface="Calibri"/>
              </a:rPr>
              <a:t>system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implementation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2422" y="554739"/>
            <a:ext cx="113093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6022" y="586740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Sys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608" y="1166875"/>
            <a:ext cx="2550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Efficient Graph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Build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26463" y="2072639"/>
            <a:ext cx="9323832" cy="3849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52422" y="554739"/>
            <a:ext cx="223202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  <a:tabLst>
                <a:tab pos="1619250" algn="l"/>
              </a:tabLst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	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1608" y="1166875"/>
            <a:ext cx="5513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Multi-hop sampling </a:t>
            </a:r>
            <a:r>
              <a:rPr sz="2400" spc="-10" dirty="0">
                <a:latin typeface="Calibri"/>
                <a:cs typeface="Calibri"/>
              </a:rPr>
              <a:t>acceleration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mechanism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98447" y="2005583"/>
            <a:ext cx="9902952" cy="4187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2422" y="554739"/>
            <a:ext cx="113093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6022" y="586740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Sys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608" y="1166875"/>
            <a:ext cx="2439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Extensible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operator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67839" y="1987295"/>
            <a:ext cx="8433816" cy="3520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2422" y="554739"/>
            <a:ext cx="113093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6022" y="586740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Sys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608" y="1166875"/>
            <a:ext cx="2633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Simple user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interface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8477" y="1895585"/>
            <a:ext cx="4617720" cy="1839595"/>
          </a:xfrm>
          <a:custGeom>
            <a:avLst/>
            <a:gdLst/>
            <a:ahLst/>
            <a:cxnLst/>
            <a:rect l="l" t="t" r="r" b="b"/>
            <a:pathLst>
              <a:path w="4617720" h="1839595">
                <a:moveTo>
                  <a:pt x="4480488" y="0"/>
                </a:moveTo>
                <a:lnTo>
                  <a:pt x="136916" y="0"/>
                </a:lnTo>
                <a:lnTo>
                  <a:pt x="93640" y="7851"/>
                </a:lnTo>
                <a:lnTo>
                  <a:pt x="56055" y="29715"/>
                </a:lnTo>
                <a:lnTo>
                  <a:pt x="26416" y="63053"/>
                </a:lnTo>
                <a:lnTo>
                  <a:pt x="6980" y="105330"/>
                </a:lnTo>
                <a:lnTo>
                  <a:pt x="0" y="154009"/>
                </a:lnTo>
                <a:lnTo>
                  <a:pt x="0" y="1685356"/>
                </a:lnTo>
                <a:lnTo>
                  <a:pt x="6980" y="1734034"/>
                </a:lnTo>
                <a:lnTo>
                  <a:pt x="26416" y="1776311"/>
                </a:lnTo>
                <a:lnTo>
                  <a:pt x="56055" y="1809650"/>
                </a:lnTo>
                <a:lnTo>
                  <a:pt x="93640" y="1831513"/>
                </a:lnTo>
                <a:lnTo>
                  <a:pt x="136916" y="1839365"/>
                </a:lnTo>
                <a:lnTo>
                  <a:pt x="4480488" y="1839365"/>
                </a:lnTo>
                <a:lnTo>
                  <a:pt x="4523764" y="1831513"/>
                </a:lnTo>
                <a:lnTo>
                  <a:pt x="4561349" y="1809650"/>
                </a:lnTo>
                <a:lnTo>
                  <a:pt x="4590987" y="1776311"/>
                </a:lnTo>
                <a:lnTo>
                  <a:pt x="4610424" y="1734034"/>
                </a:lnTo>
                <a:lnTo>
                  <a:pt x="4617404" y="1685356"/>
                </a:lnTo>
                <a:lnTo>
                  <a:pt x="4617404" y="154009"/>
                </a:lnTo>
                <a:lnTo>
                  <a:pt x="4610424" y="105330"/>
                </a:lnTo>
                <a:lnTo>
                  <a:pt x="4590987" y="63053"/>
                </a:lnTo>
                <a:lnTo>
                  <a:pt x="4561349" y="29715"/>
                </a:lnTo>
                <a:lnTo>
                  <a:pt x="4523764" y="7851"/>
                </a:lnTo>
                <a:lnTo>
                  <a:pt x="4480488" y="0"/>
                </a:lnTo>
                <a:close/>
              </a:path>
            </a:pathLst>
          </a:custGeom>
          <a:solidFill>
            <a:srgbClr val="EBE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68641" y="2357547"/>
            <a:ext cx="2894965" cy="128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g </a:t>
            </a:r>
            <a:r>
              <a:rPr sz="1300" spc="-75" dirty="0">
                <a:solidFill>
                  <a:srgbClr val="53585F"/>
                </a:solidFill>
                <a:latin typeface="Calibri"/>
                <a:cs typeface="Calibri"/>
              </a:rPr>
              <a:t>= </a:t>
            </a:r>
            <a:r>
              <a:rPr sz="1300" spc="-75" dirty="0">
                <a:solidFill>
                  <a:srgbClr val="4081E2"/>
                </a:solidFill>
                <a:latin typeface="Calibri"/>
                <a:cs typeface="Calibri"/>
              </a:rPr>
              <a:t>Graph</a:t>
            </a:r>
            <a:r>
              <a:rPr sz="1300" spc="-75" dirty="0">
                <a:solidFill>
                  <a:srgbClr val="53585F"/>
                </a:solidFill>
                <a:latin typeface="Calibri"/>
                <a:cs typeface="Calibri"/>
              </a:rPr>
              <a:t>(</a:t>
            </a:r>
            <a:r>
              <a:rPr sz="1300" spc="-20" dirty="0">
                <a:solidFill>
                  <a:srgbClr val="53585F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g.</a:t>
            </a:r>
            <a:r>
              <a:rPr sz="1300" spc="-70" dirty="0">
                <a:solidFill>
                  <a:srgbClr val="4081E2"/>
                </a:solidFill>
                <a:latin typeface="Calibri"/>
                <a:cs typeface="Calibri"/>
              </a:rPr>
              <a:t>add_nodes</a:t>
            </a: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70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70" dirty="0">
                <a:solidFill>
                  <a:srgbClr val="008000"/>
                </a:solidFill>
                <a:latin typeface="Calibri"/>
                <a:cs typeface="Calibri"/>
              </a:rPr>
              <a:t>node_source</a:t>
            </a:r>
            <a:r>
              <a:rPr sz="1300" spc="-70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,    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75" dirty="0">
                <a:solidFill>
                  <a:srgbClr val="008000"/>
                </a:solidFill>
                <a:latin typeface="Calibri"/>
                <a:cs typeface="Calibri"/>
              </a:rPr>
              <a:t>node_format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r>
              <a:rPr sz="13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  <a:spcBef>
                <a:spcPts val="1225"/>
              </a:spcBef>
            </a:pP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.</a:t>
            </a:r>
            <a:r>
              <a:rPr sz="1300" spc="-70" dirty="0">
                <a:solidFill>
                  <a:srgbClr val="4081E2"/>
                </a:solidFill>
                <a:latin typeface="Calibri"/>
                <a:cs typeface="Calibri"/>
              </a:rPr>
              <a:t>add_edges</a:t>
            </a: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70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70" dirty="0">
                <a:solidFill>
                  <a:srgbClr val="008000"/>
                </a:solidFill>
                <a:latin typeface="Calibri"/>
                <a:cs typeface="Calibri"/>
              </a:rPr>
              <a:t>edge_source</a:t>
            </a:r>
            <a:r>
              <a:rPr sz="1300" spc="-70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r>
              <a:rPr sz="1300" spc="-70" dirty="0">
                <a:solidFill>
                  <a:srgbClr val="53585F"/>
                </a:solidFill>
                <a:latin typeface="Calibri"/>
                <a:cs typeface="Calibri"/>
              </a:rPr>
              <a:t>,    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75" dirty="0">
                <a:solidFill>
                  <a:srgbClr val="008000"/>
                </a:solidFill>
                <a:latin typeface="Calibri"/>
                <a:cs typeface="Calibri"/>
              </a:rPr>
              <a:t>edge_format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”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  <a:spcBef>
                <a:spcPts val="1225"/>
              </a:spcBef>
            </a:pPr>
            <a:r>
              <a:rPr sz="1300" spc="-50" dirty="0">
                <a:solidFill>
                  <a:srgbClr val="53585F"/>
                </a:solidFill>
                <a:latin typeface="Calibri"/>
                <a:cs typeface="Calibri"/>
              </a:rPr>
              <a:t>.</a:t>
            </a:r>
            <a:r>
              <a:rPr sz="1300" spc="-50" dirty="0">
                <a:solidFill>
                  <a:srgbClr val="4081E2"/>
                </a:solidFill>
                <a:latin typeface="Calibri"/>
                <a:cs typeface="Calibri"/>
              </a:rPr>
              <a:t>init</a:t>
            </a:r>
            <a:r>
              <a:rPr sz="1300" spc="-50" dirty="0">
                <a:solidFill>
                  <a:srgbClr val="53585F"/>
                </a:solidFill>
                <a:latin typeface="Calibri"/>
                <a:cs typeface="Calibri"/>
              </a:rPr>
              <a:t>(</a:t>
            </a:r>
            <a:r>
              <a:rPr sz="1300" spc="-114" dirty="0">
                <a:solidFill>
                  <a:srgbClr val="53585F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8960" y="2320055"/>
            <a:ext cx="372745" cy="1421130"/>
          </a:xfrm>
          <a:custGeom>
            <a:avLst/>
            <a:gdLst/>
            <a:ahLst/>
            <a:cxnLst/>
            <a:rect l="l" t="t" r="r" b="b"/>
            <a:pathLst>
              <a:path w="372744" h="1421129">
                <a:moveTo>
                  <a:pt x="259655" y="0"/>
                </a:moveTo>
                <a:lnTo>
                  <a:pt x="112509" y="0"/>
                </a:lnTo>
                <a:lnTo>
                  <a:pt x="68715" y="9945"/>
                </a:lnTo>
                <a:lnTo>
                  <a:pt x="32953" y="37067"/>
                </a:lnTo>
                <a:lnTo>
                  <a:pt x="8841" y="77294"/>
                </a:lnTo>
                <a:lnTo>
                  <a:pt x="0" y="126556"/>
                </a:lnTo>
                <a:lnTo>
                  <a:pt x="0" y="1294235"/>
                </a:lnTo>
                <a:lnTo>
                  <a:pt x="8841" y="1343496"/>
                </a:lnTo>
                <a:lnTo>
                  <a:pt x="32953" y="1383723"/>
                </a:lnTo>
                <a:lnTo>
                  <a:pt x="68715" y="1410845"/>
                </a:lnTo>
                <a:lnTo>
                  <a:pt x="112509" y="1420790"/>
                </a:lnTo>
                <a:lnTo>
                  <a:pt x="259655" y="1420790"/>
                </a:lnTo>
                <a:lnTo>
                  <a:pt x="303448" y="1410845"/>
                </a:lnTo>
                <a:lnTo>
                  <a:pt x="339211" y="1383723"/>
                </a:lnTo>
                <a:lnTo>
                  <a:pt x="363323" y="1343496"/>
                </a:lnTo>
                <a:lnTo>
                  <a:pt x="372164" y="1294235"/>
                </a:lnTo>
                <a:lnTo>
                  <a:pt x="372164" y="126556"/>
                </a:lnTo>
                <a:lnTo>
                  <a:pt x="363323" y="77294"/>
                </a:lnTo>
                <a:lnTo>
                  <a:pt x="339211" y="37067"/>
                </a:lnTo>
                <a:lnTo>
                  <a:pt x="303448" y="9945"/>
                </a:lnTo>
                <a:lnTo>
                  <a:pt x="259655" y="0"/>
                </a:lnTo>
                <a:close/>
              </a:path>
            </a:pathLst>
          </a:custGeom>
          <a:solidFill>
            <a:srgbClr val="CC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9612" y="2351652"/>
            <a:ext cx="137795" cy="128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1.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2.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3.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4.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8477" y="1895585"/>
            <a:ext cx="4617720" cy="460375"/>
          </a:xfrm>
          <a:custGeom>
            <a:avLst/>
            <a:gdLst/>
            <a:ahLst/>
            <a:cxnLst/>
            <a:rect l="l" t="t" r="r" b="b"/>
            <a:pathLst>
              <a:path w="4617720" h="460375">
                <a:moveTo>
                  <a:pt x="4493819" y="0"/>
                </a:moveTo>
                <a:lnTo>
                  <a:pt x="123585" y="0"/>
                </a:lnTo>
                <a:lnTo>
                  <a:pt x="75480" y="10924"/>
                </a:lnTo>
                <a:lnTo>
                  <a:pt x="36197" y="40715"/>
                </a:lnTo>
                <a:lnTo>
                  <a:pt x="9711" y="84903"/>
                </a:lnTo>
                <a:lnTo>
                  <a:pt x="0" y="139014"/>
                </a:lnTo>
                <a:lnTo>
                  <a:pt x="0" y="320828"/>
                </a:lnTo>
                <a:lnTo>
                  <a:pt x="9711" y="374939"/>
                </a:lnTo>
                <a:lnTo>
                  <a:pt x="36197" y="419125"/>
                </a:lnTo>
                <a:lnTo>
                  <a:pt x="75480" y="448917"/>
                </a:lnTo>
                <a:lnTo>
                  <a:pt x="123585" y="459841"/>
                </a:lnTo>
                <a:lnTo>
                  <a:pt x="4493819" y="459841"/>
                </a:lnTo>
                <a:lnTo>
                  <a:pt x="4541924" y="448917"/>
                </a:lnTo>
                <a:lnTo>
                  <a:pt x="4581207" y="419125"/>
                </a:lnTo>
                <a:lnTo>
                  <a:pt x="4607692" y="374939"/>
                </a:lnTo>
                <a:lnTo>
                  <a:pt x="4617404" y="320828"/>
                </a:lnTo>
                <a:lnTo>
                  <a:pt x="4617404" y="139014"/>
                </a:lnTo>
                <a:lnTo>
                  <a:pt x="4607692" y="84903"/>
                </a:lnTo>
                <a:lnTo>
                  <a:pt x="4581207" y="40715"/>
                </a:lnTo>
                <a:lnTo>
                  <a:pt x="4541924" y="10924"/>
                </a:lnTo>
                <a:lnTo>
                  <a:pt x="4493819" y="0"/>
                </a:lnTo>
                <a:close/>
              </a:path>
            </a:pathLst>
          </a:custGeom>
          <a:solidFill>
            <a:srgbClr val="F86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10725" y="1918341"/>
            <a:ext cx="1413510" cy="3371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20" dirty="0">
                <a:solidFill>
                  <a:srgbClr val="FFFFFF"/>
                </a:solidFill>
                <a:latin typeface="Calibri"/>
                <a:cs typeface="Calibri"/>
              </a:rPr>
              <a:t>Graph </a:t>
            </a:r>
            <a:r>
              <a:rPr sz="2050" spc="-100" dirty="0">
                <a:solidFill>
                  <a:srgbClr val="FFFFFF"/>
                </a:solidFill>
                <a:latin typeface="Calibri"/>
                <a:cs typeface="Calibri"/>
              </a:rPr>
              <a:t>Building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8477" y="3970766"/>
            <a:ext cx="4617720" cy="1839595"/>
          </a:xfrm>
          <a:custGeom>
            <a:avLst/>
            <a:gdLst/>
            <a:ahLst/>
            <a:cxnLst/>
            <a:rect l="l" t="t" r="r" b="b"/>
            <a:pathLst>
              <a:path w="4617720" h="1839595">
                <a:moveTo>
                  <a:pt x="4480488" y="0"/>
                </a:moveTo>
                <a:lnTo>
                  <a:pt x="136916" y="0"/>
                </a:lnTo>
                <a:lnTo>
                  <a:pt x="93640" y="7851"/>
                </a:lnTo>
                <a:lnTo>
                  <a:pt x="56055" y="29714"/>
                </a:lnTo>
                <a:lnTo>
                  <a:pt x="26416" y="63053"/>
                </a:lnTo>
                <a:lnTo>
                  <a:pt x="6980" y="105330"/>
                </a:lnTo>
                <a:lnTo>
                  <a:pt x="0" y="154009"/>
                </a:lnTo>
                <a:lnTo>
                  <a:pt x="0" y="1685354"/>
                </a:lnTo>
                <a:lnTo>
                  <a:pt x="6980" y="1734033"/>
                </a:lnTo>
                <a:lnTo>
                  <a:pt x="26416" y="1776310"/>
                </a:lnTo>
                <a:lnTo>
                  <a:pt x="56055" y="1809649"/>
                </a:lnTo>
                <a:lnTo>
                  <a:pt x="93640" y="1831512"/>
                </a:lnTo>
                <a:lnTo>
                  <a:pt x="136916" y="1839363"/>
                </a:lnTo>
                <a:lnTo>
                  <a:pt x="4480488" y="1839363"/>
                </a:lnTo>
                <a:lnTo>
                  <a:pt x="4523764" y="1831512"/>
                </a:lnTo>
                <a:lnTo>
                  <a:pt x="4561349" y="1809649"/>
                </a:lnTo>
                <a:lnTo>
                  <a:pt x="4590987" y="1776310"/>
                </a:lnTo>
                <a:lnTo>
                  <a:pt x="4610424" y="1734033"/>
                </a:lnTo>
                <a:lnTo>
                  <a:pt x="4617404" y="1685354"/>
                </a:lnTo>
                <a:lnTo>
                  <a:pt x="4617404" y="154009"/>
                </a:lnTo>
                <a:lnTo>
                  <a:pt x="4610424" y="105330"/>
                </a:lnTo>
                <a:lnTo>
                  <a:pt x="4590987" y="63053"/>
                </a:lnTo>
                <a:lnTo>
                  <a:pt x="4561349" y="29714"/>
                </a:lnTo>
                <a:lnTo>
                  <a:pt x="4523764" y="7851"/>
                </a:lnTo>
                <a:lnTo>
                  <a:pt x="4480488" y="0"/>
                </a:lnTo>
                <a:close/>
              </a:path>
            </a:pathLst>
          </a:custGeom>
          <a:solidFill>
            <a:srgbClr val="EBE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8477" y="4395235"/>
            <a:ext cx="382905" cy="1421130"/>
          </a:xfrm>
          <a:custGeom>
            <a:avLst/>
            <a:gdLst/>
            <a:ahLst/>
            <a:cxnLst/>
            <a:rect l="l" t="t" r="r" b="b"/>
            <a:pathLst>
              <a:path w="382905" h="1421129">
                <a:moveTo>
                  <a:pt x="266936" y="0"/>
                </a:moveTo>
                <a:lnTo>
                  <a:pt x="115663" y="0"/>
                </a:lnTo>
                <a:lnTo>
                  <a:pt x="70641" y="10224"/>
                </a:lnTo>
                <a:lnTo>
                  <a:pt x="33877" y="38106"/>
                </a:lnTo>
                <a:lnTo>
                  <a:pt x="9089" y="79460"/>
                </a:lnTo>
                <a:lnTo>
                  <a:pt x="0" y="130102"/>
                </a:lnTo>
                <a:lnTo>
                  <a:pt x="0" y="1290689"/>
                </a:lnTo>
                <a:lnTo>
                  <a:pt x="9089" y="1341330"/>
                </a:lnTo>
                <a:lnTo>
                  <a:pt x="33877" y="1382685"/>
                </a:lnTo>
                <a:lnTo>
                  <a:pt x="70641" y="1410567"/>
                </a:lnTo>
                <a:lnTo>
                  <a:pt x="115663" y="1420792"/>
                </a:lnTo>
                <a:lnTo>
                  <a:pt x="266936" y="1420792"/>
                </a:lnTo>
                <a:lnTo>
                  <a:pt x="311958" y="1410567"/>
                </a:lnTo>
                <a:lnTo>
                  <a:pt x="348722" y="1382685"/>
                </a:lnTo>
                <a:lnTo>
                  <a:pt x="373510" y="1341330"/>
                </a:lnTo>
                <a:lnTo>
                  <a:pt x="382599" y="1290689"/>
                </a:lnTo>
                <a:lnTo>
                  <a:pt x="382599" y="130102"/>
                </a:lnTo>
                <a:lnTo>
                  <a:pt x="373510" y="79460"/>
                </a:lnTo>
                <a:lnTo>
                  <a:pt x="348722" y="38106"/>
                </a:lnTo>
                <a:lnTo>
                  <a:pt x="311958" y="10224"/>
                </a:lnTo>
                <a:lnTo>
                  <a:pt x="266936" y="0"/>
                </a:lnTo>
                <a:close/>
              </a:path>
            </a:pathLst>
          </a:custGeom>
          <a:solidFill>
            <a:srgbClr val="CC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69612" y="4438623"/>
            <a:ext cx="137795" cy="128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1.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2.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3.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4.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8960" y="3964871"/>
            <a:ext cx="4617720" cy="460375"/>
          </a:xfrm>
          <a:custGeom>
            <a:avLst/>
            <a:gdLst/>
            <a:ahLst/>
            <a:cxnLst/>
            <a:rect l="l" t="t" r="r" b="b"/>
            <a:pathLst>
              <a:path w="4617720" h="460375">
                <a:moveTo>
                  <a:pt x="4493819" y="0"/>
                </a:moveTo>
                <a:lnTo>
                  <a:pt x="123585" y="0"/>
                </a:lnTo>
                <a:lnTo>
                  <a:pt x="75480" y="10924"/>
                </a:lnTo>
                <a:lnTo>
                  <a:pt x="36197" y="40716"/>
                </a:lnTo>
                <a:lnTo>
                  <a:pt x="9711" y="84903"/>
                </a:lnTo>
                <a:lnTo>
                  <a:pt x="0" y="139012"/>
                </a:lnTo>
                <a:lnTo>
                  <a:pt x="0" y="320827"/>
                </a:lnTo>
                <a:lnTo>
                  <a:pt x="9711" y="374937"/>
                </a:lnTo>
                <a:lnTo>
                  <a:pt x="36197" y="419124"/>
                </a:lnTo>
                <a:lnTo>
                  <a:pt x="75480" y="448916"/>
                </a:lnTo>
                <a:lnTo>
                  <a:pt x="123585" y="459840"/>
                </a:lnTo>
                <a:lnTo>
                  <a:pt x="4493819" y="459840"/>
                </a:lnTo>
                <a:lnTo>
                  <a:pt x="4541925" y="448916"/>
                </a:lnTo>
                <a:lnTo>
                  <a:pt x="4581208" y="419124"/>
                </a:lnTo>
                <a:lnTo>
                  <a:pt x="4607693" y="374937"/>
                </a:lnTo>
                <a:lnTo>
                  <a:pt x="4617404" y="320827"/>
                </a:lnTo>
                <a:lnTo>
                  <a:pt x="4617404" y="139012"/>
                </a:lnTo>
                <a:lnTo>
                  <a:pt x="4607693" y="84903"/>
                </a:lnTo>
                <a:lnTo>
                  <a:pt x="4581208" y="40716"/>
                </a:lnTo>
                <a:lnTo>
                  <a:pt x="4541925" y="10924"/>
                </a:lnTo>
                <a:lnTo>
                  <a:pt x="4493819" y="0"/>
                </a:lnTo>
                <a:close/>
              </a:path>
            </a:pathLst>
          </a:custGeom>
          <a:solidFill>
            <a:srgbClr val="F86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68641" y="3984679"/>
            <a:ext cx="2559050" cy="17360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56005">
              <a:lnSpc>
                <a:spcPct val="100000"/>
              </a:lnSpc>
              <a:spcBef>
                <a:spcPts val="90"/>
              </a:spcBef>
            </a:pPr>
            <a:r>
              <a:rPr sz="2050" spc="-120" dirty="0">
                <a:solidFill>
                  <a:srgbClr val="FFFFFF"/>
                </a:solidFill>
                <a:latin typeface="Calibri"/>
                <a:cs typeface="Calibri"/>
              </a:rPr>
              <a:t>Graph</a:t>
            </a:r>
            <a:r>
              <a:rPr sz="205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50" spc="-110" dirty="0">
                <a:solidFill>
                  <a:srgbClr val="FFFFFF"/>
                </a:solidFill>
                <a:latin typeface="Calibri"/>
                <a:cs typeface="Calibri"/>
              </a:rPr>
              <a:t>Sampling</a:t>
            </a:r>
            <a:endParaRPr sz="2050" dirty="0">
              <a:latin typeface="Calibri"/>
              <a:cs typeface="Calibri"/>
            </a:endParaRPr>
          </a:p>
          <a:p>
            <a:pPr marR="477520" algn="ctr">
              <a:lnSpc>
                <a:spcPct val="100000"/>
              </a:lnSpc>
              <a:spcBef>
                <a:spcPts val="1095"/>
              </a:spcBef>
            </a:pP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g.</a:t>
            </a:r>
            <a:r>
              <a:rPr sz="1300" spc="-60" dirty="0">
                <a:solidFill>
                  <a:srgbClr val="4081E2"/>
                </a:solidFill>
                <a:latin typeface="Calibri"/>
                <a:cs typeface="Calibri"/>
              </a:rPr>
              <a:t>V</a:t>
            </a: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65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65" dirty="0">
                <a:solidFill>
                  <a:srgbClr val="008000"/>
                </a:solidFill>
                <a:latin typeface="Calibri"/>
                <a:cs typeface="Calibri"/>
              </a:rPr>
              <a:t>user</a:t>
            </a:r>
            <a:r>
              <a:rPr sz="1300" spc="-65" dirty="0">
                <a:solidFill>
                  <a:srgbClr val="FF0000"/>
                </a:solidFill>
                <a:latin typeface="Calibri"/>
                <a:cs typeface="Calibri"/>
              </a:rPr>
              <a:t>” </a:t>
            </a: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).</a:t>
            </a:r>
            <a:r>
              <a:rPr sz="1300" spc="-55" dirty="0">
                <a:solidFill>
                  <a:srgbClr val="4081E2"/>
                </a:solidFill>
                <a:latin typeface="Calibri"/>
                <a:cs typeface="Calibri"/>
              </a:rPr>
              <a:t>shuffle</a:t>
            </a: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).</a:t>
            </a:r>
            <a:r>
              <a:rPr sz="1300" spc="-60" dirty="0">
                <a:solidFill>
                  <a:srgbClr val="4081E2"/>
                </a:solidFill>
                <a:latin typeface="Calibri"/>
                <a:cs typeface="Calibri"/>
              </a:rPr>
              <a:t>batch</a:t>
            </a: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75" dirty="0">
                <a:solidFill>
                  <a:srgbClr val="008000"/>
                </a:solidFill>
                <a:latin typeface="Calibri"/>
                <a:cs typeface="Calibri"/>
              </a:rPr>
              <a:t>512</a:t>
            </a:r>
            <a:r>
              <a:rPr sz="1300" spc="5" dirty="0">
                <a:solidFill>
                  <a:srgbClr val="008000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 dirty="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  <a:spcBef>
                <a:spcPts val="1225"/>
              </a:spcBef>
            </a:pPr>
            <a:r>
              <a:rPr sz="1300" spc="-65" dirty="0">
                <a:solidFill>
                  <a:srgbClr val="53585F"/>
                </a:solidFill>
                <a:latin typeface="Calibri"/>
                <a:cs typeface="Calibri"/>
              </a:rPr>
              <a:t>.</a:t>
            </a:r>
            <a:r>
              <a:rPr sz="1300" spc="-65" dirty="0">
                <a:solidFill>
                  <a:srgbClr val="4081E2"/>
                </a:solidFill>
                <a:latin typeface="Calibri"/>
                <a:cs typeface="Calibri"/>
              </a:rPr>
              <a:t>outE</a:t>
            </a:r>
            <a:r>
              <a:rPr sz="1300" spc="-65" dirty="0">
                <a:solidFill>
                  <a:srgbClr val="53585F"/>
                </a:solidFill>
                <a:latin typeface="Calibri"/>
                <a:cs typeface="Calibri"/>
              </a:rPr>
              <a:t>(</a:t>
            </a:r>
            <a:r>
              <a:rPr sz="1300" spc="-100" dirty="0">
                <a:solidFill>
                  <a:srgbClr val="53585F"/>
                </a:solidFill>
                <a:latin typeface="Calibri"/>
                <a:cs typeface="Calibri"/>
              </a:rPr>
              <a:t> </a:t>
            </a:r>
            <a:r>
              <a:rPr sz="1300" spc="-60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60" dirty="0">
                <a:solidFill>
                  <a:srgbClr val="008000"/>
                </a:solidFill>
                <a:latin typeface="Calibri"/>
                <a:cs typeface="Calibri"/>
              </a:rPr>
              <a:t>user-click-item</a:t>
            </a:r>
            <a:r>
              <a:rPr sz="1300" spc="-60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 dirty="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  <a:spcBef>
                <a:spcPts val="1225"/>
              </a:spcBef>
            </a:pPr>
            <a:r>
              <a:rPr sz="1300" spc="-65" dirty="0">
                <a:solidFill>
                  <a:srgbClr val="53585F"/>
                </a:solidFill>
                <a:latin typeface="Calibri"/>
                <a:cs typeface="Calibri"/>
              </a:rPr>
              <a:t>.</a:t>
            </a:r>
            <a:r>
              <a:rPr sz="1300" spc="-65" dirty="0">
                <a:solidFill>
                  <a:srgbClr val="4081E2"/>
                </a:solidFill>
                <a:latin typeface="Calibri"/>
                <a:cs typeface="Calibri"/>
              </a:rPr>
              <a:t>sample</a:t>
            </a:r>
            <a:r>
              <a:rPr sz="1300" spc="-65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75" dirty="0">
                <a:solidFill>
                  <a:srgbClr val="008000"/>
                </a:solidFill>
                <a:latin typeface="Calibri"/>
                <a:cs typeface="Calibri"/>
              </a:rPr>
              <a:t>10 </a:t>
            </a: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).</a:t>
            </a:r>
            <a:r>
              <a:rPr sz="1300" spc="-55" dirty="0">
                <a:solidFill>
                  <a:srgbClr val="4081E2"/>
                </a:solidFill>
                <a:latin typeface="Calibri"/>
                <a:cs typeface="Calibri"/>
              </a:rPr>
              <a:t>by</a:t>
            </a:r>
            <a:r>
              <a:rPr sz="1300" spc="-55" dirty="0">
                <a:solidFill>
                  <a:srgbClr val="53585F"/>
                </a:solidFill>
                <a:latin typeface="Calibri"/>
                <a:cs typeface="Calibri"/>
              </a:rPr>
              <a:t>( 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1300" spc="-75" dirty="0">
                <a:solidFill>
                  <a:srgbClr val="008000"/>
                </a:solidFill>
                <a:latin typeface="Calibri"/>
                <a:cs typeface="Calibri"/>
              </a:rPr>
              <a:t>edge_weight</a:t>
            </a:r>
            <a:r>
              <a:rPr sz="1300" spc="-75" dirty="0">
                <a:solidFill>
                  <a:srgbClr val="FF0000"/>
                </a:solidFill>
                <a:latin typeface="Calibri"/>
                <a:cs typeface="Calibri"/>
              </a:rPr>
              <a:t>”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 dirty="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  <a:spcBef>
                <a:spcPts val="1225"/>
              </a:spcBef>
            </a:pP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.</a:t>
            </a:r>
            <a:r>
              <a:rPr sz="1300" spc="-60" dirty="0">
                <a:solidFill>
                  <a:srgbClr val="4081E2"/>
                </a:solidFill>
                <a:latin typeface="Calibri"/>
                <a:cs typeface="Calibri"/>
              </a:rPr>
              <a:t>run</a:t>
            </a:r>
            <a:r>
              <a:rPr sz="1300" spc="-60" dirty="0">
                <a:solidFill>
                  <a:srgbClr val="53585F"/>
                </a:solidFill>
                <a:latin typeface="Calibri"/>
                <a:cs typeface="Calibri"/>
              </a:rPr>
              <a:t>(</a:t>
            </a:r>
            <a:r>
              <a:rPr sz="1300" spc="-125" dirty="0">
                <a:solidFill>
                  <a:srgbClr val="53585F"/>
                </a:solidFill>
                <a:latin typeface="Calibri"/>
                <a:cs typeface="Calibri"/>
              </a:rPr>
              <a:t> </a:t>
            </a:r>
            <a:r>
              <a:rPr sz="1300" spc="-45" dirty="0">
                <a:solidFill>
                  <a:srgbClr val="53585F"/>
                </a:solidFill>
                <a:latin typeface="Calibri"/>
                <a:cs typeface="Calibri"/>
              </a:rPr>
              <a:t>)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32898" y="1866108"/>
            <a:ext cx="6511925" cy="3982720"/>
          </a:xfrm>
          <a:custGeom>
            <a:avLst/>
            <a:gdLst/>
            <a:ahLst/>
            <a:cxnLst/>
            <a:rect l="l" t="t" r="r" b="b"/>
            <a:pathLst>
              <a:path w="6511925" h="3982720">
                <a:moveTo>
                  <a:pt x="6164926" y="0"/>
                </a:moveTo>
                <a:lnTo>
                  <a:pt x="346402" y="0"/>
                </a:lnTo>
                <a:lnTo>
                  <a:pt x="299397" y="3044"/>
                </a:lnTo>
                <a:lnTo>
                  <a:pt x="254315" y="11911"/>
                </a:lnTo>
                <a:lnTo>
                  <a:pt x="211567" y="26204"/>
                </a:lnTo>
                <a:lnTo>
                  <a:pt x="171566" y="45526"/>
                </a:lnTo>
                <a:lnTo>
                  <a:pt x="134726" y="69479"/>
                </a:lnTo>
                <a:lnTo>
                  <a:pt x="101459" y="97666"/>
                </a:lnTo>
                <a:lnTo>
                  <a:pt x="72177" y="129689"/>
                </a:lnTo>
                <a:lnTo>
                  <a:pt x="47294" y="165152"/>
                </a:lnTo>
                <a:lnTo>
                  <a:pt x="27222" y="203657"/>
                </a:lnTo>
                <a:lnTo>
                  <a:pt x="12373" y="244807"/>
                </a:lnTo>
                <a:lnTo>
                  <a:pt x="3162" y="288205"/>
                </a:lnTo>
                <a:lnTo>
                  <a:pt x="0" y="333452"/>
                </a:lnTo>
                <a:lnTo>
                  <a:pt x="0" y="3649040"/>
                </a:lnTo>
                <a:lnTo>
                  <a:pt x="3162" y="3694287"/>
                </a:lnTo>
                <a:lnTo>
                  <a:pt x="12373" y="3737684"/>
                </a:lnTo>
                <a:lnTo>
                  <a:pt x="27222" y="3778834"/>
                </a:lnTo>
                <a:lnTo>
                  <a:pt x="47294" y="3817339"/>
                </a:lnTo>
                <a:lnTo>
                  <a:pt x="72177" y="3852802"/>
                </a:lnTo>
                <a:lnTo>
                  <a:pt x="101459" y="3884826"/>
                </a:lnTo>
                <a:lnTo>
                  <a:pt x="134726" y="3913013"/>
                </a:lnTo>
                <a:lnTo>
                  <a:pt x="171566" y="3936966"/>
                </a:lnTo>
                <a:lnTo>
                  <a:pt x="211567" y="3956288"/>
                </a:lnTo>
                <a:lnTo>
                  <a:pt x="254315" y="3970581"/>
                </a:lnTo>
                <a:lnTo>
                  <a:pt x="299397" y="3979448"/>
                </a:lnTo>
                <a:lnTo>
                  <a:pt x="346402" y="3982492"/>
                </a:lnTo>
                <a:lnTo>
                  <a:pt x="6164926" y="3982492"/>
                </a:lnTo>
                <a:lnTo>
                  <a:pt x="6211931" y="3979448"/>
                </a:lnTo>
                <a:lnTo>
                  <a:pt x="6257013" y="3970581"/>
                </a:lnTo>
                <a:lnTo>
                  <a:pt x="6299761" y="3956288"/>
                </a:lnTo>
                <a:lnTo>
                  <a:pt x="6339761" y="3936966"/>
                </a:lnTo>
                <a:lnTo>
                  <a:pt x="6376601" y="3913013"/>
                </a:lnTo>
                <a:lnTo>
                  <a:pt x="6409869" y="3884826"/>
                </a:lnTo>
                <a:lnTo>
                  <a:pt x="6439150" y="3852802"/>
                </a:lnTo>
                <a:lnTo>
                  <a:pt x="6464034" y="3817339"/>
                </a:lnTo>
                <a:lnTo>
                  <a:pt x="6484106" y="3778834"/>
                </a:lnTo>
                <a:lnTo>
                  <a:pt x="6498954" y="3737684"/>
                </a:lnTo>
                <a:lnTo>
                  <a:pt x="6508165" y="3694287"/>
                </a:lnTo>
                <a:lnTo>
                  <a:pt x="6511328" y="3649040"/>
                </a:lnTo>
                <a:lnTo>
                  <a:pt x="6511328" y="333452"/>
                </a:lnTo>
                <a:lnTo>
                  <a:pt x="6508165" y="288205"/>
                </a:lnTo>
                <a:lnTo>
                  <a:pt x="6498954" y="244807"/>
                </a:lnTo>
                <a:lnTo>
                  <a:pt x="6484106" y="203657"/>
                </a:lnTo>
                <a:lnTo>
                  <a:pt x="6464034" y="165152"/>
                </a:lnTo>
                <a:lnTo>
                  <a:pt x="6439150" y="129689"/>
                </a:lnTo>
                <a:lnTo>
                  <a:pt x="6409869" y="97666"/>
                </a:lnTo>
                <a:lnTo>
                  <a:pt x="6376601" y="69479"/>
                </a:lnTo>
                <a:lnTo>
                  <a:pt x="6339761" y="45526"/>
                </a:lnTo>
                <a:lnTo>
                  <a:pt x="6299761" y="26204"/>
                </a:lnTo>
                <a:lnTo>
                  <a:pt x="6257013" y="11911"/>
                </a:lnTo>
                <a:lnTo>
                  <a:pt x="6211931" y="3044"/>
                </a:lnTo>
                <a:lnTo>
                  <a:pt x="6164926" y="0"/>
                </a:lnTo>
                <a:close/>
              </a:path>
            </a:pathLst>
          </a:custGeom>
          <a:solidFill>
            <a:srgbClr val="EBE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8053" y="2250257"/>
            <a:ext cx="647065" cy="3613150"/>
          </a:xfrm>
          <a:custGeom>
            <a:avLst/>
            <a:gdLst/>
            <a:ahLst/>
            <a:cxnLst/>
            <a:rect l="l" t="t" r="r" b="b"/>
            <a:pathLst>
              <a:path w="647064" h="3613150">
                <a:moveTo>
                  <a:pt x="451116" y="0"/>
                </a:moveTo>
                <a:lnTo>
                  <a:pt x="195469" y="0"/>
                </a:lnTo>
                <a:lnTo>
                  <a:pt x="150650" y="4969"/>
                </a:lnTo>
                <a:lnTo>
                  <a:pt x="109506" y="19124"/>
                </a:lnTo>
                <a:lnTo>
                  <a:pt x="73213" y="41336"/>
                </a:lnTo>
                <a:lnTo>
                  <a:pt x="42942" y="70475"/>
                </a:lnTo>
                <a:lnTo>
                  <a:pt x="19867" y="105412"/>
                </a:lnTo>
                <a:lnTo>
                  <a:pt x="5162" y="145017"/>
                </a:lnTo>
                <a:lnTo>
                  <a:pt x="0" y="188161"/>
                </a:lnTo>
                <a:lnTo>
                  <a:pt x="0" y="3424770"/>
                </a:lnTo>
                <a:lnTo>
                  <a:pt x="5162" y="3467914"/>
                </a:lnTo>
                <a:lnTo>
                  <a:pt x="19867" y="3507519"/>
                </a:lnTo>
                <a:lnTo>
                  <a:pt x="42942" y="3542456"/>
                </a:lnTo>
                <a:lnTo>
                  <a:pt x="73213" y="3571595"/>
                </a:lnTo>
                <a:lnTo>
                  <a:pt x="109506" y="3593807"/>
                </a:lnTo>
                <a:lnTo>
                  <a:pt x="150650" y="3607963"/>
                </a:lnTo>
                <a:lnTo>
                  <a:pt x="195469" y="3612932"/>
                </a:lnTo>
                <a:lnTo>
                  <a:pt x="451116" y="3612932"/>
                </a:lnTo>
                <a:lnTo>
                  <a:pt x="495936" y="3607963"/>
                </a:lnTo>
                <a:lnTo>
                  <a:pt x="537079" y="3593807"/>
                </a:lnTo>
                <a:lnTo>
                  <a:pt x="573373" y="3571595"/>
                </a:lnTo>
                <a:lnTo>
                  <a:pt x="603643" y="3542456"/>
                </a:lnTo>
                <a:lnTo>
                  <a:pt x="626718" y="3507519"/>
                </a:lnTo>
                <a:lnTo>
                  <a:pt x="641423" y="3467914"/>
                </a:lnTo>
                <a:lnTo>
                  <a:pt x="646586" y="3424770"/>
                </a:lnTo>
                <a:lnTo>
                  <a:pt x="646586" y="188161"/>
                </a:lnTo>
                <a:lnTo>
                  <a:pt x="641423" y="145017"/>
                </a:lnTo>
                <a:lnTo>
                  <a:pt x="626718" y="105412"/>
                </a:lnTo>
                <a:lnTo>
                  <a:pt x="603643" y="70475"/>
                </a:lnTo>
                <a:lnTo>
                  <a:pt x="573373" y="41336"/>
                </a:lnTo>
                <a:lnTo>
                  <a:pt x="537079" y="19124"/>
                </a:lnTo>
                <a:lnTo>
                  <a:pt x="495936" y="4969"/>
                </a:lnTo>
                <a:lnTo>
                  <a:pt x="451116" y="0"/>
                </a:lnTo>
                <a:close/>
              </a:path>
            </a:pathLst>
          </a:custGeom>
          <a:solidFill>
            <a:srgbClr val="CCD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32898" y="1866108"/>
            <a:ext cx="6612890" cy="384175"/>
          </a:xfrm>
          <a:custGeom>
            <a:avLst/>
            <a:gdLst/>
            <a:ahLst/>
            <a:cxnLst/>
            <a:rect l="l" t="t" r="r" b="b"/>
            <a:pathLst>
              <a:path w="6612890" h="384175">
                <a:moveTo>
                  <a:pt x="6491715" y="0"/>
                </a:moveTo>
                <a:lnTo>
                  <a:pt x="120641" y="0"/>
                </a:lnTo>
                <a:lnTo>
                  <a:pt x="73682" y="9126"/>
                </a:lnTo>
                <a:lnTo>
                  <a:pt x="35335" y="34014"/>
                </a:lnTo>
                <a:lnTo>
                  <a:pt x="9480" y="70927"/>
                </a:lnTo>
                <a:lnTo>
                  <a:pt x="0" y="116131"/>
                </a:lnTo>
                <a:lnTo>
                  <a:pt x="0" y="268015"/>
                </a:lnTo>
                <a:lnTo>
                  <a:pt x="9480" y="313220"/>
                </a:lnTo>
                <a:lnTo>
                  <a:pt x="35335" y="350134"/>
                </a:lnTo>
                <a:lnTo>
                  <a:pt x="73682" y="375022"/>
                </a:lnTo>
                <a:lnTo>
                  <a:pt x="120641" y="384148"/>
                </a:lnTo>
                <a:lnTo>
                  <a:pt x="6491715" y="384148"/>
                </a:lnTo>
                <a:lnTo>
                  <a:pt x="6538674" y="375022"/>
                </a:lnTo>
                <a:lnTo>
                  <a:pt x="6577022" y="350134"/>
                </a:lnTo>
                <a:lnTo>
                  <a:pt x="6602876" y="313220"/>
                </a:lnTo>
                <a:lnTo>
                  <a:pt x="6612356" y="268015"/>
                </a:lnTo>
                <a:lnTo>
                  <a:pt x="6612356" y="116131"/>
                </a:lnTo>
                <a:lnTo>
                  <a:pt x="6602876" y="70927"/>
                </a:lnTo>
                <a:lnTo>
                  <a:pt x="6577022" y="34014"/>
                </a:lnTo>
                <a:lnTo>
                  <a:pt x="6538674" y="9126"/>
                </a:lnTo>
                <a:lnTo>
                  <a:pt x="6491715" y="0"/>
                </a:lnTo>
                <a:close/>
              </a:path>
            </a:pathLst>
          </a:custGeom>
          <a:solidFill>
            <a:srgbClr val="F860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307172" y="1943456"/>
            <a:ext cx="75882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35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04742" y="2250255"/>
            <a:ext cx="5778867" cy="35983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698B1B1-F1EA-422E-8FA2-EF3812C1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17" y="169164"/>
            <a:ext cx="15036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02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0" dirty="0">
                <a:solidFill>
                  <a:srgbClr val="FFFFFF"/>
                </a:solidFill>
                <a:latin typeface="Rockwell"/>
                <a:cs typeface="Rockwell"/>
              </a:rPr>
              <a:t>AliGraph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52422" y="554739"/>
            <a:ext cx="1130935" cy="313055"/>
          </a:xfrm>
          <a:prstGeom prst="rect">
            <a:avLst/>
          </a:prstGeom>
          <a:ln w="12903">
            <a:solidFill>
              <a:srgbClr val="D0CECE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C9C9C9"/>
                </a:solidFill>
                <a:latin typeface="Arial"/>
                <a:cs typeface="Arial"/>
              </a:rPr>
              <a:t>Model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16683" y="554741"/>
            <a:ext cx="1134110" cy="313055"/>
          </a:xfrm>
          <a:custGeom>
            <a:avLst/>
            <a:gdLst/>
            <a:ahLst/>
            <a:cxnLst/>
            <a:rect l="l" t="t" r="r" b="b"/>
            <a:pathLst>
              <a:path w="1134110" h="313055">
                <a:moveTo>
                  <a:pt x="0" y="0"/>
                </a:moveTo>
                <a:lnTo>
                  <a:pt x="1134075" y="0"/>
                </a:lnTo>
                <a:lnTo>
                  <a:pt x="1134075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66022" y="586740"/>
            <a:ext cx="618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Sys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37360" y="1655064"/>
            <a:ext cx="8717280" cy="3547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8115" y="672084"/>
            <a:ext cx="421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6786" y="672084"/>
            <a:ext cx="756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Causality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26373" y="672084"/>
            <a:ext cx="9626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Disentangle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6168" y="639998"/>
            <a:ext cx="217678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869" y="1312797"/>
            <a:ext cx="5778500" cy="87185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500" spc="-5" dirty="0">
                <a:latin typeface="Calibri"/>
                <a:cs typeface="Calibri"/>
              </a:rPr>
              <a:t>GNN/Causality/Disentangle</a:t>
            </a:r>
            <a:endParaRPr sz="25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2350" b="0" spc="25" dirty="0">
                <a:latin typeface="Calibri Light"/>
                <a:cs typeface="Calibri Light"/>
              </a:rPr>
              <a:t>C</a:t>
            </a:r>
            <a:r>
              <a:rPr sz="2350" b="0" spc="5" dirty="0">
                <a:latin typeface="Calibri Light"/>
                <a:cs typeface="Calibri Light"/>
              </a:rPr>
              <a:t>a</a:t>
            </a:r>
            <a:r>
              <a:rPr sz="2350" b="0" spc="25" dirty="0">
                <a:latin typeface="Calibri Light"/>
                <a:cs typeface="Calibri Light"/>
              </a:rPr>
              <a:t>u</a:t>
            </a:r>
            <a:r>
              <a:rPr sz="2350" b="0" spc="5" dirty="0">
                <a:latin typeface="Calibri Light"/>
                <a:cs typeface="Calibri Light"/>
              </a:rPr>
              <a:t>s</a:t>
            </a:r>
            <a:r>
              <a:rPr sz="2350" b="0" spc="0" dirty="0">
                <a:latin typeface="Calibri Light"/>
                <a:cs typeface="Calibri Light"/>
              </a:rPr>
              <a:t>ali</a:t>
            </a:r>
            <a:r>
              <a:rPr sz="2350" b="0" spc="5" dirty="0">
                <a:latin typeface="Calibri Light"/>
                <a:cs typeface="Calibri Light"/>
              </a:rPr>
              <a:t>t</a:t>
            </a:r>
            <a:r>
              <a:rPr sz="2350" b="0" spc="15" dirty="0">
                <a:latin typeface="Calibri Light"/>
                <a:cs typeface="Calibri Light"/>
              </a:rPr>
              <a:t>y</a:t>
            </a:r>
            <a:endParaRPr sz="235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4351" y="4976070"/>
            <a:ext cx="60706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0" spc="30" dirty="0">
                <a:latin typeface="Calibri Light"/>
                <a:cs typeface="Calibri Light"/>
              </a:rPr>
              <a:t>G</a:t>
            </a:r>
            <a:r>
              <a:rPr sz="2350" b="0" spc="25" dirty="0">
                <a:latin typeface="Calibri Light"/>
                <a:cs typeface="Calibri Light"/>
              </a:rPr>
              <a:t>NN</a:t>
            </a:r>
            <a:endParaRPr sz="235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73452" y="4976070"/>
            <a:ext cx="145859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0" spc="5" dirty="0">
                <a:latin typeface="Calibri Light"/>
                <a:cs typeface="Calibri Light"/>
              </a:rPr>
              <a:t>Disentangle</a:t>
            </a:r>
            <a:endParaRPr sz="2350">
              <a:latin typeface="Calibri Light"/>
              <a:cs typeface="Calibri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74535" y="2575560"/>
            <a:ext cx="1380744" cy="2380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15496" y="2595669"/>
            <a:ext cx="1184275" cy="2185035"/>
          </a:xfrm>
          <a:custGeom>
            <a:avLst/>
            <a:gdLst/>
            <a:ahLst/>
            <a:cxnLst/>
            <a:rect l="l" t="t" r="r" b="b"/>
            <a:pathLst>
              <a:path w="1184275" h="2185035">
                <a:moveTo>
                  <a:pt x="1113288" y="2093017"/>
                </a:moveTo>
                <a:lnTo>
                  <a:pt x="1079715" y="2111029"/>
                </a:lnTo>
                <a:lnTo>
                  <a:pt x="1184113" y="2184730"/>
                </a:lnTo>
                <a:lnTo>
                  <a:pt x="1181956" y="2109804"/>
                </a:lnTo>
                <a:lnTo>
                  <a:pt x="1122295" y="2109804"/>
                </a:lnTo>
                <a:lnTo>
                  <a:pt x="1113288" y="2093017"/>
                </a:lnTo>
                <a:close/>
              </a:path>
              <a:path w="1184275" h="2185035">
                <a:moveTo>
                  <a:pt x="1146862" y="2075004"/>
                </a:moveTo>
                <a:lnTo>
                  <a:pt x="1113288" y="2093017"/>
                </a:lnTo>
                <a:lnTo>
                  <a:pt x="1122295" y="2109804"/>
                </a:lnTo>
                <a:lnTo>
                  <a:pt x="1155868" y="2091791"/>
                </a:lnTo>
                <a:lnTo>
                  <a:pt x="1146862" y="2075004"/>
                </a:lnTo>
                <a:close/>
              </a:path>
              <a:path w="1184275" h="2185035">
                <a:moveTo>
                  <a:pt x="1180435" y="2056991"/>
                </a:moveTo>
                <a:lnTo>
                  <a:pt x="1146862" y="2075004"/>
                </a:lnTo>
                <a:lnTo>
                  <a:pt x="1155868" y="2091791"/>
                </a:lnTo>
                <a:lnTo>
                  <a:pt x="1122295" y="2109804"/>
                </a:lnTo>
                <a:lnTo>
                  <a:pt x="1181956" y="2109804"/>
                </a:lnTo>
                <a:lnTo>
                  <a:pt x="1180435" y="2056991"/>
                </a:lnTo>
                <a:close/>
              </a:path>
              <a:path w="1184275" h="2185035">
                <a:moveTo>
                  <a:pt x="33573" y="0"/>
                </a:moveTo>
                <a:lnTo>
                  <a:pt x="0" y="18012"/>
                </a:lnTo>
                <a:lnTo>
                  <a:pt x="1113288" y="2093017"/>
                </a:lnTo>
                <a:lnTo>
                  <a:pt x="1146862" y="2075004"/>
                </a:lnTo>
                <a:lnTo>
                  <a:pt x="33573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 rot="3720000">
            <a:off x="5992396" y="3455497"/>
            <a:ext cx="1661177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2100" b="1" baseline="7936" dirty="0">
                <a:latin typeface="Microsoft Tai Le"/>
                <a:cs typeface="Microsoft Tai Le"/>
              </a:rPr>
              <a:t>A</a:t>
            </a:r>
            <a:r>
              <a:rPr sz="2100" b="1" spc="-37" baseline="7936" dirty="0">
                <a:latin typeface="Microsoft Tai Le"/>
                <a:cs typeface="Microsoft Tai Le"/>
              </a:rPr>
              <a:t> </a:t>
            </a:r>
            <a:r>
              <a:rPr sz="2100" b="1" spc="-7" baseline="5952" dirty="0">
                <a:latin typeface="Microsoft Tai Le"/>
                <a:cs typeface="Microsoft Tai Le"/>
              </a:rPr>
              <a:t>F</a:t>
            </a:r>
            <a:r>
              <a:rPr sz="2100" b="1" spc="-52" baseline="5952" dirty="0">
                <a:latin typeface="Microsoft Tai Le"/>
                <a:cs typeface="Microsoft Tai Le"/>
              </a:rPr>
              <a:t>o</a:t>
            </a:r>
            <a:r>
              <a:rPr sz="2100" b="1" spc="-37" baseline="5952" dirty="0">
                <a:latin typeface="Microsoft Tai Le"/>
                <a:cs typeface="Microsoft Tai Le"/>
              </a:rPr>
              <a:t>r</a:t>
            </a:r>
            <a:r>
              <a:rPr sz="2100" b="1" spc="-37" baseline="3968" dirty="0">
                <a:latin typeface="Microsoft Tai Le"/>
                <a:cs typeface="Microsoft Tai Le"/>
              </a:rPr>
              <a:t>m</a:t>
            </a:r>
            <a:r>
              <a:rPr sz="2100" b="1" spc="-7" baseline="3968" dirty="0">
                <a:latin typeface="Microsoft Tai Le"/>
                <a:cs typeface="Microsoft Tai Le"/>
              </a:rPr>
              <a:t>a</a:t>
            </a:r>
            <a:r>
              <a:rPr sz="2100" b="1" baseline="3968" dirty="0">
                <a:latin typeface="Microsoft Tai Le"/>
                <a:cs typeface="Microsoft Tai Le"/>
              </a:rPr>
              <a:t>l</a:t>
            </a:r>
            <a:r>
              <a:rPr sz="2100" b="1" spc="-37" baseline="3968" dirty="0">
                <a:latin typeface="Microsoft Tai Le"/>
                <a:cs typeface="Microsoft Tai Le"/>
              </a:rPr>
              <a:t> </a:t>
            </a:r>
            <a:r>
              <a:rPr sz="2100" b="1" spc="0" baseline="3968" dirty="0">
                <a:latin typeface="Microsoft Tai Le"/>
                <a:cs typeface="Microsoft Tai Le"/>
              </a:rPr>
              <a:t>De</a:t>
            </a:r>
            <a:r>
              <a:rPr sz="2100" b="1" spc="-37" baseline="3968" dirty="0">
                <a:latin typeface="Microsoft Tai Le"/>
                <a:cs typeface="Microsoft Tai Le"/>
              </a:rPr>
              <a:t>f</a:t>
            </a:r>
            <a:r>
              <a:rPr sz="2100" b="1" spc="-37" baseline="1984" dirty="0">
                <a:latin typeface="Microsoft Tai Le"/>
                <a:cs typeface="Microsoft Tai Le"/>
              </a:rPr>
              <a:t>ini</a:t>
            </a:r>
            <a:r>
              <a:rPr sz="2100" b="1" spc="0" baseline="1984" dirty="0">
                <a:latin typeface="Microsoft Tai Le"/>
                <a:cs typeface="Microsoft Tai Le"/>
              </a:rPr>
              <a:t>t</a:t>
            </a:r>
            <a:r>
              <a:rPr sz="2100" b="1" spc="-37" baseline="1984" dirty="0">
                <a:latin typeface="Microsoft Tai Le"/>
                <a:cs typeface="Microsoft Tai Le"/>
              </a:rPr>
              <a:t>i</a:t>
            </a:r>
            <a:r>
              <a:rPr sz="1400" b="1" spc="-35" dirty="0">
                <a:latin typeface="Microsoft Tai Le"/>
                <a:cs typeface="Microsoft Tai Le"/>
              </a:rPr>
              <a:t>o</a:t>
            </a:r>
            <a:r>
              <a:rPr sz="1400" b="1" dirty="0">
                <a:latin typeface="Microsoft Tai Le"/>
                <a:cs typeface="Microsoft Tai Le"/>
              </a:rPr>
              <a:t>n</a:t>
            </a:r>
            <a:endParaRPr sz="1400">
              <a:latin typeface="Microsoft Tai Le"/>
              <a:cs typeface="Microsoft Tai L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38543" y="2282951"/>
            <a:ext cx="1365503" cy="2350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93914" y="2418942"/>
            <a:ext cx="1170940" cy="2153285"/>
          </a:xfrm>
          <a:custGeom>
            <a:avLst/>
            <a:gdLst/>
            <a:ahLst/>
            <a:cxnLst/>
            <a:rect l="l" t="t" r="r" b="b"/>
            <a:pathLst>
              <a:path w="1170940" h="2153285">
                <a:moveTo>
                  <a:pt x="70935" y="91626"/>
                </a:moveTo>
                <a:lnTo>
                  <a:pt x="37385" y="109679"/>
                </a:lnTo>
                <a:lnTo>
                  <a:pt x="1136909" y="2153046"/>
                </a:lnTo>
                <a:lnTo>
                  <a:pt x="1170459" y="2134993"/>
                </a:lnTo>
                <a:lnTo>
                  <a:pt x="70935" y="91626"/>
                </a:lnTo>
                <a:close/>
              </a:path>
              <a:path w="1170940" h="2153285">
                <a:moveTo>
                  <a:pt x="0" y="0"/>
                </a:moveTo>
                <a:lnTo>
                  <a:pt x="3834" y="127732"/>
                </a:lnTo>
                <a:lnTo>
                  <a:pt x="37385" y="109679"/>
                </a:lnTo>
                <a:lnTo>
                  <a:pt x="28357" y="92903"/>
                </a:lnTo>
                <a:lnTo>
                  <a:pt x="61908" y="74849"/>
                </a:lnTo>
                <a:lnTo>
                  <a:pt x="102113" y="74849"/>
                </a:lnTo>
                <a:lnTo>
                  <a:pt x="104487" y="73572"/>
                </a:lnTo>
                <a:lnTo>
                  <a:pt x="0" y="0"/>
                </a:lnTo>
                <a:close/>
              </a:path>
              <a:path w="1170940" h="2153285">
                <a:moveTo>
                  <a:pt x="61908" y="74849"/>
                </a:moveTo>
                <a:lnTo>
                  <a:pt x="28357" y="92903"/>
                </a:lnTo>
                <a:lnTo>
                  <a:pt x="37385" y="109679"/>
                </a:lnTo>
                <a:lnTo>
                  <a:pt x="70935" y="91626"/>
                </a:lnTo>
                <a:lnTo>
                  <a:pt x="61908" y="74849"/>
                </a:lnTo>
                <a:close/>
              </a:path>
              <a:path w="1170940" h="2153285">
                <a:moveTo>
                  <a:pt x="102113" y="74849"/>
                </a:moveTo>
                <a:lnTo>
                  <a:pt x="61908" y="74849"/>
                </a:lnTo>
                <a:lnTo>
                  <a:pt x="70935" y="91626"/>
                </a:lnTo>
                <a:lnTo>
                  <a:pt x="102113" y="74849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 rot="3720000">
            <a:off x="6619418" y="3048999"/>
            <a:ext cx="173380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2100" b="1" baseline="7936" dirty="0">
                <a:latin typeface="Microsoft Tai Le"/>
                <a:cs typeface="Microsoft Tai Le"/>
              </a:rPr>
              <a:t>An</a:t>
            </a:r>
            <a:r>
              <a:rPr sz="2100" b="1" spc="-30" baseline="7936" dirty="0">
                <a:latin typeface="Microsoft Tai Le"/>
                <a:cs typeface="Microsoft Tai Le"/>
              </a:rPr>
              <a:t>t</a:t>
            </a:r>
            <a:r>
              <a:rPr sz="2100" b="1" baseline="5952" dirty="0">
                <a:latin typeface="Microsoft Tai Le"/>
                <a:cs typeface="Microsoft Tai Le"/>
              </a:rPr>
              <a:t>i</a:t>
            </a:r>
            <a:r>
              <a:rPr sz="2100" b="1" spc="-30" baseline="5952" dirty="0">
                <a:latin typeface="Microsoft Tai Le"/>
                <a:cs typeface="Microsoft Tai Le"/>
              </a:rPr>
              <a:t> </a:t>
            </a:r>
            <a:r>
              <a:rPr sz="2100" b="1" baseline="5952" dirty="0">
                <a:latin typeface="Microsoft Tai Le"/>
                <a:cs typeface="Microsoft Tai Le"/>
              </a:rPr>
              <a:t>C</a:t>
            </a:r>
            <a:r>
              <a:rPr sz="2100" b="1" spc="-44" baseline="5952" dirty="0">
                <a:latin typeface="Microsoft Tai Le"/>
                <a:cs typeface="Microsoft Tai Le"/>
              </a:rPr>
              <a:t>a</a:t>
            </a:r>
            <a:r>
              <a:rPr sz="2100" b="1" spc="-37" baseline="3968" dirty="0">
                <a:latin typeface="Microsoft Tai Le"/>
                <a:cs typeface="Microsoft Tai Le"/>
              </a:rPr>
              <a:t>u</a:t>
            </a:r>
            <a:r>
              <a:rPr sz="2100" b="1" spc="-44" baseline="3968" dirty="0">
                <a:latin typeface="Microsoft Tai Le"/>
                <a:cs typeface="Microsoft Tai Le"/>
              </a:rPr>
              <a:t>sa</a:t>
            </a:r>
            <a:r>
              <a:rPr sz="2100" b="1" baseline="3968" dirty="0">
                <a:latin typeface="Microsoft Tai Le"/>
                <a:cs typeface="Microsoft Tai Le"/>
              </a:rPr>
              <a:t>l</a:t>
            </a:r>
            <a:r>
              <a:rPr sz="2100" b="1" spc="-52" baseline="3968" dirty="0">
                <a:latin typeface="Microsoft Tai Le"/>
                <a:cs typeface="Microsoft Tai Le"/>
              </a:rPr>
              <a:t> </a:t>
            </a:r>
            <a:r>
              <a:rPr sz="2100" b="1" spc="-7" baseline="1984" dirty="0">
                <a:latin typeface="Microsoft Tai Le"/>
                <a:cs typeface="Microsoft Tai Le"/>
              </a:rPr>
              <a:t>L</a:t>
            </a:r>
            <a:r>
              <a:rPr sz="2100" b="1" spc="-37" baseline="1984" dirty="0">
                <a:latin typeface="Microsoft Tai Le"/>
                <a:cs typeface="Microsoft Tai Le"/>
              </a:rPr>
              <a:t>e</a:t>
            </a:r>
            <a:r>
              <a:rPr sz="2100" b="1" spc="-7" baseline="1984" dirty="0">
                <a:latin typeface="Microsoft Tai Le"/>
                <a:cs typeface="Microsoft Tai Le"/>
              </a:rPr>
              <a:t>a</a:t>
            </a:r>
            <a:r>
              <a:rPr sz="2100" b="1" spc="-37" baseline="1984" dirty="0">
                <a:latin typeface="Microsoft Tai Le"/>
                <a:cs typeface="Microsoft Tai Le"/>
              </a:rPr>
              <a:t>rn</a:t>
            </a:r>
            <a:r>
              <a:rPr sz="1400" b="1" spc="-25" dirty="0">
                <a:latin typeface="Microsoft Tai Le"/>
                <a:cs typeface="Microsoft Tai Le"/>
              </a:rPr>
              <a:t>in</a:t>
            </a:r>
            <a:r>
              <a:rPr sz="1400" b="1" dirty="0">
                <a:latin typeface="Microsoft Tai Le"/>
                <a:cs typeface="Microsoft Tai Le"/>
              </a:rPr>
              <a:t>g</a:t>
            </a:r>
            <a:endParaRPr sz="1400">
              <a:latin typeface="Microsoft Tai Le"/>
              <a:cs typeface="Microsoft Tai L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96640" y="2468879"/>
            <a:ext cx="1609343" cy="2340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35184" y="2604674"/>
            <a:ext cx="1417320" cy="2145665"/>
          </a:xfrm>
          <a:custGeom>
            <a:avLst/>
            <a:gdLst/>
            <a:ahLst/>
            <a:cxnLst/>
            <a:rect l="l" t="t" r="r" b="b"/>
            <a:pathLst>
              <a:path w="1417320" h="2145665">
                <a:moveTo>
                  <a:pt x="1338093" y="85120"/>
                </a:moveTo>
                <a:lnTo>
                  <a:pt x="0" y="2124764"/>
                </a:lnTo>
                <a:lnTo>
                  <a:pt x="31856" y="2145663"/>
                </a:lnTo>
                <a:lnTo>
                  <a:pt x="1369950" y="106019"/>
                </a:lnTo>
                <a:lnTo>
                  <a:pt x="1338093" y="85120"/>
                </a:lnTo>
                <a:close/>
              </a:path>
              <a:path w="1417320" h="2145665">
                <a:moveTo>
                  <a:pt x="1408589" y="69192"/>
                </a:moveTo>
                <a:lnTo>
                  <a:pt x="1348543" y="69192"/>
                </a:lnTo>
                <a:lnTo>
                  <a:pt x="1380399" y="90091"/>
                </a:lnTo>
                <a:lnTo>
                  <a:pt x="1369950" y="106019"/>
                </a:lnTo>
                <a:lnTo>
                  <a:pt x="1401806" y="126918"/>
                </a:lnTo>
                <a:lnTo>
                  <a:pt x="1408589" y="69192"/>
                </a:lnTo>
                <a:close/>
              </a:path>
              <a:path w="1417320" h="2145665">
                <a:moveTo>
                  <a:pt x="1348543" y="69192"/>
                </a:moveTo>
                <a:lnTo>
                  <a:pt x="1338093" y="85120"/>
                </a:lnTo>
                <a:lnTo>
                  <a:pt x="1369950" y="106019"/>
                </a:lnTo>
                <a:lnTo>
                  <a:pt x="1380399" y="90091"/>
                </a:lnTo>
                <a:lnTo>
                  <a:pt x="1348543" y="69192"/>
                </a:lnTo>
                <a:close/>
              </a:path>
              <a:path w="1417320" h="2145665">
                <a:moveTo>
                  <a:pt x="1416719" y="0"/>
                </a:moveTo>
                <a:lnTo>
                  <a:pt x="1306236" y="64221"/>
                </a:lnTo>
                <a:lnTo>
                  <a:pt x="1338093" y="85120"/>
                </a:lnTo>
                <a:lnTo>
                  <a:pt x="1348543" y="69192"/>
                </a:lnTo>
                <a:lnTo>
                  <a:pt x="1408589" y="69192"/>
                </a:lnTo>
                <a:lnTo>
                  <a:pt x="1416719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12920" y="5138928"/>
            <a:ext cx="2636520" cy="307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1506" y="5215648"/>
            <a:ext cx="2442845" cy="114300"/>
          </a:xfrm>
          <a:custGeom>
            <a:avLst/>
            <a:gdLst/>
            <a:ahLst/>
            <a:cxnLst/>
            <a:rect l="l" t="t" r="r" b="b"/>
            <a:pathLst>
              <a:path w="2442845" h="114300">
                <a:moveTo>
                  <a:pt x="2328108" y="76199"/>
                </a:moveTo>
                <a:lnTo>
                  <a:pt x="2328108" y="114299"/>
                </a:lnTo>
                <a:lnTo>
                  <a:pt x="2404308" y="76199"/>
                </a:lnTo>
                <a:lnTo>
                  <a:pt x="2328108" y="76199"/>
                </a:lnTo>
                <a:close/>
              </a:path>
              <a:path w="2442845" h="114300">
                <a:moveTo>
                  <a:pt x="2328108" y="38099"/>
                </a:moveTo>
                <a:lnTo>
                  <a:pt x="2328108" y="76199"/>
                </a:lnTo>
                <a:lnTo>
                  <a:pt x="2347158" y="76199"/>
                </a:lnTo>
                <a:lnTo>
                  <a:pt x="2347158" y="38099"/>
                </a:lnTo>
                <a:lnTo>
                  <a:pt x="2328108" y="38099"/>
                </a:lnTo>
                <a:close/>
              </a:path>
              <a:path w="2442845" h="114300">
                <a:moveTo>
                  <a:pt x="2328108" y="0"/>
                </a:moveTo>
                <a:lnTo>
                  <a:pt x="2328108" y="38099"/>
                </a:lnTo>
                <a:lnTo>
                  <a:pt x="2347158" y="38099"/>
                </a:lnTo>
                <a:lnTo>
                  <a:pt x="2347158" y="76199"/>
                </a:lnTo>
                <a:lnTo>
                  <a:pt x="2404310" y="76198"/>
                </a:lnTo>
                <a:lnTo>
                  <a:pt x="2442408" y="57149"/>
                </a:lnTo>
                <a:lnTo>
                  <a:pt x="2328108" y="0"/>
                </a:lnTo>
                <a:close/>
              </a:path>
              <a:path w="2442845" h="114300">
                <a:moveTo>
                  <a:pt x="0" y="38098"/>
                </a:moveTo>
                <a:lnTo>
                  <a:pt x="0" y="76198"/>
                </a:lnTo>
                <a:lnTo>
                  <a:pt x="2328108" y="76199"/>
                </a:lnTo>
                <a:lnTo>
                  <a:pt x="2328108" y="38099"/>
                </a:lnTo>
                <a:lnTo>
                  <a:pt x="0" y="38098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 rot="18180000">
            <a:off x="2824384" y="3515374"/>
            <a:ext cx="255888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sz="1400" b="1" spc="-5" dirty="0">
                <a:latin typeface="Microsoft Tai Le"/>
                <a:cs typeface="Microsoft Tai Le"/>
              </a:rPr>
              <a:t>Ca</a:t>
            </a:r>
            <a:r>
              <a:rPr sz="1400" b="1" spc="-10" dirty="0">
                <a:latin typeface="Microsoft Tai Le"/>
                <a:cs typeface="Microsoft Tai Le"/>
              </a:rPr>
              <a:t>u</a:t>
            </a:r>
            <a:r>
              <a:rPr sz="1400" b="1" spc="-5" dirty="0">
                <a:latin typeface="Microsoft Tai Le"/>
                <a:cs typeface="Microsoft Tai Le"/>
              </a:rPr>
              <a:t>sa</a:t>
            </a:r>
            <a:r>
              <a:rPr sz="1400" b="1" dirty="0">
                <a:latin typeface="Microsoft Tai Le"/>
                <a:cs typeface="Microsoft Tai Le"/>
              </a:rPr>
              <a:t>l</a:t>
            </a:r>
            <a:r>
              <a:rPr sz="1400" b="1" spc="-20" dirty="0">
                <a:latin typeface="Microsoft Tai Le"/>
                <a:cs typeface="Microsoft Tai Le"/>
              </a:rPr>
              <a:t> </a:t>
            </a:r>
            <a:r>
              <a:rPr sz="1400" b="1" dirty="0">
                <a:latin typeface="Microsoft Tai Le"/>
                <a:cs typeface="Microsoft Tai Le"/>
              </a:rPr>
              <a:t>G</a:t>
            </a:r>
            <a:r>
              <a:rPr sz="1400" b="1" spc="-5" dirty="0">
                <a:latin typeface="Microsoft Tai Le"/>
                <a:cs typeface="Microsoft Tai Le"/>
              </a:rPr>
              <a:t>r</a:t>
            </a:r>
            <a:r>
              <a:rPr sz="2100" b="1" spc="-22" baseline="1984" dirty="0">
                <a:latin typeface="Microsoft Tai Le"/>
                <a:cs typeface="Microsoft Tai Le"/>
              </a:rPr>
              <a:t>a</a:t>
            </a:r>
            <a:r>
              <a:rPr sz="2100" b="1" spc="-30" baseline="1984" dirty="0">
                <a:latin typeface="Microsoft Tai Le"/>
                <a:cs typeface="Microsoft Tai Le"/>
              </a:rPr>
              <a:t>p</a:t>
            </a:r>
            <a:r>
              <a:rPr sz="2100" b="1" baseline="1984" dirty="0">
                <a:latin typeface="Microsoft Tai Le"/>
                <a:cs typeface="Microsoft Tai Le"/>
              </a:rPr>
              <a:t>h</a:t>
            </a:r>
            <a:r>
              <a:rPr sz="2100" b="1" spc="-37" baseline="1984" dirty="0">
                <a:latin typeface="Microsoft Tai Le"/>
                <a:cs typeface="Microsoft Tai Le"/>
              </a:rPr>
              <a:t> </a:t>
            </a:r>
            <a:r>
              <a:rPr sz="2100" b="1" spc="-15" baseline="1984" dirty="0">
                <a:latin typeface="Microsoft Tai Le"/>
                <a:cs typeface="Microsoft Tai Le"/>
              </a:rPr>
              <a:t>Inferenc</a:t>
            </a:r>
            <a:r>
              <a:rPr sz="2100" b="1" baseline="3968" dirty="0">
                <a:latin typeface="Microsoft Tai Le"/>
                <a:cs typeface="Microsoft Tai Le"/>
              </a:rPr>
              <a:t>e</a:t>
            </a:r>
            <a:r>
              <a:rPr sz="2100" b="1" spc="7" baseline="3968" dirty="0">
                <a:latin typeface="Microsoft Tai Le"/>
                <a:cs typeface="Microsoft Tai Le"/>
              </a:rPr>
              <a:t> </a:t>
            </a:r>
            <a:r>
              <a:rPr sz="2100" b="1" baseline="3968" dirty="0">
                <a:latin typeface="Microsoft Tai Le"/>
                <a:cs typeface="Microsoft Tai Le"/>
              </a:rPr>
              <a:t>E</a:t>
            </a:r>
            <a:r>
              <a:rPr sz="2100" b="1" spc="-15" baseline="3968" dirty="0">
                <a:latin typeface="Microsoft Tai Le"/>
                <a:cs typeface="Microsoft Tai Le"/>
              </a:rPr>
              <a:t>n</a:t>
            </a:r>
            <a:r>
              <a:rPr sz="2100" b="1" spc="-30" baseline="3968" dirty="0">
                <a:latin typeface="Microsoft Tai Le"/>
                <a:cs typeface="Microsoft Tai Le"/>
              </a:rPr>
              <a:t>g</a:t>
            </a:r>
            <a:r>
              <a:rPr sz="2100" b="1" spc="-15" baseline="3968" dirty="0">
                <a:latin typeface="Microsoft Tai Le"/>
                <a:cs typeface="Microsoft Tai Le"/>
              </a:rPr>
              <a:t>in</a:t>
            </a:r>
            <a:r>
              <a:rPr sz="2100" b="1" baseline="3968" dirty="0">
                <a:latin typeface="Microsoft Tai Le"/>
                <a:cs typeface="Microsoft Tai Le"/>
              </a:rPr>
              <a:t>e</a:t>
            </a:r>
            <a:endParaRPr sz="2100" baseline="3968">
              <a:latin typeface="Microsoft Tai Le"/>
              <a:cs typeface="Microsoft Tai L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09957" y="5460491"/>
            <a:ext cx="28663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Microsoft Tai Le"/>
                <a:cs typeface="Microsoft Tai Le"/>
              </a:rPr>
              <a:t>Disentangled RepLearn on</a:t>
            </a:r>
            <a:r>
              <a:rPr sz="1400" b="1" spc="0" dirty="0">
                <a:latin typeface="Microsoft Tai Le"/>
                <a:cs typeface="Microsoft Tai Le"/>
              </a:rPr>
              <a:t> </a:t>
            </a:r>
            <a:r>
              <a:rPr sz="1400" b="1" spc="-5" dirty="0">
                <a:latin typeface="Microsoft Tai Le"/>
                <a:cs typeface="Microsoft Tai Le"/>
              </a:rPr>
              <a:t>Graphs</a:t>
            </a:r>
            <a:endParaRPr sz="1400">
              <a:latin typeface="Microsoft Tai Le"/>
              <a:cs typeface="Microsoft Tai L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838115" y="672084"/>
            <a:ext cx="55848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0760" algn="l"/>
                <a:tab pos="2200275" algn="l"/>
                <a:tab pos="3508375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GNN	Causality	Disentangle	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985033" y="2196095"/>
            <a:ext cx="718820" cy="235585"/>
          </a:xfrm>
          <a:custGeom>
            <a:avLst/>
            <a:gdLst/>
            <a:ahLst/>
            <a:cxnLst/>
            <a:rect l="l" t="t" r="r" b="b"/>
            <a:pathLst>
              <a:path w="718820" h="235585">
                <a:moveTo>
                  <a:pt x="643406" y="0"/>
                </a:moveTo>
                <a:lnTo>
                  <a:pt x="640057" y="9550"/>
                </a:lnTo>
                <a:lnTo>
                  <a:pt x="653676" y="15460"/>
                </a:lnTo>
                <a:lnTo>
                  <a:pt x="665389" y="23642"/>
                </a:lnTo>
                <a:lnTo>
                  <a:pt x="689170" y="61565"/>
                </a:lnTo>
                <a:lnTo>
                  <a:pt x="696983" y="116457"/>
                </a:lnTo>
                <a:lnTo>
                  <a:pt x="696111" y="137208"/>
                </a:lnTo>
                <a:lnTo>
                  <a:pt x="683031" y="188019"/>
                </a:lnTo>
                <a:lnTo>
                  <a:pt x="653835" y="219785"/>
                </a:lnTo>
                <a:lnTo>
                  <a:pt x="640429" y="225723"/>
                </a:lnTo>
                <a:lnTo>
                  <a:pt x="643406" y="235272"/>
                </a:lnTo>
                <a:lnTo>
                  <a:pt x="688356" y="208564"/>
                </a:lnTo>
                <a:lnTo>
                  <a:pt x="713603" y="159261"/>
                </a:lnTo>
                <a:lnTo>
                  <a:pt x="718440" y="117698"/>
                </a:lnTo>
                <a:lnTo>
                  <a:pt x="717227" y="96129"/>
                </a:lnTo>
                <a:lnTo>
                  <a:pt x="707522" y="57899"/>
                </a:lnTo>
                <a:lnTo>
                  <a:pt x="675419" y="15084"/>
                </a:lnTo>
                <a:lnTo>
                  <a:pt x="660463" y="6158"/>
                </a:lnTo>
                <a:lnTo>
                  <a:pt x="643406" y="0"/>
                </a:lnTo>
                <a:close/>
              </a:path>
              <a:path w="718820" h="235585">
                <a:moveTo>
                  <a:pt x="75034" y="0"/>
                </a:moveTo>
                <a:lnTo>
                  <a:pt x="30164" y="26777"/>
                </a:lnTo>
                <a:lnTo>
                  <a:pt x="4852" y="76196"/>
                </a:lnTo>
                <a:lnTo>
                  <a:pt x="0" y="117698"/>
                </a:lnTo>
                <a:lnTo>
                  <a:pt x="1209" y="139313"/>
                </a:lnTo>
                <a:lnTo>
                  <a:pt x="10882" y="177543"/>
                </a:lnTo>
                <a:lnTo>
                  <a:pt x="42942" y="220219"/>
                </a:lnTo>
                <a:lnTo>
                  <a:pt x="75034" y="235272"/>
                </a:lnTo>
                <a:lnTo>
                  <a:pt x="78009" y="225723"/>
                </a:lnTo>
                <a:lnTo>
                  <a:pt x="64603" y="219785"/>
                </a:lnTo>
                <a:lnTo>
                  <a:pt x="53034" y="211522"/>
                </a:lnTo>
                <a:lnTo>
                  <a:pt x="29303" y="172989"/>
                </a:lnTo>
                <a:lnTo>
                  <a:pt x="21455" y="116457"/>
                </a:lnTo>
                <a:lnTo>
                  <a:pt x="22327" y="96385"/>
                </a:lnTo>
                <a:lnTo>
                  <a:pt x="35407" y="46818"/>
                </a:lnTo>
                <a:lnTo>
                  <a:pt x="64813" y="15460"/>
                </a:lnTo>
                <a:lnTo>
                  <a:pt x="78381" y="9550"/>
                </a:lnTo>
                <a:lnTo>
                  <a:pt x="75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88512" y="2922324"/>
            <a:ext cx="1235075" cy="307340"/>
          </a:xfrm>
          <a:custGeom>
            <a:avLst/>
            <a:gdLst/>
            <a:ahLst/>
            <a:cxnLst/>
            <a:rect l="l" t="t" r="r" b="b"/>
            <a:pathLst>
              <a:path w="1235075" h="307339">
                <a:moveTo>
                  <a:pt x="1154184" y="0"/>
                </a:moveTo>
                <a:lnTo>
                  <a:pt x="1151082" y="10168"/>
                </a:lnTo>
                <a:lnTo>
                  <a:pt x="1165178" y="17478"/>
                </a:lnTo>
                <a:lnTo>
                  <a:pt x="1177453" y="28121"/>
                </a:lnTo>
                <a:lnTo>
                  <a:pt x="1203293" y="79521"/>
                </a:lnTo>
                <a:lnTo>
                  <a:pt x="1211013" y="126588"/>
                </a:lnTo>
                <a:lnTo>
                  <a:pt x="1211978" y="153540"/>
                </a:lnTo>
                <a:lnTo>
                  <a:pt x="1211013" y="180434"/>
                </a:lnTo>
                <a:lnTo>
                  <a:pt x="1203293" y="227408"/>
                </a:lnTo>
                <a:lnTo>
                  <a:pt x="1187906" y="264770"/>
                </a:lnTo>
                <a:lnTo>
                  <a:pt x="1151082" y="296663"/>
                </a:lnTo>
                <a:lnTo>
                  <a:pt x="1154184" y="306833"/>
                </a:lnTo>
                <a:lnTo>
                  <a:pt x="1188445" y="288571"/>
                </a:lnTo>
                <a:lnTo>
                  <a:pt x="1213838" y="254123"/>
                </a:lnTo>
                <a:lnTo>
                  <a:pt x="1229558" y="207676"/>
                </a:lnTo>
                <a:lnTo>
                  <a:pt x="1234798" y="153415"/>
                </a:lnTo>
                <a:lnTo>
                  <a:pt x="1233488" y="125309"/>
                </a:lnTo>
                <a:lnTo>
                  <a:pt x="1223008" y="74956"/>
                </a:lnTo>
                <a:lnTo>
                  <a:pt x="1202250" y="33462"/>
                </a:lnTo>
                <a:lnTo>
                  <a:pt x="1172423" y="7107"/>
                </a:lnTo>
                <a:lnTo>
                  <a:pt x="1154184" y="0"/>
                </a:lnTo>
                <a:close/>
              </a:path>
              <a:path w="1235075" h="307339">
                <a:moveTo>
                  <a:pt x="80608" y="0"/>
                </a:moveTo>
                <a:lnTo>
                  <a:pt x="46347" y="18262"/>
                </a:lnTo>
                <a:lnTo>
                  <a:pt x="20954" y="52710"/>
                </a:lnTo>
                <a:lnTo>
                  <a:pt x="5234" y="99156"/>
                </a:lnTo>
                <a:lnTo>
                  <a:pt x="0" y="153540"/>
                </a:lnTo>
                <a:lnTo>
                  <a:pt x="1304" y="181523"/>
                </a:lnTo>
                <a:lnTo>
                  <a:pt x="11784" y="231876"/>
                </a:lnTo>
                <a:lnTo>
                  <a:pt x="32542" y="273370"/>
                </a:lnTo>
                <a:lnTo>
                  <a:pt x="62369" y="299725"/>
                </a:lnTo>
                <a:lnTo>
                  <a:pt x="80608" y="306833"/>
                </a:lnTo>
                <a:lnTo>
                  <a:pt x="83710" y="296663"/>
                </a:lnTo>
                <a:lnTo>
                  <a:pt x="69614" y="289357"/>
                </a:lnTo>
                <a:lnTo>
                  <a:pt x="57339" y="278726"/>
                </a:lnTo>
                <a:lnTo>
                  <a:pt x="31499" y="227408"/>
                </a:lnTo>
                <a:lnTo>
                  <a:pt x="23779" y="180434"/>
                </a:lnTo>
                <a:lnTo>
                  <a:pt x="22819" y="153415"/>
                </a:lnTo>
                <a:lnTo>
                  <a:pt x="23779" y="126588"/>
                </a:lnTo>
                <a:lnTo>
                  <a:pt x="31499" y="79521"/>
                </a:lnTo>
                <a:lnTo>
                  <a:pt x="46886" y="42097"/>
                </a:lnTo>
                <a:lnTo>
                  <a:pt x="83710" y="10168"/>
                </a:lnTo>
                <a:lnTo>
                  <a:pt x="806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82701" y="2958095"/>
            <a:ext cx="327025" cy="235585"/>
          </a:xfrm>
          <a:custGeom>
            <a:avLst/>
            <a:gdLst/>
            <a:ahLst/>
            <a:cxnLst/>
            <a:rect l="l" t="t" r="r" b="b"/>
            <a:pathLst>
              <a:path w="327025" h="235585">
                <a:moveTo>
                  <a:pt x="251484" y="0"/>
                </a:moveTo>
                <a:lnTo>
                  <a:pt x="248136" y="9550"/>
                </a:lnTo>
                <a:lnTo>
                  <a:pt x="261755" y="15460"/>
                </a:lnTo>
                <a:lnTo>
                  <a:pt x="273467" y="23642"/>
                </a:lnTo>
                <a:lnTo>
                  <a:pt x="297249" y="61565"/>
                </a:lnTo>
                <a:lnTo>
                  <a:pt x="305062" y="116457"/>
                </a:lnTo>
                <a:lnTo>
                  <a:pt x="304190" y="137208"/>
                </a:lnTo>
                <a:lnTo>
                  <a:pt x="291109" y="188019"/>
                </a:lnTo>
                <a:lnTo>
                  <a:pt x="261914" y="219784"/>
                </a:lnTo>
                <a:lnTo>
                  <a:pt x="248508" y="225722"/>
                </a:lnTo>
                <a:lnTo>
                  <a:pt x="251484" y="235272"/>
                </a:lnTo>
                <a:lnTo>
                  <a:pt x="296435" y="208564"/>
                </a:lnTo>
                <a:lnTo>
                  <a:pt x="321681" y="159261"/>
                </a:lnTo>
                <a:lnTo>
                  <a:pt x="326518" y="117698"/>
                </a:lnTo>
                <a:lnTo>
                  <a:pt x="325305" y="96129"/>
                </a:lnTo>
                <a:lnTo>
                  <a:pt x="315600" y="57899"/>
                </a:lnTo>
                <a:lnTo>
                  <a:pt x="283497" y="15084"/>
                </a:lnTo>
                <a:lnTo>
                  <a:pt x="268541" y="6158"/>
                </a:lnTo>
                <a:lnTo>
                  <a:pt x="251484" y="0"/>
                </a:lnTo>
                <a:close/>
              </a:path>
              <a:path w="327025" h="235585">
                <a:moveTo>
                  <a:pt x="75034" y="0"/>
                </a:moveTo>
                <a:lnTo>
                  <a:pt x="30164" y="26777"/>
                </a:lnTo>
                <a:lnTo>
                  <a:pt x="4852" y="76196"/>
                </a:lnTo>
                <a:lnTo>
                  <a:pt x="0" y="117698"/>
                </a:lnTo>
                <a:lnTo>
                  <a:pt x="1209" y="139313"/>
                </a:lnTo>
                <a:lnTo>
                  <a:pt x="10882" y="177543"/>
                </a:lnTo>
                <a:lnTo>
                  <a:pt x="42942" y="220219"/>
                </a:lnTo>
                <a:lnTo>
                  <a:pt x="75034" y="235272"/>
                </a:lnTo>
                <a:lnTo>
                  <a:pt x="78009" y="225722"/>
                </a:lnTo>
                <a:lnTo>
                  <a:pt x="64603" y="219784"/>
                </a:lnTo>
                <a:lnTo>
                  <a:pt x="53034" y="211521"/>
                </a:lnTo>
                <a:lnTo>
                  <a:pt x="29303" y="172989"/>
                </a:lnTo>
                <a:lnTo>
                  <a:pt x="21455" y="116457"/>
                </a:lnTo>
                <a:lnTo>
                  <a:pt x="22327" y="96385"/>
                </a:lnTo>
                <a:lnTo>
                  <a:pt x="35407" y="46818"/>
                </a:lnTo>
                <a:lnTo>
                  <a:pt x="64813" y="15460"/>
                </a:lnTo>
                <a:lnTo>
                  <a:pt x="78381" y="9550"/>
                </a:lnTo>
                <a:lnTo>
                  <a:pt x="75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3155" y="3697024"/>
            <a:ext cx="1235075" cy="307340"/>
          </a:xfrm>
          <a:custGeom>
            <a:avLst/>
            <a:gdLst/>
            <a:ahLst/>
            <a:cxnLst/>
            <a:rect l="l" t="t" r="r" b="b"/>
            <a:pathLst>
              <a:path w="1235075" h="307339">
                <a:moveTo>
                  <a:pt x="1154184" y="0"/>
                </a:moveTo>
                <a:lnTo>
                  <a:pt x="1151082" y="10170"/>
                </a:lnTo>
                <a:lnTo>
                  <a:pt x="1165178" y="17479"/>
                </a:lnTo>
                <a:lnTo>
                  <a:pt x="1177453" y="28121"/>
                </a:lnTo>
                <a:lnTo>
                  <a:pt x="1203293" y="79521"/>
                </a:lnTo>
                <a:lnTo>
                  <a:pt x="1211013" y="126588"/>
                </a:lnTo>
                <a:lnTo>
                  <a:pt x="1211978" y="153540"/>
                </a:lnTo>
                <a:lnTo>
                  <a:pt x="1211013" y="180434"/>
                </a:lnTo>
                <a:lnTo>
                  <a:pt x="1203293" y="227408"/>
                </a:lnTo>
                <a:lnTo>
                  <a:pt x="1187906" y="264770"/>
                </a:lnTo>
                <a:lnTo>
                  <a:pt x="1151082" y="296663"/>
                </a:lnTo>
                <a:lnTo>
                  <a:pt x="1154184" y="306833"/>
                </a:lnTo>
                <a:lnTo>
                  <a:pt x="1188445" y="288571"/>
                </a:lnTo>
                <a:lnTo>
                  <a:pt x="1213838" y="254123"/>
                </a:lnTo>
                <a:lnTo>
                  <a:pt x="1229558" y="207676"/>
                </a:lnTo>
                <a:lnTo>
                  <a:pt x="1234798" y="153416"/>
                </a:lnTo>
                <a:lnTo>
                  <a:pt x="1233488" y="125309"/>
                </a:lnTo>
                <a:lnTo>
                  <a:pt x="1223008" y="74956"/>
                </a:lnTo>
                <a:lnTo>
                  <a:pt x="1202250" y="33462"/>
                </a:lnTo>
                <a:lnTo>
                  <a:pt x="1172423" y="7107"/>
                </a:lnTo>
                <a:lnTo>
                  <a:pt x="1154184" y="0"/>
                </a:lnTo>
                <a:close/>
              </a:path>
              <a:path w="1235075" h="307339">
                <a:moveTo>
                  <a:pt x="80608" y="0"/>
                </a:moveTo>
                <a:lnTo>
                  <a:pt x="46347" y="18262"/>
                </a:lnTo>
                <a:lnTo>
                  <a:pt x="20954" y="52710"/>
                </a:lnTo>
                <a:lnTo>
                  <a:pt x="5234" y="99156"/>
                </a:lnTo>
                <a:lnTo>
                  <a:pt x="0" y="153540"/>
                </a:lnTo>
                <a:lnTo>
                  <a:pt x="1304" y="181523"/>
                </a:lnTo>
                <a:lnTo>
                  <a:pt x="11784" y="231876"/>
                </a:lnTo>
                <a:lnTo>
                  <a:pt x="32542" y="273370"/>
                </a:lnTo>
                <a:lnTo>
                  <a:pt x="62369" y="299725"/>
                </a:lnTo>
                <a:lnTo>
                  <a:pt x="80608" y="306833"/>
                </a:lnTo>
                <a:lnTo>
                  <a:pt x="83710" y="296663"/>
                </a:lnTo>
                <a:lnTo>
                  <a:pt x="69613" y="289357"/>
                </a:lnTo>
                <a:lnTo>
                  <a:pt x="57338" y="278726"/>
                </a:lnTo>
                <a:lnTo>
                  <a:pt x="31499" y="227408"/>
                </a:lnTo>
                <a:lnTo>
                  <a:pt x="23778" y="180434"/>
                </a:lnTo>
                <a:lnTo>
                  <a:pt x="22818" y="153416"/>
                </a:lnTo>
                <a:lnTo>
                  <a:pt x="23778" y="126588"/>
                </a:lnTo>
                <a:lnTo>
                  <a:pt x="31499" y="79521"/>
                </a:lnTo>
                <a:lnTo>
                  <a:pt x="46886" y="42097"/>
                </a:lnTo>
                <a:lnTo>
                  <a:pt x="83710" y="10170"/>
                </a:lnTo>
                <a:lnTo>
                  <a:pt x="806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937342" y="3732795"/>
            <a:ext cx="327025" cy="235585"/>
          </a:xfrm>
          <a:custGeom>
            <a:avLst/>
            <a:gdLst/>
            <a:ahLst/>
            <a:cxnLst/>
            <a:rect l="l" t="t" r="r" b="b"/>
            <a:pathLst>
              <a:path w="327025" h="235585">
                <a:moveTo>
                  <a:pt x="251485" y="0"/>
                </a:moveTo>
                <a:lnTo>
                  <a:pt x="248136" y="9550"/>
                </a:lnTo>
                <a:lnTo>
                  <a:pt x="261756" y="15460"/>
                </a:lnTo>
                <a:lnTo>
                  <a:pt x="273468" y="23642"/>
                </a:lnTo>
                <a:lnTo>
                  <a:pt x="297250" y="61565"/>
                </a:lnTo>
                <a:lnTo>
                  <a:pt x="305062" y="116457"/>
                </a:lnTo>
                <a:lnTo>
                  <a:pt x="304190" y="137208"/>
                </a:lnTo>
                <a:lnTo>
                  <a:pt x="291110" y="188019"/>
                </a:lnTo>
                <a:lnTo>
                  <a:pt x="261914" y="219784"/>
                </a:lnTo>
                <a:lnTo>
                  <a:pt x="248508" y="225722"/>
                </a:lnTo>
                <a:lnTo>
                  <a:pt x="251485" y="235272"/>
                </a:lnTo>
                <a:lnTo>
                  <a:pt x="296435" y="208564"/>
                </a:lnTo>
                <a:lnTo>
                  <a:pt x="321682" y="159261"/>
                </a:lnTo>
                <a:lnTo>
                  <a:pt x="326519" y="117698"/>
                </a:lnTo>
                <a:lnTo>
                  <a:pt x="325306" y="96129"/>
                </a:lnTo>
                <a:lnTo>
                  <a:pt x="315601" y="57899"/>
                </a:lnTo>
                <a:lnTo>
                  <a:pt x="283498" y="15084"/>
                </a:lnTo>
                <a:lnTo>
                  <a:pt x="268542" y="6158"/>
                </a:lnTo>
                <a:lnTo>
                  <a:pt x="251485" y="0"/>
                </a:lnTo>
                <a:close/>
              </a:path>
              <a:path w="327025" h="235585">
                <a:moveTo>
                  <a:pt x="75034" y="0"/>
                </a:moveTo>
                <a:lnTo>
                  <a:pt x="30165" y="26777"/>
                </a:lnTo>
                <a:lnTo>
                  <a:pt x="4852" y="76196"/>
                </a:lnTo>
                <a:lnTo>
                  <a:pt x="0" y="117698"/>
                </a:lnTo>
                <a:lnTo>
                  <a:pt x="1209" y="139313"/>
                </a:lnTo>
                <a:lnTo>
                  <a:pt x="10883" y="177543"/>
                </a:lnTo>
                <a:lnTo>
                  <a:pt x="42943" y="220219"/>
                </a:lnTo>
                <a:lnTo>
                  <a:pt x="75034" y="235272"/>
                </a:lnTo>
                <a:lnTo>
                  <a:pt x="78011" y="225722"/>
                </a:lnTo>
                <a:lnTo>
                  <a:pt x="64604" y="219784"/>
                </a:lnTo>
                <a:lnTo>
                  <a:pt x="53035" y="211521"/>
                </a:lnTo>
                <a:lnTo>
                  <a:pt x="29304" y="172989"/>
                </a:lnTo>
                <a:lnTo>
                  <a:pt x="21456" y="116457"/>
                </a:lnTo>
                <a:lnTo>
                  <a:pt x="22328" y="96385"/>
                </a:lnTo>
                <a:lnTo>
                  <a:pt x="35408" y="46818"/>
                </a:lnTo>
                <a:lnTo>
                  <a:pt x="64814" y="15460"/>
                </a:lnTo>
                <a:lnTo>
                  <a:pt x="78383" y="9550"/>
                </a:lnTo>
                <a:lnTo>
                  <a:pt x="75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46621" y="4417420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914400" y="0"/>
                </a:moveTo>
                <a:lnTo>
                  <a:pt x="865837" y="1267"/>
                </a:lnTo>
                <a:lnTo>
                  <a:pt x="817934" y="5027"/>
                </a:lnTo>
                <a:lnTo>
                  <a:pt x="770754" y="11217"/>
                </a:lnTo>
                <a:lnTo>
                  <a:pt x="724362" y="19774"/>
                </a:lnTo>
                <a:lnTo>
                  <a:pt x="678819" y="30633"/>
                </a:lnTo>
                <a:lnTo>
                  <a:pt x="634189" y="43733"/>
                </a:lnTo>
                <a:lnTo>
                  <a:pt x="590535" y="59010"/>
                </a:lnTo>
                <a:lnTo>
                  <a:pt x="547921" y="76400"/>
                </a:lnTo>
                <a:lnTo>
                  <a:pt x="506409" y="95841"/>
                </a:lnTo>
                <a:lnTo>
                  <a:pt x="466062" y="117269"/>
                </a:lnTo>
                <a:lnTo>
                  <a:pt x="426945" y="140621"/>
                </a:lnTo>
                <a:lnTo>
                  <a:pt x="389120" y="165834"/>
                </a:lnTo>
                <a:lnTo>
                  <a:pt x="352651" y="192844"/>
                </a:lnTo>
                <a:lnTo>
                  <a:pt x="317599" y="221589"/>
                </a:lnTo>
                <a:lnTo>
                  <a:pt x="284030" y="252006"/>
                </a:lnTo>
                <a:lnTo>
                  <a:pt x="252005" y="284030"/>
                </a:lnTo>
                <a:lnTo>
                  <a:pt x="221589" y="317600"/>
                </a:lnTo>
                <a:lnTo>
                  <a:pt x="192844" y="352651"/>
                </a:lnTo>
                <a:lnTo>
                  <a:pt x="165833" y="389121"/>
                </a:lnTo>
                <a:lnTo>
                  <a:pt x="140620" y="426946"/>
                </a:lnTo>
                <a:lnTo>
                  <a:pt x="117268" y="466063"/>
                </a:lnTo>
                <a:lnTo>
                  <a:pt x="95840" y="506409"/>
                </a:lnTo>
                <a:lnTo>
                  <a:pt x="76400" y="547921"/>
                </a:lnTo>
                <a:lnTo>
                  <a:pt x="59009" y="590535"/>
                </a:lnTo>
                <a:lnTo>
                  <a:pt x="43733" y="634189"/>
                </a:lnTo>
                <a:lnTo>
                  <a:pt x="30633" y="678819"/>
                </a:lnTo>
                <a:lnTo>
                  <a:pt x="19774" y="724362"/>
                </a:lnTo>
                <a:lnTo>
                  <a:pt x="11217" y="770755"/>
                </a:lnTo>
                <a:lnTo>
                  <a:pt x="5027" y="817934"/>
                </a:lnTo>
                <a:lnTo>
                  <a:pt x="1267" y="865837"/>
                </a:lnTo>
                <a:lnTo>
                  <a:pt x="0" y="914400"/>
                </a:lnTo>
                <a:lnTo>
                  <a:pt x="1267" y="962962"/>
                </a:lnTo>
                <a:lnTo>
                  <a:pt x="5027" y="1010865"/>
                </a:lnTo>
                <a:lnTo>
                  <a:pt x="11217" y="1058044"/>
                </a:lnTo>
                <a:lnTo>
                  <a:pt x="19774" y="1104437"/>
                </a:lnTo>
                <a:lnTo>
                  <a:pt x="30633" y="1149980"/>
                </a:lnTo>
                <a:lnTo>
                  <a:pt x="43733" y="1194610"/>
                </a:lnTo>
                <a:lnTo>
                  <a:pt x="59009" y="1238264"/>
                </a:lnTo>
                <a:lnTo>
                  <a:pt x="76400" y="1280878"/>
                </a:lnTo>
                <a:lnTo>
                  <a:pt x="95840" y="1322390"/>
                </a:lnTo>
                <a:lnTo>
                  <a:pt x="117268" y="1362736"/>
                </a:lnTo>
                <a:lnTo>
                  <a:pt x="140620" y="1401853"/>
                </a:lnTo>
                <a:lnTo>
                  <a:pt x="165833" y="1439678"/>
                </a:lnTo>
                <a:lnTo>
                  <a:pt x="192844" y="1476148"/>
                </a:lnTo>
                <a:lnTo>
                  <a:pt x="221589" y="1511199"/>
                </a:lnTo>
                <a:lnTo>
                  <a:pt x="252005" y="1544769"/>
                </a:lnTo>
                <a:lnTo>
                  <a:pt x="284030" y="1576793"/>
                </a:lnTo>
                <a:lnTo>
                  <a:pt x="317599" y="1607210"/>
                </a:lnTo>
                <a:lnTo>
                  <a:pt x="352651" y="1635955"/>
                </a:lnTo>
                <a:lnTo>
                  <a:pt x="389120" y="1662965"/>
                </a:lnTo>
                <a:lnTo>
                  <a:pt x="426945" y="1688178"/>
                </a:lnTo>
                <a:lnTo>
                  <a:pt x="466062" y="1711530"/>
                </a:lnTo>
                <a:lnTo>
                  <a:pt x="506409" y="1732958"/>
                </a:lnTo>
                <a:lnTo>
                  <a:pt x="547921" y="1752399"/>
                </a:lnTo>
                <a:lnTo>
                  <a:pt x="590535" y="1769789"/>
                </a:lnTo>
                <a:lnTo>
                  <a:pt x="634189" y="1785066"/>
                </a:lnTo>
                <a:lnTo>
                  <a:pt x="678819" y="1798166"/>
                </a:lnTo>
                <a:lnTo>
                  <a:pt x="724362" y="1809025"/>
                </a:lnTo>
                <a:lnTo>
                  <a:pt x="770754" y="1817582"/>
                </a:lnTo>
                <a:lnTo>
                  <a:pt x="817934" y="1823772"/>
                </a:lnTo>
                <a:lnTo>
                  <a:pt x="865837" y="1827532"/>
                </a:lnTo>
                <a:lnTo>
                  <a:pt x="914400" y="1828800"/>
                </a:lnTo>
                <a:lnTo>
                  <a:pt x="962962" y="1827532"/>
                </a:lnTo>
                <a:lnTo>
                  <a:pt x="1010865" y="1823772"/>
                </a:lnTo>
                <a:lnTo>
                  <a:pt x="1058044" y="1817582"/>
                </a:lnTo>
                <a:lnTo>
                  <a:pt x="1104436" y="1809025"/>
                </a:lnTo>
                <a:lnTo>
                  <a:pt x="1149979" y="1798166"/>
                </a:lnTo>
                <a:lnTo>
                  <a:pt x="1194609" y="1785066"/>
                </a:lnTo>
                <a:lnTo>
                  <a:pt x="1238263" y="1769789"/>
                </a:lnTo>
                <a:lnTo>
                  <a:pt x="1280877" y="1752399"/>
                </a:lnTo>
                <a:lnTo>
                  <a:pt x="1322389" y="1732958"/>
                </a:lnTo>
                <a:lnTo>
                  <a:pt x="1362735" y="1711530"/>
                </a:lnTo>
                <a:lnTo>
                  <a:pt x="1401852" y="1688178"/>
                </a:lnTo>
                <a:lnTo>
                  <a:pt x="1439677" y="1662965"/>
                </a:lnTo>
                <a:lnTo>
                  <a:pt x="1476147" y="1635955"/>
                </a:lnTo>
                <a:lnTo>
                  <a:pt x="1511198" y="1607210"/>
                </a:lnTo>
                <a:lnTo>
                  <a:pt x="1544767" y="1576793"/>
                </a:lnTo>
                <a:lnTo>
                  <a:pt x="1576792" y="1544769"/>
                </a:lnTo>
                <a:lnTo>
                  <a:pt x="1607208" y="1511199"/>
                </a:lnTo>
                <a:lnTo>
                  <a:pt x="1635954" y="1476148"/>
                </a:lnTo>
                <a:lnTo>
                  <a:pt x="1662964" y="1439678"/>
                </a:lnTo>
                <a:lnTo>
                  <a:pt x="1688177" y="1401853"/>
                </a:lnTo>
                <a:lnTo>
                  <a:pt x="1711529" y="1362736"/>
                </a:lnTo>
                <a:lnTo>
                  <a:pt x="1732957" y="1322390"/>
                </a:lnTo>
                <a:lnTo>
                  <a:pt x="1752398" y="1280878"/>
                </a:lnTo>
                <a:lnTo>
                  <a:pt x="1769788" y="1238264"/>
                </a:lnTo>
                <a:lnTo>
                  <a:pt x="1785065" y="1194610"/>
                </a:lnTo>
                <a:lnTo>
                  <a:pt x="1798164" y="1149980"/>
                </a:lnTo>
                <a:lnTo>
                  <a:pt x="1809024" y="1104437"/>
                </a:lnTo>
                <a:lnTo>
                  <a:pt x="1817580" y="1058044"/>
                </a:lnTo>
                <a:lnTo>
                  <a:pt x="1823770" y="1010865"/>
                </a:lnTo>
                <a:lnTo>
                  <a:pt x="1827531" y="962962"/>
                </a:lnTo>
                <a:lnTo>
                  <a:pt x="1828798" y="914400"/>
                </a:lnTo>
                <a:lnTo>
                  <a:pt x="1827531" y="865837"/>
                </a:lnTo>
                <a:lnTo>
                  <a:pt x="1823770" y="817934"/>
                </a:lnTo>
                <a:lnTo>
                  <a:pt x="1817580" y="770755"/>
                </a:lnTo>
                <a:lnTo>
                  <a:pt x="1809024" y="724362"/>
                </a:lnTo>
                <a:lnTo>
                  <a:pt x="1798164" y="678819"/>
                </a:lnTo>
                <a:lnTo>
                  <a:pt x="1785065" y="634189"/>
                </a:lnTo>
                <a:lnTo>
                  <a:pt x="1769788" y="590535"/>
                </a:lnTo>
                <a:lnTo>
                  <a:pt x="1752398" y="547921"/>
                </a:lnTo>
                <a:lnTo>
                  <a:pt x="1732957" y="506409"/>
                </a:lnTo>
                <a:lnTo>
                  <a:pt x="1711529" y="466063"/>
                </a:lnTo>
                <a:lnTo>
                  <a:pt x="1688177" y="426946"/>
                </a:lnTo>
                <a:lnTo>
                  <a:pt x="1662964" y="389121"/>
                </a:lnTo>
                <a:lnTo>
                  <a:pt x="1635954" y="352651"/>
                </a:lnTo>
                <a:lnTo>
                  <a:pt x="1607208" y="317600"/>
                </a:lnTo>
                <a:lnTo>
                  <a:pt x="1576792" y="284030"/>
                </a:lnTo>
                <a:lnTo>
                  <a:pt x="1544767" y="252006"/>
                </a:lnTo>
                <a:lnTo>
                  <a:pt x="1511198" y="221589"/>
                </a:lnTo>
                <a:lnTo>
                  <a:pt x="1476147" y="192844"/>
                </a:lnTo>
                <a:lnTo>
                  <a:pt x="1439677" y="165834"/>
                </a:lnTo>
                <a:lnTo>
                  <a:pt x="1401852" y="140621"/>
                </a:lnTo>
                <a:lnTo>
                  <a:pt x="1362735" y="117269"/>
                </a:lnTo>
                <a:lnTo>
                  <a:pt x="1322389" y="95841"/>
                </a:lnTo>
                <a:lnTo>
                  <a:pt x="1280877" y="76400"/>
                </a:lnTo>
                <a:lnTo>
                  <a:pt x="1238263" y="59010"/>
                </a:lnTo>
                <a:lnTo>
                  <a:pt x="1194609" y="43733"/>
                </a:lnTo>
                <a:lnTo>
                  <a:pt x="1149979" y="30633"/>
                </a:lnTo>
                <a:lnTo>
                  <a:pt x="1104436" y="19774"/>
                </a:lnTo>
                <a:lnTo>
                  <a:pt x="1058044" y="11217"/>
                </a:lnTo>
                <a:lnTo>
                  <a:pt x="1010865" y="5027"/>
                </a:lnTo>
                <a:lnTo>
                  <a:pt x="962962" y="1267"/>
                </a:lnTo>
                <a:lnTo>
                  <a:pt x="914400" y="0"/>
                </a:lnTo>
                <a:close/>
              </a:path>
            </a:pathLst>
          </a:custGeom>
          <a:solidFill>
            <a:srgbClr val="5B9BD5">
              <a:alpha val="7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0420" y="4417420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914400" y="0"/>
                </a:moveTo>
                <a:lnTo>
                  <a:pt x="865837" y="1267"/>
                </a:lnTo>
                <a:lnTo>
                  <a:pt x="817934" y="5027"/>
                </a:lnTo>
                <a:lnTo>
                  <a:pt x="770755" y="11217"/>
                </a:lnTo>
                <a:lnTo>
                  <a:pt x="724362" y="19774"/>
                </a:lnTo>
                <a:lnTo>
                  <a:pt x="678819" y="30633"/>
                </a:lnTo>
                <a:lnTo>
                  <a:pt x="634189" y="43733"/>
                </a:lnTo>
                <a:lnTo>
                  <a:pt x="590535" y="59010"/>
                </a:lnTo>
                <a:lnTo>
                  <a:pt x="547921" y="76400"/>
                </a:lnTo>
                <a:lnTo>
                  <a:pt x="506409" y="95841"/>
                </a:lnTo>
                <a:lnTo>
                  <a:pt x="466063" y="117269"/>
                </a:lnTo>
                <a:lnTo>
                  <a:pt x="426946" y="140621"/>
                </a:lnTo>
                <a:lnTo>
                  <a:pt x="389121" y="165834"/>
                </a:lnTo>
                <a:lnTo>
                  <a:pt x="352651" y="192844"/>
                </a:lnTo>
                <a:lnTo>
                  <a:pt x="317600" y="221589"/>
                </a:lnTo>
                <a:lnTo>
                  <a:pt x="284030" y="252006"/>
                </a:lnTo>
                <a:lnTo>
                  <a:pt x="252006" y="284030"/>
                </a:lnTo>
                <a:lnTo>
                  <a:pt x="221589" y="317600"/>
                </a:lnTo>
                <a:lnTo>
                  <a:pt x="192844" y="352651"/>
                </a:lnTo>
                <a:lnTo>
                  <a:pt x="165834" y="389121"/>
                </a:lnTo>
                <a:lnTo>
                  <a:pt x="140621" y="426946"/>
                </a:lnTo>
                <a:lnTo>
                  <a:pt x="117269" y="466063"/>
                </a:lnTo>
                <a:lnTo>
                  <a:pt x="95841" y="506409"/>
                </a:lnTo>
                <a:lnTo>
                  <a:pt x="76400" y="547921"/>
                </a:lnTo>
                <a:lnTo>
                  <a:pt x="59010" y="590535"/>
                </a:lnTo>
                <a:lnTo>
                  <a:pt x="43733" y="634189"/>
                </a:lnTo>
                <a:lnTo>
                  <a:pt x="30633" y="678819"/>
                </a:lnTo>
                <a:lnTo>
                  <a:pt x="19774" y="724362"/>
                </a:lnTo>
                <a:lnTo>
                  <a:pt x="11217" y="770755"/>
                </a:lnTo>
                <a:lnTo>
                  <a:pt x="5027" y="817934"/>
                </a:lnTo>
                <a:lnTo>
                  <a:pt x="1267" y="865837"/>
                </a:lnTo>
                <a:lnTo>
                  <a:pt x="0" y="914400"/>
                </a:lnTo>
                <a:lnTo>
                  <a:pt x="1267" y="962962"/>
                </a:lnTo>
                <a:lnTo>
                  <a:pt x="5027" y="1010865"/>
                </a:lnTo>
                <a:lnTo>
                  <a:pt x="11217" y="1058044"/>
                </a:lnTo>
                <a:lnTo>
                  <a:pt x="19774" y="1104437"/>
                </a:lnTo>
                <a:lnTo>
                  <a:pt x="30633" y="1149980"/>
                </a:lnTo>
                <a:lnTo>
                  <a:pt x="43733" y="1194610"/>
                </a:lnTo>
                <a:lnTo>
                  <a:pt x="59010" y="1238264"/>
                </a:lnTo>
                <a:lnTo>
                  <a:pt x="76400" y="1280878"/>
                </a:lnTo>
                <a:lnTo>
                  <a:pt x="95841" y="1322390"/>
                </a:lnTo>
                <a:lnTo>
                  <a:pt x="117269" y="1362736"/>
                </a:lnTo>
                <a:lnTo>
                  <a:pt x="140621" y="1401853"/>
                </a:lnTo>
                <a:lnTo>
                  <a:pt x="165834" y="1439678"/>
                </a:lnTo>
                <a:lnTo>
                  <a:pt x="192844" y="1476148"/>
                </a:lnTo>
                <a:lnTo>
                  <a:pt x="221589" y="1511199"/>
                </a:lnTo>
                <a:lnTo>
                  <a:pt x="252006" y="1544769"/>
                </a:lnTo>
                <a:lnTo>
                  <a:pt x="284030" y="1576793"/>
                </a:lnTo>
                <a:lnTo>
                  <a:pt x="317600" y="1607210"/>
                </a:lnTo>
                <a:lnTo>
                  <a:pt x="352651" y="1635955"/>
                </a:lnTo>
                <a:lnTo>
                  <a:pt x="389121" y="1662965"/>
                </a:lnTo>
                <a:lnTo>
                  <a:pt x="426946" y="1688178"/>
                </a:lnTo>
                <a:lnTo>
                  <a:pt x="466063" y="1711530"/>
                </a:lnTo>
                <a:lnTo>
                  <a:pt x="506409" y="1732958"/>
                </a:lnTo>
                <a:lnTo>
                  <a:pt x="547921" y="1752399"/>
                </a:lnTo>
                <a:lnTo>
                  <a:pt x="590535" y="1769789"/>
                </a:lnTo>
                <a:lnTo>
                  <a:pt x="634189" y="1785066"/>
                </a:lnTo>
                <a:lnTo>
                  <a:pt x="678819" y="1798166"/>
                </a:lnTo>
                <a:lnTo>
                  <a:pt x="724362" y="1809025"/>
                </a:lnTo>
                <a:lnTo>
                  <a:pt x="770755" y="1817582"/>
                </a:lnTo>
                <a:lnTo>
                  <a:pt x="817934" y="1823772"/>
                </a:lnTo>
                <a:lnTo>
                  <a:pt x="865837" y="1827532"/>
                </a:lnTo>
                <a:lnTo>
                  <a:pt x="914400" y="1828800"/>
                </a:lnTo>
                <a:lnTo>
                  <a:pt x="962962" y="1827532"/>
                </a:lnTo>
                <a:lnTo>
                  <a:pt x="1010865" y="1823772"/>
                </a:lnTo>
                <a:lnTo>
                  <a:pt x="1058044" y="1817582"/>
                </a:lnTo>
                <a:lnTo>
                  <a:pt x="1104437" y="1809025"/>
                </a:lnTo>
                <a:lnTo>
                  <a:pt x="1149980" y="1798166"/>
                </a:lnTo>
                <a:lnTo>
                  <a:pt x="1194610" y="1785066"/>
                </a:lnTo>
                <a:lnTo>
                  <a:pt x="1238264" y="1769789"/>
                </a:lnTo>
                <a:lnTo>
                  <a:pt x="1280878" y="1752399"/>
                </a:lnTo>
                <a:lnTo>
                  <a:pt x="1322390" y="1732958"/>
                </a:lnTo>
                <a:lnTo>
                  <a:pt x="1362736" y="1711530"/>
                </a:lnTo>
                <a:lnTo>
                  <a:pt x="1401853" y="1688178"/>
                </a:lnTo>
                <a:lnTo>
                  <a:pt x="1439678" y="1662965"/>
                </a:lnTo>
                <a:lnTo>
                  <a:pt x="1476148" y="1635955"/>
                </a:lnTo>
                <a:lnTo>
                  <a:pt x="1511199" y="1607210"/>
                </a:lnTo>
                <a:lnTo>
                  <a:pt x="1544769" y="1576793"/>
                </a:lnTo>
                <a:lnTo>
                  <a:pt x="1576793" y="1544769"/>
                </a:lnTo>
                <a:lnTo>
                  <a:pt x="1607210" y="1511199"/>
                </a:lnTo>
                <a:lnTo>
                  <a:pt x="1635955" y="1476148"/>
                </a:lnTo>
                <a:lnTo>
                  <a:pt x="1662965" y="1439678"/>
                </a:lnTo>
                <a:lnTo>
                  <a:pt x="1688178" y="1401853"/>
                </a:lnTo>
                <a:lnTo>
                  <a:pt x="1711530" y="1362736"/>
                </a:lnTo>
                <a:lnTo>
                  <a:pt x="1732958" y="1322390"/>
                </a:lnTo>
                <a:lnTo>
                  <a:pt x="1752399" y="1280878"/>
                </a:lnTo>
                <a:lnTo>
                  <a:pt x="1769789" y="1238264"/>
                </a:lnTo>
                <a:lnTo>
                  <a:pt x="1785066" y="1194610"/>
                </a:lnTo>
                <a:lnTo>
                  <a:pt x="1798166" y="1149980"/>
                </a:lnTo>
                <a:lnTo>
                  <a:pt x="1809025" y="1104437"/>
                </a:lnTo>
                <a:lnTo>
                  <a:pt x="1817582" y="1058044"/>
                </a:lnTo>
                <a:lnTo>
                  <a:pt x="1823772" y="1010865"/>
                </a:lnTo>
                <a:lnTo>
                  <a:pt x="1827532" y="962962"/>
                </a:lnTo>
                <a:lnTo>
                  <a:pt x="1828800" y="914400"/>
                </a:lnTo>
                <a:lnTo>
                  <a:pt x="1827532" y="865837"/>
                </a:lnTo>
                <a:lnTo>
                  <a:pt x="1823772" y="817934"/>
                </a:lnTo>
                <a:lnTo>
                  <a:pt x="1817582" y="770755"/>
                </a:lnTo>
                <a:lnTo>
                  <a:pt x="1809025" y="724362"/>
                </a:lnTo>
                <a:lnTo>
                  <a:pt x="1798166" y="678819"/>
                </a:lnTo>
                <a:lnTo>
                  <a:pt x="1785066" y="634189"/>
                </a:lnTo>
                <a:lnTo>
                  <a:pt x="1769789" y="590535"/>
                </a:lnTo>
                <a:lnTo>
                  <a:pt x="1752399" y="547921"/>
                </a:lnTo>
                <a:lnTo>
                  <a:pt x="1732958" y="506409"/>
                </a:lnTo>
                <a:lnTo>
                  <a:pt x="1711530" y="466063"/>
                </a:lnTo>
                <a:lnTo>
                  <a:pt x="1688178" y="426946"/>
                </a:lnTo>
                <a:lnTo>
                  <a:pt x="1662965" y="389121"/>
                </a:lnTo>
                <a:lnTo>
                  <a:pt x="1635955" y="352651"/>
                </a:lnTo>
                <a:lnTo>
                  <a:pt x="1607210" y="317600"/>
                </a:lnTo>
                <a:lnTo>
                  <a:pt x="1576793" y="284030"/>
                </a:lnTo>
                <a:lnTo>
                  <a:pt x="1544769" y="252006"/>
                </a:lnTo>
                <a:lnTo>
                  <a:pt x="1511199" y="221589"/>
                </a:lnTo>
                <a:lnTo>
                  <a:pt x="1476148" y="192844"/>
                </a:lnTo>
                <a:lnTo>
                  <a:pt x="1439678" y="165834"/>
                </a:lnTo>
                <a:lnTo>
                  <a:pt x="1401853" y="140621"/>
                </a:lnTo>
                <a:lnTo>
                  <a:pt x="1362736" y="117269"/>
                </a:lnTo>
                <a:lnTo>
                  <a:pt x="1322390" y="95841"/>
                </a:lnTo>
                <a:lnTo>
                  <a:pt x="1280878" y="76400"/>
                </a:lnTo>
                <a:lnTo>
                  <a:pt x="1238264" y="59010"/>
                </a:lnTo>
                <a:lnTo>
                  <a:pt x="1194610" y="43733"/>
                </a:lnTo>
                <a:lnTo>
                  <a:pt x="1149980" y="30633"/>
                </a:lnTo>
                <a:lnTo>
                  <a:pt x="1104437" y="19774"/>
                </a:lnTo>
                <a:lnTo>
                  <a:pt x="1058044" y="11217"/>
                </a:lnTo>
                <a:lnTo>
                  <a:pt x="1010865" y="5027"/>
                </a:lnTo>
                <a:lnTo>
                  <a:pt x="962962" y="1267"/>
                </a:lnTo>
                <a:lnTo>
                  <a:pt x="914400" y="0"/>
                </a:lnTo>
                <a:close/>
              </a:path>
            </a:pathLst>
          </a:custGeom>
          <a:solidFill>
            <a:srgbClr val="ED7D31">
              <a:alpha val="7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89521" y="46460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685800" y="0"/>
                </a:moveTo>
                <a:lnTo>
                  <a:pt x="636822" y="1721"/>
                </a:lnTo>
                <a:lnTo>
                  <a:pt x="588775" y="6810"/>
                </a:lnTo>
                <a:lnTo>
                  <a:pt x="541773" y="15149"/>
                </a:lnTo>
                <a:lnTo>
                  <a:pt x="495932" y="26622"/>
                </a:lnTo>
                <a:lnTo>
                  <a:pt x="451369" y="41114"/>
                </a:lnTo>
                <a:lnTo>
                  <a:pt x="408200" y="58507"/>
                </a:lnTo>
                <a:lnTo>
                  <a:pt x="366540" y="78688"/>
                </a:lnTo>
                <a:lnTo>
                  <a:pt x="326506" y="101538"/>
                </a:lnTo>
                <a:lnTo>
                  <a:pt x="288214" y="126942"/>
                </a:lnTo>
                <a:lnTo>
                  <a:pt x="251780" y="154785"/>
                </a:lnTo>
                <a:lnTo>
                  <a:pt x="217319" y="184949"/>
                </a:lnTo>
                <a:lnTo>
                  <a:pt x="184949" y="217320"/>
                </a:lnTo>
                <a:lnTo>
                  <a:pt x="154784" y="251780"/>
                </a:lnTo>
                <a:lnTo>
                  <a:pt x="126942" y="288215"/>
                </a:lnTo>
                <a:lnTo>
                  <a:pt x="101538" y="326507"/>
                </a:lnTo>
                <a:lnTo>
                  <a:pt x="78687" y="366541"/>
                </a:lnTo>
                <a:lnTo>
                  <a:pt x="58507" y="408200"/>
                </a:lnTo>
                <a:lnTo>
                  <a:pt x="41113" y="451370"/>
                </a:lnTo>
                <a:lnTo>
                  <a:pt x="26622" y="495933"/>
                </a:lnTo>
                <a:lnTo>
                  <a:pt x="15149" y="541773"/>
                </a:lnTo>
                <a:lnTo>
                  <a:pt x="6810" y="588775"/>
                </a:lnTo>
                <a:lnTo>
                  <a:pt x="1721" y="636823"/>
                </a:lnTo>
                <a:lnTo>
                  <a:pt x="0" y="685800"/>
                </a:lnTo>
                <a:lnTo>
                  <a:pt x="1721" y="734777"/>
                </a:lnTo>
                <a:lnTo>
                  <a:pt x="6810" y="782824"/>
                </a:lnTo>
                <a:lnTo>
                  <a:pt x="15149" y="829826"/>
                </a:lnTo>
                <a:lnTo>
                  <a:pt x="26622" y="875667"/>
                </a:lnTo>
                <a:lnTo>
                  <a:pt x="41113" y="920230"/>
                </a:lnTo>
                <a:lnTo>
                  <a:pt x="58507" y="963399"/>
                </a:lnTo>
                <a:lnTo>
                  <a:pt x="78687" y="1005059"/>
                </a:lnTo>
                <a:lnTo>
                  <a:pt x="101538" y="1045093"/>
                </a:lnTo>
                <a:lnTo>
                  <a:pt x="126942" y="1083385"/>
                </a:lnTo>
                <a:lnTo>
                  <a:pt x="154784" y="1119819"/>
                </a:lnTo>
                <a:lnTo>
                  <a:pt x="184949" y="1154280"/>
                </a:lnTo>
                <a:lnTo>
                  <a:pt x="217319" y="1186650"/>
                </a:lnTo>
                <a:lnTo>
                  <a:pt x="251780" y="1216815"/>
                </a:lnTo>
                <a:lnTo>
                  <a:pt x="288214" y="1244657"/>
                </a:lnTo>
                <a:lnTo>
                  <a:pt x="326506" y="1270061"/>
                </a:lnTo>
                <a:lnTo>
                  <a:pt x="366540" y="1292912"/>
                </a:lnTo>
                <a:lnTo>
                  <a:pt x="408200" y="1313092"/>
                </a:lnTo>
                <a:lnTo>
                  <a:pt x="451369" y="1330486"/>
                </a:lnTo>
                <a:lnTo>
                  <a:pt x="495932" y="1344977"/>
                </a:lnTo>
                <a:lnTo>
                  <a:pt x="541773" y="1356450"/>
                </a:lnTo>
                <a:lnTo>
                  <a:pt x="588775" y="1364789"/>
                </a:lnTo>
                <a:lnTo>
                  <a:pt x="636822" y="1369878"/>
                </a:lnTo>
                <a:lnTo>
                  <a:pt x="685800" y="1371600"/>
                </a:lnTo>
                <a:lnTo>
                  <a:pt x="734776" y="1369878"/>
                </a:lnTo>
                <a:lnTo>
                  <a:pt x="782824" y="1364789"/>
                </a:lnTo>
                <a:lnTo>
                  <a:pt x="829826" y="1356450"/>
                </a:lnTo>
                <a:lnTo>
                  <a:pt x="875666" y="1344977"/>
                </a:lnTo>
                <a:lnTo>
                  <a:pt x="920229" y="1330486"/>
                </a:lnTo>
                <a:lnTo>
                  <a:pt x="963399" y="1313092"/>
                </a:lnTo>
                <a:lnTo>
                  <a:pt x="1005058" y="1292912"/>
                </a:lnTo>
                <a:lnTo>
                  <a:pt x="1045092" y="1270061"/>
                </a:lnTo>
                <a:lnTo>
                  <a:pt x="1083384" y="1244657"/>
                </a:lnTo>
                <a:lnTo>
                  <a:pt x="1119818" y="1216815"/>
                </a:lnTo>
                <a:lnTo>
                  <a:pt x="1154279" y="1186650"/>
                </a:lnTo>
                <a:lnTo>
                  <a:pt x="1186649" y="1154280"/>
                </a:lnTo>
                <a:lnTo>
                  <a:pt x="1216814" y="1119819"/>
                </a:lnTo>
                <a:lnTo>
                  <a:pt x="1244656" y="1083385"/>
                </a:lnTo>
                <a:lnTo>
                  <a:pt x="1270060" y="1045093"/>
                </a:lnTo>
                <a:lnTo>
                  <a:pt x="1292910" y="1005059"/>
                </a:lnTo>
                <a:lnTo>
                  <a:pt x="1313091" y="963399"/>
                </a:lnTo>
                <a:lnTo>
                  <a:pt x="1330484" y="920230"/>
                </a:lnTo>
                <a:lnTo>
                  <a:pt x="1344976" y="875667"/>
                </a:lnTo>
                <a:lnTo>
                  <a:pt x="1356449" y="829826"/>
                </a:lnTo>
                <a:lnTo>
                  <a:pt x="1364788" y="782824"/>
                </a:lnTo>
                <a:lnTo>
                  <a:pt x="1369876" y="734777"/>
                </a:lnTo>
                <a:lnTo>
                  <a:pt x="1371598" y="685800"/>
                </a:lnTo>
                <a:lnTo>
                  <a:pt x="1369876" y="636823"/>
                </a:lnTo>
                <a:lnTo>
                  <a:pt x="1364788" y="588775"/>
                </a:lnTo>
                <a:lnTo>
                  <a:pt x="1356449" y="541773"/>
                </a:lnTo>
                <a:lnTo>
                  <a:pt x="1344976" y="495933"/>
                </a:lnTo>
                <a:lnTo>
                  <a:pt x="1330484" y="451370"/>
                </a:lnTo>
                <a:lnTo>
                  <a:pt x="1313091" y="408200"/>
                </a:lnTo>
                <a:lnTo>
                  <a:pt x="1292910" y="366541"/>
                </a:lnTo>
                <a:lnTo>
                  <a:pt x="1270060" y="326507"/>
                </a:lnTo>
                <a:lnTo>
                  <a:pt x="1244656" y="288215"/>
                </a:lnTo>
                <a:lnTo>
                  <a:pt x="1216814" y="251780"/>
                </a:lnTo>
                <a:lnTo>
                  <a:pt x="1186649" y="217320"/>
                </a:lnTo>
                <a:lnTo>
                  <a:pt x="1154279" y="184949"/>
                </a:lnTo>
                <a:lnTo>
                  <a:pt x="1119818" y="154785"/>
                </a:lnTo>
                <a:lnTo>
                  <a:pt x="1083384" y="126942"/>
                </a:lnTo>
                <a:lnTo>
                  <a:pt x="1045092" y="101538"/>
                </a:lnTo>
                <a:lnTo>
                  <a:pt x="1005058" y="78688"/>
                </a:lnTo>
                <a:lnTo>
                  <a:pt x="963399" y="58507"/>
                </a:lnTo>
                <a:lnTo>
                  <a:pt x="920229" y="41114"/>
                </a:lnTo>
                <a:lnTo>
                  <a:pt x="875666" y="26622"/>
                </a:lnTo>
                <a:lnTo>
                  <a:pt x="829826" y="15149"/>
                </a:lnTo>
                <a:lnTo>
                  <a:pt x="782824" y="6810"/>
                </a:lnTo>
                <a:lnTo>
                  <a:pt x="734776" y="1721"/>
                </a:lnTo>
                <a:lnTo>
                  <a:pt x="685800" y="0"/>
                </a:lnTo>
                <a:close/>
              </a:path>
            </a:pathLst>
          </a:custGeom>
          <a:solidFill>
            <a:srgbClr val="4472C4">
              <a:alpha val="7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67065" y="4855006"/>
            <a:ext cx="1018540" cy="501650"/>
          </a:xfrm>
          <a:custGeom>
            <a:avLst/>
            <a:gdLst/>
            <a:ahLst/>
            <a:cxnLst/>
            <a:rect l="l" t="t" r="r" b="b"/>
            <a:pathLst>
              <a:path w="1018539" h="501650">
                <a:moveTo>
                  <a:pt x="944093" y="478228"/>
                </a:moveTo>
                <a:lnTo>
                  <a:pt x="933058" y="501106"/>
                </a:lnTo>
                <a:lnTo>
                  <a:pt x="1018244" y="499893"/>
                </a:lnTo>
                <a:lnTo>
                  <a:pt x="1005770" y="483746"/>
                </a:lnTo>
                <a:lnTo>
                  <a:pt x="955534" y="483746"/>
                </a:lnTo>
                <a:lnTo>
                  <a:pt x="944093" y="478228"/>
                </a:lnTo>
                <a:close/>
              </a:path>
              <a:path w="1018539" h="501650">
                <a:moveTo>
                  <a:pt x="955127" y="455351"/>
                </a:moveTo>
                <a:lnTo>
                  <a:pt x="944093" y="478228"/>
                </a:lnTo>
                <a:lnTo>
                  <a:pt x="955534" y="483746"/>
                </a:lnTo>
                <a:lnTo>
                  <a:pt x="966567" y="460869"/>
                </a:lnTo>
                <a:lnTo>
                  <a:pt x="955127" y="455351"/>
                </a:lnTo>
                <a:close/>
              </a:path>
              <a:path w="1018539" h="501650">
                <a:moveTo>
                  <a:pt x="966161" y="432473"/>
                </a:moveTo>
                <a:lnTo>
                  <a:pt x="955127" y="455351"/>
                </a:lnTo>
                <a:lnTo>
                  <a:pt x="966567" y="460869"/>
                </a:lnTo>
                <a:lnTo>
                  <a:pt x="955534" y="483746"/>
                </a:lnTo>
                <a:lnTo>
                  <a:pt x="1005770" y="483746"/>
                </a:lnTo>
                <a:lnTo>
                  <a:pt x="966161" y="432473"/>
                </a:lnTo>
                <a:close/>
              </a:path>
              <a:path w="1018539" h="501650">
                <a:moveTo>
                  <a:pt x="11033" y="0"/>
                </a:moveTo>
                <a:lnTo>
                  <a:pt x="0" y="22877"/>
                </a:lnTo>
                <a:lnTo>
                  <a:pt x="944093" y="478228"/>
                </a:lnTo>
                <a:lnTo>
                  <a:pt x="955127" y="455351"/>
                </a:lnTo>
                <a:lnTo>
                  <a:pt x="11033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690426" y="4681780"/>
            <a:ext cx="1099820" cy="375285"/>
          </a:xfrm>
          <a:prstGeom prst="rect">
            <a:avLst/>
          </a:prstGeom>
          <a:ln w="12903">
            <a:solidFill>
              <a:srgbClr val="5B9BD5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210"/>
              </a:spcBef>
            </a:pPr>
            <a:r>
              <a:rPr sz="1800" spc="-5" dirty="0">
                <a:latin typeface="Calibri"/>
                <a:cs typeface="Calibri"/>
              </a:rPr>
              <a:t>RepLearn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39635" y="5566036"/>
            <a:ext cx="2218690" cy="375285"/>
          </a:xfrm>
          <a:custGeom>
            <a:avLst/>
            <a:gdLst/>
            <a:ahLst/>
            <a:cxnLst/>
            <a:rect l="l" t="t" r="r" b="b"/>
            <a:pathLst>
              <a:path w="2218690" h="375285">
                <a:moveTo>
                  <a:pt x="0" y="0"/>
                </a:moveTo>
                <a:lnTo>
                  <a:pt x="2218678" y="0"/>
                </a:lnTo>
                <a:lnTo>
                  <a:pt x="2218678" y="375241"/>
                </a:lnTo>
                <a:lnTo>
                  <a:pt x="0" y="37524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1F4E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218375" y="5586476"/>
            <a:ext cx="1985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Generative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RepLearn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318975" y="5322466"/>
            <a:ext cx="1139190" cy="440690"/>
          </a:xfrm>
          <a:custGeom>
            <a:avLst/>
            <a:gdLst/>
            <a:ahLst/>
            <a:cxnLst/>
            <a:rect l="l" t="t" r="r" b="b"/>
            <a:pathLst>
              <a:path w="1139189" h="440689">
                <a:moveTo>
                  <a:pt x="1063241" y="23828"/>
                </a:moveTo>
                <a:lnTo>
                  <a:pt x="0" y="416321"/>
                </a:lnTo>
                <a:lnTo>
                  <a:pt x="8797" y="440150"/>
                </a:lnTo>
                <a:lnTo>
                  <a:pt x="1072037" y="47655"/>
                </a:lnTo>
                <a:lnTo>
                  <a:pt x="1063241" y="23828"/>
                </a:lnTo>
                <a:close/>
              </a:path>
              <a:path w="1139189" h="440689">
                <a:moveTo>
                  <a:pt x="1129670" y="19429"/>
                </a:moveTo>
                <a:lnTo>
                  <a:pt x="1075156" y="19429"/>
                </a:lnTo>
                <a:lnTo>
                  <a:pt x="1083952" y="43257"/>
                </a:lnTo>
                <a:lnTo>
                  <a:pt x="1072037" y="47655"/>
                </a:lnTo>
                <a:lnTo>
                  <a:pt x="1080833" y="71484"/>
                </a:lnTo>
                <a:lnTo>
                  <a:pt x="1129670" y="19429"/>
                </a:lnTo>
                <a:close/>
              </a:path>
              <a:path w="1139189" h="440689">
                <a:moveTo>
                  <a:pt x="1075156" y="19429"/>
                </a:moveTo>
                <a:lnTo>
                  <a:pt x="1063241" y="23828"/>
                </a:lnTo>
                <a:lnTo>
                  <a:pt x="1072037" y="47655"/>
                </a:lnTo>
                <a:lnTo>
                  <a:pt x="1083952" y="43257"/>
                </a:lnTo>
                <a:lnTo>
                  <a:pt x="1075156" y="19429"/>
                </a:lnTo>
                <a:close/>
              </a:path>
              <a:path w="1139189" h="440689">
                <a:moveTo>
                  <a:pt x="1054445" y="0"/>
                </a:moveTo>
                <a:lnTo>
                  <a:pt x="1063241" y="23828"/>
                </a:lnTo>
                <a:lnTo>
                  <a:pt x="1075156" y="19429"/>
                </a:lnTo>
                <a:lnTo>
                  <a:pt x="1129670" y="19429"/>
                </a:lnTo>
                <a:lnTo>
                  <a:pt x="1139123" y="9353"/>
                </a:lnTo>
                <a:lnTo>
                  <a:pt x="105444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070053" y="4681780"/>
            <a:ext cx="1811655" cy="375285"/>
          </a:xfrm>
          <a:prstGeom prst="rect">
            <a:avLst/>
          </a:prstGeom>
          <a:ln w="12903">
            <a:solidFill>
              <a:srgbClr val="ED7D31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210"/>
              </a:spcBef>
            </a:pPr>
            <a:r>
              <a:rPr sz="1800" spc="-5" dirty="0">
                <a:latin typeface="Calibri"/>
                <a:cs typeface="Calibri"/>
              </a:rPr>
              <a:t>Causal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Discovery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821242" y="4854545"/>
            <a:ext cx="1253490" cy="486409"/>
          </a:xfrm>
          <a:custGeom>
            <a:avLst/>
            <a:gdLst/>
            <a:ahLst/>
            <a:cxnLst/>
            <a:rect l="l" t="t" r="r" b="b"/>
            <a:pathLst>
              <a:path w="1253490" h="486410">
                <a:moveTo>
                  <a:pt x="58099" y="414964"/>
                </a:moveTo>
                <a:lnTo>
                  <a:pt x="0" y="477274"/>
                </a:lnTo>
                <a:lnTo>
                  <a:pt x="84707" y="486368"/>
                </a:lnTo>
                <a:lnTo>
                  <a:pt x="77491" y="467001"/>
                </a:lnTo>
                <a:lnTo>
                  <a:pt x="63938" y="467001"/>
                </a:lnTo>
                <a:lnTo>
                  <a:pt x="55068" y="443200"/>
                </a:lnTo>
                <a:lnTo>
                  <a:pt x="66969" y="438765"/>
                </a:lnTo>
                <a:lnTo>
                  <a:pt x="58099" y="414964"/>
                </a:lnTo>
                <a:close/>
              </a:path>
              <a:path w="1253490" h="486410">
                <a:moveTo>
                  <a:pt x="66969" y="438765"/>
                </a:moveTo>
                <a:lnTo>
                  <a:pt x="55068" y="443200"/>
                </a:lnTo>
                <a:lnTo>
                  <a:pt x="63938" y="467001"/>
                </a:lnTo>
                <a:lnTo>
                  <a:pt x="75838" y="462567"/>
                </a:lnTo>
                <a:lnTo>
                  <a:pt x="66969" y="438765"/>
                </a:lnTo>
                <a:close/>
              </a:path>
              <a:path w="1253490" h="486410">
                <a:moveTo>
                  <a:pt x="75838" y="462567"/>
                </a:moveTo>
                <a:lnTo>
                  <a:pt x="63938" y="467001"/>
                </a:lnTo>
                <a:lnTo>
                  <a:pt x="77491" y="467001"/>
                </a:lnTo>
                <a:lnTo>
                  <a:pt x="75838" y="462567"/>
                </a:lnTo>
                <a:close/>
              </a:path>
              <a:path w="1253490" h="486410">
                <a:moveTo>
                  <a:pt x="1244376" y="0"/>
                </a:moveTo>
                <a:lnTo>
                  <a:pt x="66969" y="438765"/>
                </a:lnTo>
                <a:lnTo>
                  <a:pt x="75838" y="462567"/>
                </a:lnTo>
                <a:lnTo>
                  <a:pt x="1253246" y="23801"/>
                </a:lnTo>
                <a:lnTo>
                  <a:pt x="1244376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787732" y="5566036"/>
            <a:ext cx="2385695" cy="375285"/>
          </a:xfrm>
          <a:prstGeom prst="rect">
            <a:avLst/>
          </a:prstGeom>
          <a:ln w="12903">
            <a:solidFill>
              <a:srgbClr val="C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210"/>
              </a:spcBef>
            </a:pPr>
            <a:r>
              <a:rPr sz="1800" spc="-5" dirty="0">
                <a:latin typeface="Calibri"/>
                <a:cs typeface="Calibri"/>
              </a:rPr>
              <a:t>Disentangled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RepLearn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794922" y="505750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39" h="548639">
                <a:moveTo>
                  <a:pt x="274320" y="0"/>
                </a:moveTo>
                <a:lnTo>
                  <a:pt x="225010" y="4419"/>
                </a:lnTo>
                <a:lnTo>
                  <a:pt x="178601" y="17162"/>
                </a:lnTo>
                <a:lnTo>
                  <a:pt x="135865" y="37452"/>
                </a:lnTo>
                <a:lnTo>
                  <a:pt x="97579" y="64516"/>
                </a:lnTo>
                <a:lnTo>
                  <a:pt x="64516" y="97579"/>
                </a:lnTo>
                <a:lnTo>
                  <a:pt x="37452" y="135865"/>
                </a:lnTo>
                <a:lnTo>
                  <a:pt x="17162" y="178601"/>
                </a:lnTo>
                <a:lnTo>
                  <a:pt x="4419" y="225010"/>
                </a:lnTo>
                <a:lnTo>
                  <a:pt x="0" y="274320"/>
                </a:lnTo>
                <a:lnTo>
                  <a:pt x="4419" y="323629"/>
                </a:lnTo>
                <a:lnTo>
                  <a:pt x="17162" y="370039"/>
                </a:lnTo>
                <a:lnTo>
                  <a:pt x="37452" y="412774"/>
                </a:lnTo>
                <a:lnTo>
                  <a:pt x="64516" y="451061"/>
                </a:lnTo>
                <a:lnTo>
                  <a:pt x="97579" y="484123"/>
                </a:lnTo>
                <a:lnTo>
                  <a:pt x="135865" y="511187"/>
                </a:lnTo>
                <a:lnTo>
                  <a:pt x="178601" y="531477"/>
                </a:lnTo>
                <a:lnTo>
                  <a:pt x="225010" y="544220"/>
                </a:lnTo>
                <a:lnTo>
                  <a:pt x="274320" y="548640"/>
                </a:lnTo>
                <a:lnTo>
                  <a:pt x="323629" y="544220"/>
                </a:lnTo>
                <a:lnTo>
                  <a:pt x="370039" y="531477"/>
                </a:lnTo>
                <a:lnTo>
                  <a:pt x="412774" y="511187"/>
                </a:lnTo>
                <a:lnTo>
                  <a:pt x="451061" y="484123"/>
                </a:lnTo>
                <a:lnTo>
                  <a:pt x="484123" y="451061"/>
                </a:lnTo>
                <a:lnTo>
                  <a:pt x="511187" y="412774"/>
                </a:lnTo>
                <a:lnTo>
                  <a:pt x="531477" y="370039"/>
                </a:lnTo>
                <a:lnTo>
                  <a:pt x="544220" y="323629"/>
                </a:lnTo>
                <a:lnTo>
                  <a:pt x="548640" y="274320"/>
                </a:lnTo>
                <a:lnTo>
                  <a:pt x="544220" y="225010"/>
                </a:lnTo>
                <a:lnTo>
                  <a:pt x="531477" y="178601"/>
                </a:lnTo>
                <a:lnTo>
                  <a:pt x="511187" y="135865"/>
                </a:lnTo>
                <a:lnTo>
                  <a:pt x="484123" y="97579"/>
                </a:lnTo>
                <a:lnTo>
                  <a:pt x="451061" y="64516"/>
                </a:lnTo>
                <a:lnTo>
                  <a:pt x="412774" y="37452"/>
                </a:lnTo>
                <a:lnTo>
                  <a:pt x="370039" y="17162"/>
                </a:lnTo>
                <a:lnTo>
                  <a:pt x="323629" y="4419"/>
                </a:lnTo>
                <a:lnTo>
                  <a:pt x="274320" y="0"/>
                </a:lnTo>
                <a:close/>
              </a:path>
            </a:pathLst>
          </a:custGeom>
          <a:solidFill>
            <a:srgbClr val="C00000">
              <a:alpha val="50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69242" y="5309247"/>
            <a:ext cx="1722120" cy="454025"/>
          </a:xfrm>
          <a:custGeom>
            <a:avLst/>
            <a:gdLst/>
            <a:ahLst/>
            <a:cxnLst/>
            <a:rect l="l" t="t" r="r" b="b"/>
            <a:pathLst>
              <a:path w="1722120" h="454025">
                <a:moveTo>
                  <a:pt x="77028" y="24665"/>
                </a:moveTo>
                <a:lnTo>
                  <a:pt x="70961" y="49330"/>
                </a:lnTo>
                <a:lnTo>
                  <a:pt x="1715457" y="453787"/>
                </a:lnTo>
                <a:lnTo>
                  <a:pt x="1721523" y="429122"/>
                </a:lnTo>
                <a:lnTo>
                  <a:pt x="77028" y="24665"/>
                </a:lnTo>
                <a:close/>
              </a:path>
              <a:path w="1722120" h="454025">
                <a:moveTo>
                  <a:pt x="83094" y="0"/>
                </a:moveTo>
                <a:lnTo>
                  <a:pt x="0" y="18799"/>
                </a:lnTo>
                <a:lnTo>
                  <a:pt x="64895" y="73995"/>
                </a:lnTo>
                <a:lnTo>
                  <a:pt x="70961" y="49330"/>
                </a:lnTo>
                <a:lnTo>
                  <a:pt x="58630" y="46297"/>
                </a:lnTo>
                <a:lnTo>
                  <a:pt x="64697" y="21633"/>
                </a:lnTo>
                <a:lnTo>
                  <a:pt x="77774" y="21633"/>
                </a:lnTo>
                <a:lnTo>
                  <a:pt x="83094" y="0"/>
                </a:lnTo>
                <a:close/>
              </a:path>
              <a:path w="1722120" h="454025">
                <a:moveTo>
                  <a:pt x="64697" y="21633"/>
                </a:moveTo>
                <a:lnTo>
                  <a:pt x="58630" y="46297"/>
                </a:lnTo>
                <a:lnTo>
                  <a:pt x="70961" y="49330"/>
                </a:lnTo>
                <a:lnTo>
                  <a:pt x="77028" y="24665"/>
                </a:lnTo>
                <a:lnTo>
                  <a:pt x="64697" y="21633"/>
                </a:lnTo>
                <a:close/>
              </a:path>
              <a:path w="1722120" h="454025">
                <a:moveTo>
                  <a:pt x="77774" y="21633"/>
                </a:moveTo>
                <a:lnTo>
                  <a:pt x="64697" y="21633"/>
                </a:lnTo>
                <a:lnTo>
                  <a:pt x="77028" y="24665"/>
                </a:lnTo>
                <a:lnTo>
                  <a:pt x="77774" y="21633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05459" y="6561835"/>
            <a:ext cx="6240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Robustly </a:t>
            </a:r>
            <a:r>
              <a:rPr sz="1800" spc="-5" dirty="0">
                <a:latin typeface="Calibri"/>
                <a:cs typeface="Calibri"/>
              </a:rPr>
              <a:t>Disentangled Causal Mechanisms. </a:t>
            </a:r>
            <a:r>
              <a:rPr sz="1800" spc="-10" dirty="0">
                <a:latin typeface="Calibri"/>
                <a:cs typeface="Calibri"/>
              </a:rPr>
              <a:t>Suter </a:t>
            </a:r>
            <a:r>
              <a:rPr sz="1800" spc="-5" dirty="0">
                <a:latin typeface="Calibri"/>
                <a:cs typeface="Calibri"/>
              </a:rPr>
              <a:t>et al., ICML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2019.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131" y="1176146"/>
            <a:ext cx="10282555" cy="316674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500" spc="-5" dirty="0">
                <a:latin typeface="Calibri"/>
                <a:cs typeface="Calibri"/>
              </a:rPr>
              <a:t>Causality </a:t>
            </a:r>
            <a:r>
              <a:rPr sz="2500" spc="-10" dirty="0">
                <a:latin typeface="Calibri"/>
                <a:cs typeface="Calibri"/>
              </a:rPr>
              <a:t>vs Disentanglement</a:t>
            </a:r>
            <a:endParaRPr sz="2500">
              <a:latin typeface="Calibri"/>
              <a:cs typeface="Calibri"/>
            </a:endParaRPr>
          </a:p>
          <a:p>
            <a:pPr marL="226441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264410" algn="l"/>
                <a:tab pos="2265045" algn="l"/>
              </a:tabLst>
            </a:pPr>
            <a:r>
              <a:rPr sz="2000" spc="-10" dirty="0">
                <a:latin typeface="Calibri"/>
                <a:cs typeface="Calibri"/>
              </a:rPr>
              <a:t>Representation </a:t>
            </a:r>
            <a:r>
              <a:rPr sz="2000" spc="-5" dirty="0">
                <a:latin typeface="Calibri"/>
                <a:cs typeface="Calibri"/>
              </a:rPr>
              <a:t>learning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(RepLearn):</a:t>
            </a:r>
            <a:endParaRPr sz="2000">
              <a:latin typeface="Calibri"/>
              <a:cs typeface="Calibri"/>
            </a:endParaRPr>
          </a:p>
          <a:p>
            <a:pPr marL="2721610" lvl="1" indent="-22860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2721610" algn="l"/>
                <a:tab pos="2722245" algn="l"/>
              </a:tabLst>
            </a:pPr>
            <a:r>
              <a:rPr sz="2000" spc="-90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infer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spc="0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libri"/>
                <a:cs typeface="Calibri"/>
              </a:rPr>
              <a:t>that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explains </a:t>
            </a:r>
            <a:r>
              <a:rPr sz="2000" spc="290" dirty="0">
                <a:latin typeface="Cambria Math"/>
                <a:cs typeface="Cambria Math"/>
              </a:rPr>
              <a:t>"</a:t>
            </a:r>
            <a:r>
              <a:rPr sz="2000" spc="29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usually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via</a:t>
            </a:r>
            <a:r>
              <a:rPr sz="2000" dirty="0">
                <a:latin typeface="Calibri"/>
                <a:cs typeface="Calibri"/>
              </a:rPr>
              <a:t> a </a:t>
            </a:r>
            <a:r>
              <a:rPr sz="2000" spc="-15" dirty="0">
                <a:latin typeface="Calibri"/>
                <a:cs typeface="Calibri"/>
              </a:rPr>
              <a:t>generative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model</a:t>
            </a:r>
            <a:r>
              <a:rPr sz="2000" spc="0" dirty="0">
                <a:latin typeface="Calibri"/>
                <a:cs typeface="Calibri"/>
              </a:rPr>
              <a:t> </a:t>
            </a:r>
            <a:r>
              <a:rPr sz="2000" dirty="0">
                <a:latin typeface="Cambria Math"/>
                <a:cs typeface="Cambria Math"/>
              </a:rPr>
              <a:t>#</a:t>
            </a:r>
            <a:r>
              <a:rPr sz="2000" spc="434" dirty="0">
                <a:latin typeface="Cambria Math"/>
                <a:cs typeface="Cambria Math"/>
              </a:rPr>
              <a:t> </a:t>
            </a:r>
            <a:r>
              <a:rPr sz="2000" spc="590" dirty="0">
                <a:latin typeface="Cambria Math"/>
                <a:cs typeface="Cambria Math"/>
              </a:rPr>
              <a:t>"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∣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spc="380" dirty="0">
                <a:latin typeface="Cambria Math"/>
                <a:cs typeface="Cambria Math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264410" indent="-2286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264410" algn="l"/>
                <a:tab pos="2265045" algn="l"/>
              </a:tabLst>
            </a:pPr>
            <a:r>
              <a:rPr sz="2000" spc="-5" dirty="0">
                <a:latin typeface="Calibri"/>
                <a:cs typeface="Calibri"/>
              </a:rPr>
              <a:t>Causal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discovery:</a:t>
            </a:r>
            <a:endParaRPr sz="2000">
              <a:latin typeface="Calibri"/>
              <a:cs typeface="Calibri"/>
            </a:endParaRPr>
          </a:p>
          <a:p>
            <a:pPr marL="2721610" lvl="1" indent="-228600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721610" algn="l"/>
                <a:tab pos="2722245" algn="l"/>
                <a:tab pos="7350125" algn="l"/>
              </a:tabLst>
            </a:pPr>
            <a:r>
              <a:rPr sz="2000" spc="-90" dirty="0">
                <a:latin typeface="Calibri"/>
                <a:cs typeface="Calibri"/>
              </a:rPr>
              <a:t>To </a:t>
            </a:r>
            <a:r>
              <a:rPr sz="2000" spc="-15" dirty="0">
                <a:latin typeface="Calibri"/>
                <a:cs typeface="Calibri"/>
              </a:rPr>
              <a:t>infer </a:t>
            </a: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i="1" spc="-5" dirty="0">
                <a:latin typeface="Calibri"/>
                <a:cs typeface="Calibri"/>
              </a:rPr>
              <a:t>causal </a:t>
            </a:r>
            <a:r>
              <a:rPr sz="2000" spc="-5" dirty="0">
                <a:latin typeface="Calibri"/>
                <a:cs typeface="Calibri"/>
              </a:rPr>
              <a:t>mechanism </a:t>
            </a:r>
            <a:r>
              <a:rPr sz="2000" dirty="0">
                <a:latin typeface="Cambria Math"/>
                <a:cs typeface="Cambria Math"/>
              </a:rPr>
              <a:t>#  </a:t>
            </a:r>
            <a:r>
              <a:rPr sz="2000" spc="590" dirty="0">
                <a:latin typeface="Cambria Math"/>
                <a:cs typeface="Cambria Math"/>
              </a:rPr>
              <a:t>" </a:t>
            </a:r>
            <a:r>
              <a:rPr sz="2000" dirty="0">
                <a:latin typeface="Cambria Math"/>
                <a:cs typeface="Cambria Math"/>
              </a:rPr>
              <a:t>∣</a:t>
            </a:r>
            <a:r>
              <a:rPr sz="2000" spc="-145" dirty="0">
                <a:latin typeface="Cambria Math"/>
                <a:cs typeface="Cambria Math"/>
              </a:rPr>
              <a:t> </a:t>
            </a:r>
            <a:r>
              <a:rPr sz="2000" spc="-465" dirty="0">
                <a:latin typeface="Cambria Math"/>
                <a:cs typeface="Cambria Math"/>
              </a:rPr>
              <a:t>%&amp;</a:t>
            </a:r>
            <a:r>
              <a:rPr sz="2000" spc="434" dirty="0">
                <a:latin typeface="Cambria Math"/>
                <a:cs typeface="Cambria Math"/>
              </a:rPr>
              <a:t> </a:t>
            </a:r>
            <a:r>
              <a:rPr sz="2000" spc="685" dirty="0">
                <a:latin typeface="Cambria Math"/>
                <a:cs typeface="Cambria Math"/>
              </a:rPr>
              <a:t>!	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when </a:t>
            </a:r>
            <a:r>
              <a:rPr sz="2000" spc="-10" dirty="0">
                <a:latin typeface="Calibri"/>
                <a:cs typeface="Calibri"/>
              </a:rPr>
              <a:t>given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spc="290" dirty="0">
                <a:latin typeface="Cambria Math"/>
                <a:cs typeface="Cambria Math"/>
              </a:rPr>
              <a:t>"</a:t>
            </a:r>
            <a:r>
              <a:rPr sz="2000" spc="29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264410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264410" algn="l"/>
                <a:tab pos="2265045" algn="l"/>
              </a:tabLst>
            </a:pPr>
            <a:r>
              <a:rPr sz="3000" spc="-15" baseline="-16666" dirty="0">
                <a:latin typeface="Calibri"/>
                <a:cs typeface="Calibri"/>
              </a:rPr>
              <a:t>Disentangled </a:t>
            </a:r>
            <a:r>
              <a:rPr sz="3000" baseline="-16666" dirty="0">
                <a:latin typeface="Calibri"/>
                <a:cs typeface="Calibri"/>
              </a:rPr>
              <a:t>RepLearn</a:t>
            </a:r>
            <a:r>
              <a:rPr sz="1300" dirty="0">
                <a:latin typeface="Calibri"/>
                <a:cs typeface="Calibri"/>
              </a:rPr>
              <a:t>[Definition from </a:t>
            </a:r>
            <a:r>
              <a:rPr sz="1300" spc="0" dirty="0">
                <a:latin typeface="Calibri"/>
                <a:cs typeface="Calibri"/>
              </a:rPr>
              <a:t>Suter </a:t>
            </a:r>
            <a:r>
              <a:rPr sz="1300" dirty="0">
                <a:latin typeface="Calibri"/>
                <a:cs typeface="Calibri"/>
              </a:rPr>
              <a:t>et al.,</a:t>
            </a:r>
            <a:r>
              <a:rPr sz="1300" spc="175" dirty="0">
                <a:latin typeface="Calibri"/>
                <a:cs typeface="Calibri"/>
              </a:rPr>
              <a:t> </a:t>
            </a:r>
            <a:r>
              <a:rPr sz="1300" spc="0" dirty="0">
                <a:latin typeface="Calibri"/>
                <a:cs typeface="Calibri"/>
              </a:rPr>
              <a:t>2019]</a:t>
            </a:r>
            <a:r>
              <a:rPr sz="3000" spc="0" baseline="-16666" dirty="0">
                <a:latin typeface="Calibri"/>
                <a:cs typeface="Calibri"/>
              </a:rPr>
              <a:t>:</a:t>
            </a:r>
            <a:endParaRPr sz="3000" baseline="-16666">
              <a:latin typeface="Calibri"/>
              <a:cs typeface="Calibri"/>
            </a:endParaRPr>
          </a:p>
          <a:p>
            <a:pPr marL="2721610" lvl="1" indent="-22860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721610" algn="l"/>
                <a:tab pos="2722245" algn="l"/>
                <a:tab pos="10205085" algn="l"/>
              </a:tabLst>
            </a:pPr>
            <a:r>
              <a:rPr sz="2000" spc="-18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er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)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spc="0" dirty="0">
                <a:latin typeface="Cambria Math"/>
                <a:cs typeface="Cambria Math"/>
              </a:rPr>
              <a:t> </a:t>
            </a:r>
            <a:r>
              <a:rPr sz="2000" spc="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h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 </a:t>
            </a:r>
            <a:r>
              <a:rPr sz="2000" i="1" spc="-10" dirty="0">
                <a:latin typeface="Calibri"/>
                <a:cs typeface="Calibri"/>
              </a:rPr>
              <a:t>c</a:t>
            </a:r>
            <a:r>
              <a:rPr sz="2000" i="1" spc="-5" dirty="0">
                <a:latin typeface="Calibri"/>
                <a:cs typeface="Calibri"/>
              </a:rPr>
              <a:t>ause</a:t>
            </a:r>
            <a:r>
              <a:rPr sz="2000" i="1" dirty="0">
                <a:latin typeface="Calibri"/>
                <a:cs typeface="Calibri"/>
              </a:rPr>
              <a:t>s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spc="590" dirty="0">
                <a:latin typeface="Cambria Math"/>
                <a:cs typeface="Cambria Math"/>
              </a:rPr>
              <a:t>"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) </a:t>
            </a:r>
            <a:r>
              <a:rPr sz="2000" spc="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e </a:t>
            </a:r>
            <a:r>
              <a:rPr sz="2000" spc="-1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sal mec</a:t>
            </a:r>
            <a:r>
              <a:rPr sz="2000" spc="-5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m </a:t>
            </a:r>
            <a:r>
              <a:rPr sz="2000" dirty="0">
                <a:latin typeface="Cambria Math"/>
                <a:cs typeface="Cambria Math"/>
              </a:rPr>
              <a:t># </a:t>
            </a:r>
            <a:r>
              <a:rPr sz="2000" spc="55" dirty="0">
                <a:latin typeface="Cambria Math"/>
                <a:cs typeface="Cambria Math"/>
              </a:rPr>
              <a:t> </a:t>
            </a:r>
            <a:r>
              <a:rPr sz="2000" spc="590" dirty="0">
                <a:latin typeface="Cambria Math"/>
                <a:cs typeface="Cambria Math"/>
              </a:rPr>
              <a:t>"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∣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spc="-465" dirty="0">
                <a:latin typeface="Cambria Math"/>
                <a:cs typeface="Cambria Math"/>
              </a:rPr>
              <a:t>%&amp;</a:t>
            </a:r>
            <a:r>
              <a:rPr sz="200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dirty="0">
                <a:latin typeface="Cambria Math"/>
                <a:cs typeface="Cambria Math"/>
              </a:rPr>
              <a:t>	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721610" lvl="1" indent="-228600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721610" algn="l"/>
                <a:tab pos="2722245" algn="l"/>
              </a:tabLst>
            </a:pPr>
            <a:r>
              <a:rPr sz="2000" spc="-30" dirty="0">
                <a:latin typeface="Calibri"/>
                <a:cs typeface="Calibri"/>
              </a:rPr>
              <a:t>Moreover, </a:t>
            </a:r>
            <a:r>
              <a:rPr sz="2000" spc="-5" dirty="0">
                <a:latin typeface="Calibri"/>
                <a:cs typeface="Calibri"/>
              </a:rPr>
              <a:t>(3) </a:t>
            </a:r>
            <a:r>
              <a:rPr sz="2000" spc="685" dirty="0">
                <a:latin typeface="Cambria Math"/>
                <a:cs typeface="Cambria Math"/>
              </a:rPr>
              <a:t>!</a:t>
            </a:r>
            <a:r>
              <a:rPr sz="2000" spc="130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libri"/>
                <a:cs typeface="Calibri"/>
              </a:rPr>
              <a:t>should </a:t>
            </a:r>
            <a:r>
              <a:rPr sz="2000" spc="-10" dirty="0">
                <a:latin typeface="Calibri"/>
                <a:cs typeface="Calibri"/>
              </a:rPr>
              <a:t>contain </a:t>
            </a:r>
            <a:r>
              <a:rPr sz="2000" i="1" spc="-10" dirty="0">
                <a:latin typeface="Calibri"/>
                <a:cs typeface="Calibri"/>
              </a:rPr>
              <a:t>independent</a:t>
            </a:r>
            <a:r>
              <a:rPr sz="2000" spc="-10" dirty="0">
                <a:latin typeface="Calibri"/>
                <a:cs typeface="Calibri"/>
              </a:rPr>
              <a:t>, </a:t>
            </a:r>
            <a:r>
              <a:rPr sz="2000" i="1" spc="-5" dirty="0">
                <a:latin typeface="Calibri"/>
                <a:cs typeface="Calibri"/>
              </a:rPr>
              <a:t>direct </a:t>
            </a:r>
            <a:r>
              <a:rPr sz="2000" spc="-5" dirty="0">
                <a:latin typeface="Calibri"/>
                <a:cs typeface="Calibri"/>
              </a:rPr>
              <a:t>causes of </a:t>
            </a:r>
            <a:r>
              <a:rPr sz="2000" spc="290" dirty="0">
                <a:latin typeface="Cambria Math"/>
                <a:cs typeface="Cambria Math"/>
              </a:rPr>
              <a:t>"</a:t>
            </a:r>
            <a:r>
              <a:rPr sz="2000" spc="29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C2725F5B-F567-4575-BC89-3779D88E9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38115" y="672084"/>
            <a:ext cx="55848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0760" algn="l"/>
                <a:tab pos="2200275" algn="l"/>
                <a:tab pos="3508375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GNN	Causality	Disentangle	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10148" y="3027406"/>
            <a:ext cx="329565" cy="235585"/>
          </a:xfrm>
          <a:custGeom>
            <a:avLst/>
            <a:gdLst/>
            <a:ahLst/>
            <a:cxnLst/>
            <a:rect l="l" t="t" r="r" b="b"/>
            <a:pathLst>
              <a:path w="329564" h="235585">
                <a:moveTo>
                  <a:pt x="253961" y="0"/>
                </a:moveTo>
                <a:lnTo>
                  <a:pt x="250612" y="9550"/>
                </a:lnTo>
                <a:lnTo>
                  <a:pt x="264232" y="15460"/>
                </a:lnTo>
                <a:lnTo>
                  <a:pt x="275944" y="23642"/>
                </a:lnTo>
                <a:lnTo>
                  <a:pt x="299726" y="61566"/>
                </a:lnTo>
                <a:lnTo>
                  <a:pt x="307539" y="116459"/>
                </a:lnTo>
                <a:lnTo>
                  <a:pt x="306667" y="137209"/>
                </a:lnTo>
                <a:lnTo>
                  <a:pt x="293587" y="188019"/>
                </a:lnTo>
                <a:lnTo>
                  <a:pt x="264391" y="219785"/>
                </a:lnTo>
                <a:lnTo>
                  <a:pt x="250985" y="225723"/>
                </a:lnTo>
                <a:lnTo>
                  <a:pt x="253961" y="235272"/>
                </a:lnTo>
                <a:lnTo>
                  <a:pt x="298912" y="208564"/>
                </a:lnTo>
                <a:lnTo>
                  <a:pt x="324159" y="159261"/>
                </a:lnTo>
                <a:lnTo>
                  <a:pt x="328996" y="117698"/>
                </a:lnTo>
                <a:lnTo>
                  <a:pt x="327783" y="96130"/>
                </a:lnTo>
                <a:lnTo>
                  <a:pt x="318078" y="57899"/>
                </a:lnTo>
                <a:lnTo>
                  <a:pt x="285975" y="15084"/>
                </a:lnTo>
                <a:lnTo>
                  <a:pt x="271019" y="6158"/>
                </a:lnTo>
                <a:lnTo>
                  <a:pt x="253961" y="0"/>
                </a:lnTo>
                <a:close/>
              </a:path>
              <a:path w="329564" h="235585">
                <a:moveTo>
                  <a:pt x="75035" y="0"/>
                </a:moveTo>
                <a:lnTo>
                  <a:pt x="30165" y="26777"/>
                </a:lnTo>
                <a:lnTo>
                  <a:pt x="4852" y="76197"/>
                </a:lnTo>
                <a:lnTo>
                  <a:pt x="0" y="117698"/>
                </a:lnTo>
                <a:lnTo>
                  <a:pt x="1209" y="139313"/>
                </a:lnTo>
                <a:lnTo>
                  <a:pt x="10883" y="177543"/>
                </a:lnTo>
                <a:lnTo>
                  <a:pt x="42943" y="220219"/>
                </a:lnTo>
                <a:lnTo>
                  <a:pt x="75035" y="235272"/>
                </a:lnTo>
                <a:lnTo>
                  <a:pt x="78011" y="225723"/>
                </a:lnTo>
                <a:lnTo>
                  <a:pt x="64605" y="219785"/>
                </a:lnTo>
                <a:lnTo>
                  <a:pt x="53036" y="211522"/>
                </a:lnTo>
                <a:lnTo>
                  <a:pt x="29304" y="172989"/>
                </a:lnTo>
                <a:lnTo>
                  <a:pt x="21456" y="116459"/>
                </a:lnTo>
                <a:lnTo>
                  <a:pt x="22328" y="96386"/>
                </a:lnTo>
                <a:lnTo>
                  <a:pt x="35408" y="46819"/>
                </a:lnTo>
                <a:lnTo>
                  <a:pt x="64814" y="15460"/>
                </a:lnTo>
                <a:lnTo>
                  <a:pt x="78383" y="9550"/>
                </a:lnTo>
                <a:lnTo>
                  <a:pt x="75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8247" y="4349496"/>
            <a:ext cx="4968240" cy="2508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6024" y="5268467"/>
            <a:ext cx="2734945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671830" marR="5080" indent="-659765">
              <a:lnSpc>
                <a:spcPts val="2210"/>
              </a:lnSpc>
              <a:spcBef>
                <a:spcPts val="330"/>
              </a:spcBef>
            </a:pPr>
            <a:r>
              <a:rPr sz="2000" spc="-5" dirty="0">
                <a:latin typeface="Calibri"/>
                <a:cs typeface="Calibri"/>
              </a:rPr>
              <a:t>It adapts </a:t>
            </a:r>
            <a:r>
              <a:rPr sz="2000" spc="-15" dirty="0">
                <a:latin typeface="Calibri"/>
                <a:cs typeface="Calibri"/>
              </a:rPr>
              <a:t>faster </a:t>
            </a:r>
            <a:r>
              <a:rPr sz="2000" dirty="0">
                <a:latin typeface="Calibri"/>
                <a:cs typeface="Calibri"/>
              </a:rPr>
              <a:t>if </a:t>
            </a:r>
            <a:r>
              <a:rPr sz="2000" spc="-5" dirty="0">
                <a:latin typeface="Calibri"/>
                <a:cs typeface="Calibri"/>
              </a:rPr>
              <a:t>correctly  </a:t>
            </a:r>
            <a:r>
              <a:rPr sz="2000" spc="-10" dirty="0">
                <a:latin typeface="Calibri"/>
                <a:cs typeface="Calibri"/>
              </a:rPr>
              <a:t>disentangled.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85248" y="5268467"/>
            <a:ext cx="3572510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933450" marR="5080" indent="-921385">
              <a:lnSpc>
                <a:spcPts val="2210"/>
              </a:lnSpc>
              <a:spcBef>
                <a:spcPts val="330"/>
              </a:spcBef>
            </a:pPr>
            <a:r>
              <a:rPr sz="2000" spc="-5" dirty="0">
                <a:latin typeface="Calibri"/>
                <a:cs typeface="Calibri"/>
              </a:rPr>
              <a:t>This </a:t>
            </a:r>
            <a:r>
              <a:rPr sz="2000" dirty="0">
                <a:latin typeface="Calibri"/>
                <a:cs typeface="Calibri"/>
              </a:rPr>
              <a:t>is a </a:t>
            </a:r>
            <a:r>
              <a:rPr sz="2000" spc="-5" dirty="0">
                <a:latin typeface="Calibri"/>
                <a:cs typeface="Calibri"/>
              </a:rPr>
              <a:t>new </a:t>
            </a:r>
            <a:r>
              <a:rPr sz="2000" spc="-10" dirty="0">
                <a:latin typeface="Calibri"/>
                <a:cs typeface="Calibri"/>
              </a:rPr>
              <a:t>approach to </a:t>
            </a:r>
            <a:r>
              <a:rPr sz="2000" spc="-15" dirty="0">
                <a:latin typeface="Calibri"/>
                <a:cs typeface="Calibri"/>
              </a:rPr>
              <a:t>infer </a:t>
            </a:r>
            <a:r>
              <a:rPr sz="2000" spc="-5" dirty="0">
                <a:latin typeface="Calibri"/>
                <a:cs typeface="Calibri"/>
              </a:rPr>
              <a:t>the  causal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direction!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5431" y="1212087"/>
            <a:ext cx="11292840" cy="2716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>
                <a:latin typeface="Calibri"/>
                <a:cs typeface="Calibri"/>
              </a:rPr>
              <a:t>Causality </a:t>
            </a:r>
            <a:r>
              <a:rPr sz="2500" spc="-10" dirty="0">
                <a:latin typeface="Calibri"/>
                <a:cs typeface="Calibri"/>
              </a:rPr>
              <a:t>vs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RepLearn</a:t>
            </a:r>
            <a:endParaRPr sz="2500">
              <a:latin typeface="Calibri"/>
              <a:cs typeface="Calibri"/>
            </a:endParaRPr>
          </a:p>
          <a:p>
            <a:pPr marL="1362710" indent="-228600">
              <a:lnSpc>
                <a:spcPct val="100000"/>
              </a:lnSpc>
              <a:spcBef>
                <a:spcPts val="1480"/>
              </a:spcBef>
              <a:buFont typeface="Arial"/>
              <a:buChar char="•"/>
              <a:tabLst>
                <a:tab pos="1362710" algn="l"/>
                <a:tab pos="1363345" algn="l"/>
              </a:tabLst>
            </a:pPr>
            <a:r>
              <a:rPr sz="2000" dirty="0">
                <a:latin typeface="Calibri"/>
                <a:cs typeface="Calibri"/>
              </a:rPr>
              <a:t>All </a:t>
            </a:r>
            <a:r>
              <a:rPr sz="2000" spc="-5" dirty="0">
                <a:latin typeface="Calibri"/>
                <a:cs typeface="Calibri"/>
              </a:rPr>
              <a:t>these </a:t>
            </a:r>
            <a:r>
              <a:rPr sz="2000" spc="-10" dirty="0">
                <a:latin typeface="Calibri"/>
                <a:cs typeface="Calibri"/>
              </a:rPr>
              <a:t>representations </a:t>
            </a:r>
            <a:r>
              <a:rPr sz="2000" spc="-5" dirty="0">
                <a:latin typeface="Calibri"/>
                <a:cs typeface="Calibri"/>
              </a:rPr>
              <a:t>can </a:t>
            </a:r>
            <a:r>
              <a:rPr sz="2000" spc="-10" dirty="0">
                <a:latin typeface="Calibri"/>
                <a:cs typeface="Calibri"/>
              </a:rPr>
              <a:t>achieve </a:t>
            </a:r>
            <a:r>
              <a:rPr sz="2000" spc="-5" dirty="0">
                <a:latin typeface="Calibri"/>
                <a:cs typeface="Calibri"/>
              </a:rPr>
              <a:t>the maximum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likelihood.</a:t>
            </a:r>
            <a:endParaRPr sz="2000">
              <a:latin typeface="Calibri"/>
              <a:cs typeface="Calibri"/>
            </a:endParaRPr>
          </a:p>
          <a:p>
            <a:pPr marL="1819910" lvl="1" indent="-228600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1819910" algn="l"/>
                <a:tab pos="1820545" algn="l"/>
              </a:tabLst>
            </a:pPr>
            <a:r>
              <a:rPr sz="2000" spc="-10" dirty="0">
                <a:latin typeface="Calibri"/>
                <a:cs typeface="Calibri"/>
              </a:rPr>
              <a:t>Disentangled representation </a:t>
            </a:r>
            <a:r>
              <a:rPr sz="2000" spc="-5" dirty="0">
                <a:latin typeface="Calibri"/>
                <a:cs typeface="Calibri"/>
              </a:rPr>
              <a:t>I: </a:t>
            </a:r>
            <a:r>
              <a:rPr sz="2000" spc="110" dirty="0">
                <a:latin typeface="Cambria Math"/>
                <a:cs typeface="Cambria Math"/>
              </a:rPr>
              <a:t>!</a:t>
            </a:r>
            <a:r>
              <a:rPr sz="2250" spc="165" baseline="-14814" dirty="0">
                <a:latin typeface="Cambria Math"/>
                <a:cs typeface="Cambria Math"/>
              </a:rPr>
              <a:t>"</a:t>
            </a:r>
            <a:r>
              <a:rPr sz="1800" spc="165" baseline="-32407" dirty="0">
                <a:latin typeface="Cambria Math"/>
                <a:cs typeface="Cambria Math"/>
              </a:rPr>
              <a:t>#</a:t>
            </a:r>
            <a:r>
              <a:rPr sz="2000" spc="110" dirty="0">
                <a:latin typeface="Cambria Math"/>
                <a:cs typeface="Cambria Math"/>
              </a:rPr>
              <a:t>(%)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spc="325" dirty="0">
                <a:latin typeface="Cambria Math"/>
                <a:cs typeface="Cambria Math"/>
              </a:rPr>
              <a:t>!</a:t>
            </a:r>
            <a:r>
              <a:rPr sz="2250" spc="487" baseline="-14814" dirty="0">
                <a:latin typeface="Cambria Math"/>
                <a:cs typeface="Cambria Math"/>
              </a:rPr>
              <a:t>"</a:t>
            </a:r>
            <a:r>
              <a:rPr sz="1800" spc="487" baseline="-32407" dirty="0">
                <a:latin typeface="Cambria Math"/>
                <a:cs typeface="Cambria Math"/>
              </a:rPr>
              <a:t>'∣#</a:t>
            </a:r>
            <a:r>
              <a:rPr sz="2000" spc="325" dirty="0">
                <a:latin typeface="Cambria Math"/>
                <a:cs typeface="Cambria Math"/>
              </a:rPr>
              <a:t>() </a:t>
            </a:r>
            <a:r>
              <a:rPr sz="2000" dirty="0">
                <a:latin typeface="Cambria Math"/>
                <a:cs typeface="Cambria Math"/>
              </a:rPr>
              <a:t>∣ </a:t>
            </a:r>
            <a:r>
              <a:rPr sz="2000" spc="-254" dirty="0">
                <a:latin typeface="Cambria Math"/>
                <a:cs typeface="Cambria Math"/>
              </a:rPr>
              <a:t>%)  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819910" lvl="1" indent="-22860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1819910" algn="l"/>
                <a:tab pos="1820545" algn="l"/>
              </a:tabLst>
            </a:pPr>
            <a:r>
              <a:rPr sz="2000" spc="-10" dirty="0">
                <a:latin typeface="Calibri"/>
                <a:cs typeface="Calibri"/>
              </a:rPr>
              <a:t>Disentangled representation </a:t>
            </a:r>
            <a:r>
              <a:rPr sz="2000" spc="-5" dirty="0">
                <a:latin typeface="Calibri"/>
                <a:cs typeface="Calibri"/>
              </a:rPr>
              <a:t>II: </a:t>
            </a:r>
            <a:r>
              <a:rPr sz="2000" spc="350" dirty="0">
                <a:latin typeface="Cambria Math"/>
                <a:cs typeface="Cambria Math"/>
              </a:rPr>
              <a:t>!</a:t>
            </a:r>
            <a:r>
              <a:rPr sz="2250" spc="525" baseline="-14814" dirty="0">
                <a:latin typeface="Cambria Math"/>
                <a:cs typeface="Cambria Math"/>
              </a:rPr>
              <a:t>"</a:t>
            </a:r>
            <a:r>
              <a:rPr sz="1800" spc="525" baseline="-32407" dirty="0">
                <a:latin typeface="Cambria Math"/>
                <a:cs typeface="Cambria Math"/>
              </a:rPr>
              <a:t>'</a:t>
            </a:r>
            <a:r>
              <a:rPr sz="2000" spc="350" dirty="0">
                <a:latin typeface="Cambria Math"/>
                <a:cs typeface="Cambria Math"/>
              </a:rPr>
              <a:t>())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spc="180" dirty="0">
                <a:latin typeface="Cambria Math"/>
                <a:cs typeface="Cambria Math"/>
              </a:rPr>
              <a:t>!</a:t>
            </a:r>
            <a:r>
              <a:rPr sz="2250" spc="270" baseline="-14814" dirty="0">
                <a:latin typeface="Cambria Math"/>
                <a:cs typeface="Cambria Math"/>
              </a:rPr>
              <a:t>"</a:t>
            </a:r>
            <a:r>
              <a:rPr sz="1800" spc="270" baseline="-32407" dirty="0">
                <a:latin typeface="Cambria Math"/>
                <a:cs typeface="Cambria Math"/>
              </a:rPr>
              <a:t>#∣'</a:t>
            </a:r>
            <a:r>
              <a:rPr sz="2000" spc="180" dirty="0">
                <a:latin typeface="Cambria Math"/>
                <a:cs typeface="Cambria Math"/>
              </a:rPr>
              <a:t>(% </a:t>
            </a:r>
            <a:r>
              <a:rPr sz="2000" dirty="0">
                <a:latin typeface="Cambria Math"/>
                <a:cs typeface="Cambria Math"/>
              </a:rPr>
              <a:t>∣ </a:t>
            </a:r>
            <a:r>
              <a:rPr sz="2000" spc="260" dirty="0">
                <a:latin typeface="Cambria Math"/>
                <a:cs typeface="Cambria Math"/>
              </a:rPr>
              <a:t>))</a:t>
            </a:r>
            <a:r>
              <a:rPr sz="2000" spc="-2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362710" marR="5080" indent="-228600">
              <a:lnSpc>
                <a:spcPts val="2280"/>
              </a:lnSpc>
              <a:spcBef>
                <a:spcPts val="1280"/>
              </a:spcBef>
              <a:buFont typeface="Arial"/>
              <a:buChar char="•"/>
              <a:tabLst>
                <a:tab pos="1362710" algn="l"/>
                <a:tab pos="1363345" algn="l"/>
                <a:tab pos="4862195" algn="l"/>
              </a:tabLst>
            </a:pPr>
            <a:r>
              <a:rPr sz="2000" spc="-5" dirty="0">
                <a:latin typeface="Calibri"/>
                <a:cs typeface="Calibri"/>
              </a:rPr>
              <a:t>But </a:t>
            </a:r>
            <a:r>
              <a:rPr sz="2000" dirty="0">
                <a:latin typeface="Calibri"/>
                <a:cs typeface="Calibri"/>
              </a:rPr>
              <a:t>if </a:t>
            </a:r>
            <a:r>
              <a:rPr sz="2000" spc="-515" dirty="0">
                <a:latin typeface="Cambria Math"/>
                <a:cs typeface="Cambria Math"/>
              </a:rPr>
              <a:t>%</a:t>
            </a:r>
            <a:r>
              <a:rPr sz="2000" spc="1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→ </a:t>
            </a:r>
            <a:r>
              <a:rPr sz="2000" spc="475" dirty="0">
                <a:latin typeface="Cambria Math"/>
                <a:cs typeface="Cambria Math"/>
              </a:rPr>
              <a:t>)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5" dirty="0">
                <a:latin typeface="Calibri"/>
                <a:cs typeface="Calibri"/>
              </a:rPr>
              <a:t>true, then</a:t>
            </a:r>
            <a:r>
              <a:rPr sz="2000" spc="-250" dirty="0">
                <a:latin typeface="Calibri"/>
                <a:cs typeface="Calibri"/>
              </a:rPr>
              <a:t> </a:t>
            </a:r>
            <a:r>
              <a:rPr sz="2000" spc="375" dirty="0">
                <a:latin typeface="Cambria Math"/>
                <a:cs typeface="Cambria Math"/>
              </a:rPr>
              <a:t>!</a:t>
            </a:r>
            <a:r>
              <a:rPr sz="2250" spc="562" baseline="-14814" dirty="0">
                <a:latin typeface="Cambria Math"/>
                <a:cs typeface="Cambria Math"/>
              </a:rPr>
              <a:t>"</a:t>
            </a:r>
            <a:r>
              <a:rPr sz="1800" spc="562" baseline="-32407" dirty="0">
                <a:latin typeface="Cambria Math"/>
                <a:cs typeface="Cambria Math"/>
              </a:rPr>
              <a:t>#</a:t>
            </a:r>
            <a:r>
              <a:rPr sz="1800" spc="472" baseline="-32407" dirty="0">
                <a:latin typeface="Cambria Math"/>
                <a:cs typeface="Cambria Math"/>
              </a:rPr>
              <a:t> </a:t>
            </a:r>
            <a:r>
              <a:rPr sz="2000" spc="-515" dirty="0">
                <a:latin typeface="Cambria Math"/>
                <a:cs typeface="Cambria Math"/>
              </a:rPr>
              <a:t>%	</a:t>
            </a:r>
            <a:r>
              <a:rPr sz="2000" dirty="0">
                <a:latin typeface="Cambria Math"/>
                <a:cs typeface="Cambria Math"/>
              </a:rPr>
              <a:t>⋅ </a:t>
            </a:r>
            <a:r>
              <a:rPr sz="2000" spc="325" dirty="0">
                <a:latin typeface="Cambria Math"/>
                <a:cs typeface="Cambria Math"/>
              </a:rPr>
              <a:t>!</a:t>
            </a:r>
            <a:r>
              <a:rPr sz="2250" spc="487" baseline="-14814" dirty="0">
                <a:latin typeface="Cambria Math"/>
                <a:cs typeface="Cambria Math"/>
              </a:rPr>
              <a:t>"</a:t>
            </a:r>
            <a:r>
              <a:rPr sz="1800" spc="487" baseline="-32407" dirty="0">
                <a:latin typeface="Cambria Math"/>
                <a:cs typeface="Cambria Math"/>
              </a:rPr>
              <a:t>'∣#</a:t>
            </a:r>
            <a:r>
              <a:rPr sz="2000" spc="325" dirty="0">
                <a:latin typeface="Cambria Math"/>
                <a:cs typeface="Cambria Math"/>
              </a:rPr>
              <a:t>() </a:t>
            </a:r>
            <a:r>
              <a:rPr sz="2000" dirty="0">
                <a:latin typeface="Cambria Math"/>
                <a:cs typeface="Cambria Math"/>
              </a:rPr>
              <a:t>∣ </a:t>
            </a:r>
            <a:r>
              <a:rPr sz="2000" spc="-254" dirty="0">
                <a:latin typeface="Cambria Math"/>
                <a:cs typeface="Cambria Math"/>
              </a:rPr>
              <a:t>%)   </a:t>
            </a:r>
            <a:r>
              <a:rPr sz="2000" spc="-5" dirty="0">
                <a:latin typeface="Calibri"/>
                <a:cs typeface="Calibri"/>
              </a:rPr>
              <a:t>needs much </a:t>
            </a:r>
            <a:r>
              <a:rPr sz="2000" spc="-20" dirty="0">
                <a:latin typeface="Calibri"/>
                <a:cs typeface="Calibri"/>
              </a:rPr>
              <a:t>fewer </a:t>
            </a:r>
            <a:r>
              <a:rPr sz="2000" spc="-5" dirty="0">
                <a:latin typeface="Calibri"/>
                <a:cs typeface="Calibri"/>
              </a:rPr>
              <a:t>new samples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5" dirty="0">
                <a:latin typeface="Calibri"/>
                <a:cs typeface="Calibri"/>
              </a:rPr>
              <a:t>adapt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5" dirty="0">
                <a:latin typeface="Calibri"/>
                <a:cs typeface="Calibri"/>
              </a:rPr>
              <a:t>the  new distribution once </a:t>
            </a:r>
            <a:r>
              <a:rPr sz="2000" spc="40" dirty="0">
                <a:latin typeface="Cambria Math"/>
                <a:cs typeface="Cambria Math"/>
              </a:rPr>
              <a:t>!(%, </a:t>
            </a:r>
            <a:r>
              <a:rPr sz="2000" spc="260" dirty="0">
                <a:latin typeface="Cambria Math"/>
                <a:cs typeface="Cambria Math"/>
              </a:rPr>
              <a:t>))</a:t>
            </a:r>
            <a:r>
              <a:rPr sz="2000" spc="-140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libri"/>
                <a:cs typeface="Calibri"/>
              </a:rPr>
              <a:t>shifts.</a:t>
            </a:r>
            <a:endParaRPr sz="2000">
              <a:latin typeface="Calibri"/>
              <a:cs typeface="Calibri"/>
            </a:endParaRPr>
          </a:p>
          <a:p>
            <a:pPr marL="1819910" lvl="1" indent="-22860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1819910" algn="l"/>
                <a:tab pos="1820545" algn="l"/>
              </a:tabLst>
            </a:pPr>
            <a:r>
              <a:rPr sz="2000" spc="-5" dirty="0">
                <a:latin typeface="Calibri"/>
                <a:cs typeface="Calibri"/>
              </a:rPr>
              <a:t>Because </a:t>
            </a:r>
            <a:r>
              <a:rPr sz="2000" spc="-15" dirty="0">
                <a:latin typeface="Calibri"/>
                <a:cs typeface="Calibri"/>
              </a:rPr>
              <a:t>we </a:t>
            </a:r>
            <a:r>
              <a:rPr sz="2000" spc="-5" dirty="0">
                <a:latin typeface="Calibri"/>
                <a:cs typeface="Calibri"/>
              </a:rPr>
              <a:t>need </a:t>
            </a:r>
            <a:r>
              <a:rPr sz="2000" spc="-10" dirty="0">
                <a:latin typeface="Calibri"/>
                <a:cs typeface="Calibri"/>
              </a:rPr>
              <a:t>to update </a:t>
            </a:r>
            <a:r>
              <a:rPr sz="2000" spc="-5" dirty="0">
                <a:latin typeface="Calibri"/>
                <a:cs typeface="Calibri"/>
              </a:rPr>
              <a:t>only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250" dirty="0">
                <a:latin typeface="Cambria Math"/>
                <a:cs typeface="Cambria Math"/>
              </a:rPr>
              <a:t>-</a:t>
            </a:r>
            <a:r>
              <a:rPr sz="2250" spc="375" baseline="-14814" dirty="0">
                <a:latin typeface="Cambria Math"/>
                <a:cs typeface="Cambria Math"/>
              </a:rPr>
              <a:t>.|0</a:t>
            </a:r>
            <a:r>
              <a:rPr sz="2000" spc="25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8307C35-4057-4741-8556-8054D63A2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8115" y="672084"/>
            <a:ext cx="421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6786" y="672084"/>
            <a:ext cx="756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Causality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26373" y="672084"/>
            <a:ext cx="33966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9530" algn="l"/>
              </a:tabLst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Disentangle	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7830" y="2367535"/>
            <a:ext cx="10959465" cy="4490720"/>
          </a:xfrm>
          <a:custGeom>
            <a:avLst/>
            <a:gdLst/>
            <a:ahLst/>
            <a:cxnLst/>
            <a:rect l="l" t="t" r="r" b="b"/>
            <a:pathLst>
              <a:path w="10959465" h="4490720">
                <a:moveTo>
                  <a:pt x="0" y="4490464"/>
                </a:moveTo>
                <a:lnTo>
                  <a:pt x="10959218" y="4490464"/>
                </a:lnTo>
                <a:lnTo>
                  <a:pt x="10959218" y="0"/>
                </a:lnTo>
                <a:lnTo>
                  <a:pt x="0" y="0"/>
                </a:lnTo>
                <a:lnTo>
                  <a:pt x="0" y="4490464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7830" y="2367535"/>
            <a:ext cx="11134725" cy="4490720"/>
          </a:xfrm>
          <a:custGeom>
            <a:avLst/>
            <a:gdLst/>
            <a:ahLst/>
            <a:cxnLst/>
            <a:rect l="l" t="t" r="r" b="b"/>
            <a:pathLst>
              <a:path w="11134725" h="4490720">
                <a:moveTo>
                  <a:pt x="0" y="0"/>
                </a:moveTo>
                <a:lnTo>
                  <a:pt x="11134566" y="0"/>
                </a:lnTo>
                <a:lnTo>
                  <a:pt x="11134566" y="4490464"/>
                </a:lnTo>
              </a:path>
            </a:pathLst>
          </a:custGeom>
          <a:ln w="12903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7830" y="2367535"/>
            <a:ext cx="0" cy="4490720"/>
          </a:xfrm>
          <a:custGeom>
            <a:avLst/>
            <a:gdLst/>
            <a:ahLst/>
            <a:cxnLst/>
            <a:rect l="l" t="t" r="r" b="b"/>
            <a:pathLst>
              <a:path h="4490720">
                <a:moveTo>
                  <a:pt x="0" y="4490464"/>
                </a:moveTo>
                <a:lnTo>
                  <a:pt x="0" y="0"/>
                </a:lnTo>
              </a:path>
            </a:pathLst>
          </a:custGeom>
          <a:ln w="12903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679" y="1850135"/>
            <a:ext cx="11152632" cy="4565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5130" y="1391411"/>
            <a:ext cx="105695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Granger </a:t>
            </a:r>
            <a:r>
              <a:rPr sz="2000" spc="-5" dirty="0">
                <a:latin typeface="Calibri"/>
                <a:cs typeface="Calibri"/>
              </a:rPr>
              <a:t>Causal Structure </a:t>
            </a:r>
            <a:r>
              <a:rPr sz="2000" spc="-10" dirty="0">
                <a:latin typeface="Calibri"/>
                <a:cs typeface="Calibri"/>
              </a:rPr>
              <a:t>Reconstruction from Heterogeneous  Multivariate </a:t>
            </a:r>
            <a:r>
              <a:rPr sz="2000" dirty="0">
                <a:latin typeface="Calibri"/>
                <a:cs typeface="Calibri"/>
              </a:rPr>
              <a:t>Time Series, in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submission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E1C5C46-0DCC-4073-8A01-45223D6BE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8115" y="672084"/>
            <a:ext cx="421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6786" y="672084"/>
            <a:ext cx="756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Causality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26373" y="672084"/>
            <a:ext cx="9626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Disentangle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6168" y="639998"/>
            <a:ext cx="217678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785" y="1128757"/>
            <a:ext cx="11922760" cy="5606415"/>
          </a:xfrm>
          <a:custGeom>
            <a:avLst/>
            <a:gdLst/>
            <a:ahLst/>
            <a:cxnLst/>
            <a:rect l="l" t="t" r="r" b="b"/>
            <a:pathLst>
              <a:path w="11922760" h="5606415">
                <a:moveTo>
                  <a:pt x="0" y="5606143"/>
                </a:moveTo>
                <a:lnTo>
                  <a:pt x="11922431" y="5606143"/>
                </a:lnTo>
                <a:lnTo>
                  <a:pt x="11922431" y="0"/>
                </a:lnTo>
                <a:lnTo>
                  <a:pt x="0" y="0"/>
                </a:lnTo>
                <a:lnTo>
                  <a:pt x="0" y="5606143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785" y="1128758"/>
            <a:ext cx="12113260" cy="5695950"/>
          </a:xfrm>
          <a:custGeom>
            <a:avLst/>
            <a:gdLst/>
            <a:ahLst/>
            <a:cxnLst/>
            <a:rect l="l" t="t" r="r" b="b"/>
            <a:pathLst>
              <a:path w="12113260" h="5695950">
                <a:moveTo>
                  <a:pt x="0" y="0"/>
                </a:moveTo>
                <a:lnTo>
                  <a:pt x="12113190" y="0"/>
                </a:lnTo>
                <a:lnTo>
                  <a:pt x="12113190" y="5695841"/>
                </a:lnTo>
                <a:lnTo>
                  <a:pt x="0" y="569584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3295" y="1429511"/>
            <a:ext cx="11408664" cy="4730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1F0182B-41EE-49F5-A7DA-588BDB426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8459" y="639999"/>
            <a:ext cx="975360" cy="313055"/>
          </a:xfrm>
          <a:custGeom>
            <a:avLst/>
            <a:gdLst/>
            <a:ahLst/>
            <a:cxnLst/>
            <a:rect l="l" t="t" r="r" b="b"/>
            <a:pathLst>
              <a:path w="975360" h="313055">
                <a:moveTo>
                  <a:pt x="0" y="0"/>
                </a:moveTo>
                <a:lnTo>
                  <a:pt x="975359" y="0"/>
                </a:lnTo>
                <a:lnTo>
                  <a:pt x="975359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38115" y="672084"/>
            <a:ext cx="4210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28612" y="639999"/>
            <a:ext cx="1170940" cy="313055"/>
          </a:xfrm>
          <a:custGeom>
            <a:avLst/>
            <a:gdLst/>
            <a:ahLst/>
            <a:cxnLst/>
            <a:rect l="l" t="t" r="r" b="b"/>
            <a:pathLst>
              <a:path w="1170939" h="313055">
                <a:moveTo>
                  <a:pt x="0" y="0"/>
                </a:moveTo>
                <a:lnTo>
                  <a:pt x="1170431" y="0"/>
                </a:lnTo>
                <a:lnTo>
                  <a:pt x="117043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6786" y="672084"/>
            <a:ext cx="756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Causality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7207" y="639998"/>
            <a:ext cx="1280795" cy="313055"/>
          </a:xfrm>
          <a:custGeom>
            <a:avLst/>
            <a:gdLst/>
            <a:ahLst/>
            <a:cxnLst/>
            <a:rect l="l" t="t" r="r" b="b"/>
            <a:pathLst>
              <a:path w="1280795" h="313055">
                <a:moveTo>
                  <a:pt x="0" y="0"/>
                </a:moveTo>
                <a:lnTo>
                  <a:pt x="1280521" y="0"/>
                </a:lnTo>
                <a:lnTo>
                  <a:pt x="1280521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26373" y="672084"/>
            <a:ext cx="9626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Disentangle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6168" y="639998"/>
            <a:ext cx="217678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AFABAB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33016" y="4056888"/>
            <a:ext cx="8281416" cy="2441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33016" y="1405127"/>
            <a:ext cx="8281416" cy="2365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694D6FD-0C21-4C60-A3C3-2FA4FC844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11" y="295573"/>
            <a:ext cx="8457657" cy="876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0416" y="281940"/>
            <a:ext cx="1554480" cy="687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385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03</a:t>
            </a:r>
            <a:endParaRPr sz="3200">
              <a:latin typeface="Rockwell"/>
              <a:cs typeface="Rockwell"/>
            </a:endParaRPr>
          </a:p>
          <a:p>
            <a:pPr marL="12700">
              <a:lnSpc>
                <a:spcPts val="1825"/>
              </a:lnSpc>
            </a:pPr>
            <a:r>
              <a:rPr sz="1900" spc="-25" dirty="0">
                <a:solidFill>
                  <a:srgbClr val="FFFFFF"/>
                </a:solidFill>
                <a:latin typeface="Rockwell"/>
                <a:cs typeface="Rockwell"/>
              </a:rPr>
              <a:t>Empower</a:t>
            </a:r>
            <a:endParaRPr sz="1900">
              <a:latin typeface="Rockwell"/>
              <a:cs typeface="Rockwel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8459" y="639999"/>
            <a:ext cx="97536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GNN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28612" y="639999"/>
            <a:ext cx="117094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03835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Causality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77207" y="639998"/>
            <a:ext cx="1280795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AFABAB"/>
                </a:solidFill>
                <a:latin typeface="Arial"/>
                <a:cs typeface="Arial"/>
              </a:rPr>
              <a:t>Disentangle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77055" y="1322832"/>
            <a:ext cx="2002536" cy="2907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16023" y="1322832"/>
            <a:ext cx="2033016" cy="29291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8008" y="4864608"/>
            <a:ext cx="4550664" cy="14112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28232" y="1786127"/>
            <a:ext cx="4273296" cy="20817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9758" y="2599435"/>
            <a:ext cx="79502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100"/>
              </a:spcBef>
            </a:pPr>
            <a:r>
              <a:rPr sz="1200" b="1" spc="-35" dirty="0">
                <a:solidFill>
                  <a:srgbClr val="FF0000"/>
                </a:solidFill>
                <a:latin typeface="Calibri"/>
                <a:cs typeface="Calibri"/>
              </a:rPr>
              <a:t>Text 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Image  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on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200" b="1" spc="-20" dirty="0">
                <a:solidFill>
                  <a:srgbClr val="FF0000"/>
                </a:solidFill>
                <a:latin typeface="Calibri"/>
                <a:cs typeface="Calibri"/>
              </a:rPr>
              <a:t>st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31084" y="2504947"/>
            <a:ext cx="1120140" cy="40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3664">
              <a:lnSpc>
                <a:spcPct val="105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Cross-domain  knowledge</a:t>
            </a:r>
            <a:r>
              <a:rPr sz="1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graph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3025" y="5452364"/>
            <a:ext cx="78041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79705" marR="5080" indent="-167640">
              <a:lnSpc>
                <a:spcPct val="103299"/>
              </a:lnSpc>
              <a:spcBef>
                <a:spcPts val="50"/>
              </a:spcBef>
            </a:pPr>
            <a:r>
              <a:rPr sz="1200" b="1" spc="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&amp;</a:t>
            </a:r>
            <a:r>
              <a:rPr sz="1200" b="1" spc="-100" dirty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200" b="1" spc="-2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t  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Search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59040" y="4133088"/>
            <a:ext cx="1359407" cy="2432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31223" y="4133088"/>
            <a:ext cx="1222248" cy="26365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858530" y="5537708"/>
            <a:ext cx="106299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1615" marR="5080" indent="-209550">
              <a:lnSpc>
                <a:spcPct val="103299"/>
              </a:lnSpc>
              <a:spcBef>
                <a:spcPts val="50"/>
              </a:spcBef>
            </a:pP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Content</a:t>
            </a:r>
            <a:r>
              <a:rPr sz="1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alibri"/>
                <a:cs typeface="Calibri"/>
              </a:rPr>
              <a:t>Product  </a:t>
            </a:r>
            <a:r>
              <a:rPr sz="1200" b="1" spc="-10" dirty="0">
                <a:solidFill>
                  <a:srgbClr val="FF0000"/>
                </a:solidFill>
                <a:latin typeface="Calibri"/>
                <a:cs typeface="Calibri"/>
              </a:rPr>
              <a:t>Detection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46168" y="639998"/>
            <a:ext cx="2176780" cy="313055"/>
          </a:xfrm>
          <a:prstGeom prst="rect">
            <a:avLst/>
          </a:prstGeom>
          <a:ln w="12903">
            <a:solidFill>
              <a:srgbClr val="AFABAB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Multimodality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Pretraining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D8F4C0C-35F9-4D11-AB50-077971D8B7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1336"/>
            <a:ext cx="12192000" cy="681532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1531" y="281940"/>
            <a:ext cx="47370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Rockwell"/>
                <a:cs typeface="Rockwell"/>
              </a:rPr>
              <a:t>04</a:t>
            </a:r>
            <a:endParaRPr sz="3200">
              <a:latin typeface="Rockwell"/>
              <a:cs typeface="Rockwel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6803" y="654304"/>
            <a:ext cx="77470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</a:t>
            </a:r>
            <a:r>
              <a:rPr spc="-35" dirty="0"/>
              <a:t>m</a:t>
            </a:r>
            <a:r>
              <a:rPr spc="-25" dirty="0"/>
              <a:t>pa</a:t>
            </a:r>
            <a:r>
              <a:rPr spc="-15" dirty="0"/>
              <a:t>c</a:t>
            </a:r>
            <a:r>
              <a:rPr dirty="0"/>
              <a:t>t</a:t>
            </a:r>
          </a:p>
        </p:txBody>
      </p:sp>
      <p:sp>
        <p:nvSpPr>
          <p:cNvPr id="4" name="object 4"/>
          <p:cNvSpPr/>
          <p:nvPr/>
        </p:nvSpPr>
        <p:spPr>
          <a:xfrm>
            <a:off x="2469126" y="680026"/>
            <a:ext cx="1165860" cy="313055"/>
          </a:xfrm>
          <a:custGeom>
            <a:avLst/>
            <a:gdLst/>
            <a:ahLst/>
            <a:cxnLst/>
            <a:rect l="l" t="t" r="r" b="b"/>
            <a:pathLst>
              <a:path w="1165860" h="313055">
                <a:moveTo>
                  <a:pt x="0" y="0"/>
                </a:moveTo>
                <a:lnTo>
                  <a:pt x="1165260" y="0"/>
                </a:lnTo>
                <a:lnTo>
                  <a:pt x="1165260" y="312701"/>
                </a:lnTo>
                <a:lnTo>
                  <a:pt x="0" y="312701"/>
                </a:lnTo>
                <a:lnTo>
                  <a:pt x="0" y="0"/>
                </a:lnTo>
                <a:close/>
              </a:path>
            </a:pathLst>
          </a:custGeom>
          <a:ln w="129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763975" y="711708"/>
            <a:ext cx="5575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Impa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5088" y="1490472"/>
            <a:ext cx="9960864" cy="4297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83903" y="5821171"/>
            <a:ext cx="456374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ts val="2135"/>
              </a:lnSpc>
              <a:spcBef>
                <a:spcPts val="100"/>
              </a:spcBef>
              <a:buFont typeface="Arial"/>
              <a:buChar char="•"/>
              <a:tabLst>
                <a:tab pos="184150" algn="l"/>
              </a:tabLst>
            </a:pP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First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Open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Sourced 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Parallelizable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GNN</a:t>
            </a:r>
            <a:r>
              <a:rPr sz="1800" b="1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System</a:t>
            </a:r>
            <a:endParaRPr sz="1800">
              <a:latin typeface="Calibri"/>
              <a:cs typeface="Calibri"/>
            </a:endParaRPr>
          </a:p>
          <a:p>
            <a:pPr marL="184150" indent="-171450">
              <a:lnSpc>
                <a:spcPts val="2135"/>
              </a:lnSpc>
              <a:buFont typeface="Arial"/>
              <a:buChar char="•"/>
              <a:tabLst>
                <a:tab pos="184150" algn="l"/>
              </a:tabLst>
            </a:pP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First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Cloud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Based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GNN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Platform</a:t>
            </a:r>
            <a:endParaRPr sz="18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184150" algn="l"/>
              </a:tabLst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National 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Top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AI</a:t>
            </a:r>
            <a:r>
              <a:rPr sz="18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Award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739677-0D55-4BE9-8543-4416DD28A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B3A929-C6B3-455A-91F3-AE1249A6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0E5C17-D970-4E55-A3C3-B829A458F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B5A8BA-7F84-4649-BBA8-D722C6C95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2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1679</Words>
  <Application>Microsoft Macintosh PowerPoint</Application>
  <PresentationFormat>宽屏</PresentationFormat>
  <Paragraphs>366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等线</vt:lpstr>
      <vt:lpstr>等线 Light</vt:lpstr>
      <vt:lpstr>华文行楷</vt:lpstr>
      <vt:lpstr>微软雅黑</vt:lpstr>
      <vt:lpstr>Arial</vt:lpstr>
      <vt:lpstr>Calibri</vt:lpstr>
      <vt:lpstr>Calibri Light</vt:lpstr>
      <vt:lpstr>Cambria Math</vt:lpstr>
      <vt:lpstr>Microsoft Tai Le</vt:lpstr>
      <vt:lpstr>Rockwell</vt:lpstr>
      <vt:lpstr>Times New Roman</vt:lpstr>
      <vt:lpstr>Wingdings 2</vt:lpstr>
      <vt:lpstr>Office Theme</vt:lpstr>
      <vt:lpstr>Office 主题​​</vt:lpstr>
      <vt:lpstr>PowerPoint 演示文稿</vt:lpstr>
      <vt:lpstr>Cognitive Intelligence</vt:lpstr>
      <vt:lpstr>Overview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Impact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Cognition-Hongxia-清华</dc:title>
  <dc:creator>zp</dc:creator>
  <cp:lastModifiedBy>Microsoft Office User</cp:lastModifiedBy>
  <cp:revision>8</cp:revision>
  <dcterms:created xsi:type="dcterms:W3CDTF">2020-01-10T15:02:22Z</dcterms:created>
  <dcterms:modified xsi:type="dcterms:W3CDTF">2020-01-10T07:30:28Z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2020-01-10T00:00:00Z</vt:filetime>
  </property>
  <property fmtid="{D5CDD505-2E9C-101B-9397-08002B2CF9AE}" pid="3" name="Creator">
    <vt:lpwstr>PowerPoint</vt:lpwstr>
  </property>
  <property fmtid="{D5CDD505-2E9C-101B-9397-08002B2CF9AE}" pid="4" name="LastSaved">
    <vt:filetime>2020-01-10T00:00:00Z</vt:filetime>
  </property>
</Properties>
</file>