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730" r:id="rId2"/>
    <p:sldId id="919" r:id="rId3"/>
    <p:sldId id="917" r:id="rId4"/>
    <p:sldId id="918" r:id="rId5"/>
    <p:sldId id="920" r:id="rId6"/>
    <p:sldId id="967" r:id="rId7"/>
    <p:sldId id="1985" r:id="rId8"/>
    <p:sldId id="1984" r:id="rId9"/>
    <p:sldId id="948" r:id="rId10"/>
    <p:sldId id="1960" r:id="rId11"/>
    <p:sldId id="1961" r:id="rId12"/>
    <p:sldId id="1962" r:id="rId13"/>
    <p:sldId id="1988" r:id="rId14"/>
    <p:sldId id="1884" r:id="rId15"/>
    <p:sldId id="1885" r:id="rId16"/>
    <p:sldId id="1983" r:id="rId17"/>
    <p:sldId id="1886" r:id="rId18"/>
    <p:sldId id="855" r:id="rId19"/>
    <p:sldId id="858" r:id="rId20"/>
    <p:sldId id="1990" r:id="rId21"/>
    <p:sldId id="891" r:id="rId22"/>
    <p:sldId id="1876" r:id="rId23"/>
    <p:sldId id="1881" r:id="rId24"/>
    <p:sldId id="1882" r:id="rId25"/>
    <p:sldId id="1875" r:id="rId26"/>
    <p:sldId id="1869" r:id="rId27"/>
    <p:sldId id="1870" r:id="rId28"/>
    <p:sldId id="1865" r:id="rId29"/>
    <p:sldId id="1866" r:id="rId30"/>
    <p:sldId id="1872" r:id="rId31"/>
    <p:sldId id="1883" r:id="rId32"/>
    <p:sldId id="1940" r:id="rId33"/>
    <p:sldId id="1871" r:id="rId34"/>
    <p:sldId id="1867" r:id="rId35"/>
    <p:sldId id="1987" r:id="rId36"/>
    <p:sldId id="1989" r:id="rId37"/>
    <p:sldId id="1986" r:id="rId38"/>
    <p:sldId id="1952" r:id="rId39"/>
    <p:sldId id="671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E3DEC67-D806-4995-AABB-192EF5060B06}">
          <p14:sldIdLst>
            <p14:sldId id="730"/>
            <p14:sldId id="919"/>
            <p14:sldId id="917"/>
            <p14:sldId id="918"/>
            <p14:sldId id="920"/>
            <p14:sldId id="967"/>
            <p14:sldId id="1985"/>
            <p14:sldId id="1984"/>
            <p14:sldId id="948"/>
            <p14:sldId id="1960"/>
            <p14:sldId id="1961"/>
            <p14:sldId id="1962"/>
            <p14:sldId id="1988"/>
            <p14:sldId id="1884"/>
            <p14:sldId id="1885"/>
            <p14:sldId id="1983"/>
            <p14:sldId id="1886"/>
            <p14:sldId id="855"/>
            <p14:sldId id="858"/>
            <p14:sldId id="1990"/>
            <p14:sldId id="891"/>
            <p14:sldId id="1876"/>
            <p14:sldId id="1881"/>
            <p14:sldId id="1882"/>
            <p14:sldId id="1875"/>
            <p14:sldId id="1869"/>
            <p14:sldId id="1870"/>
            <p14:sldId id="1865"/>
            <p14:sldId id="1866"/>
            <p14:sldId id="1872"/>
            <p14:sldId id="1883"/>
            <p14:sldId id="1940"/>
            <p14:sldId id="1871"/>
            <p14:sldId id="1867"/>
            <p14:sldId id="1987"/>
            <p14:sldId id="1989"/>
            <p14:sldId id="1986"/>
            <p14:sldId id="1952"/>
            <p14:sldId id="6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0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FF"/>
    <a:srgbClr val="FF2600"/>
    <a:srgbClr val="0432FF"/>
    <a:srgbClr val="6F2D7C"/>
    <a:srgbClr val="D27ADA"/>
    <a:srgbClr val="D947DA"/>
    <a:srgbClr val="E6AC08"/>
    <a:srgbClr val="A30000"/>
    <a:srgbClr val="7030A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 autoAdjust="0"/>
    <p:restoredTop sz="73598" autoAdjust="0"/>
  </p:normalViewPr>
  <p:slideViewPr>
    <p:cSldViewPr snapToGrid="0">
      <p:cViewPr varScale="1">
        <p:scale>
          <a:sx n="50" d="100"/>
          <a:sy n="50" d="100"/>
        </p:scale>
        <p:origin x="920" y="176"/>
      </p:cViewPr>
      <p:guideLst>
        <p:guide orient="horz" pos="210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6E495-074D-4A49-A062-D8E5D467D02D}" type="datetimeFigureOut">
              <a:rPr lang="en-US" smtClean="0"/>
              <a:t>1/11/20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F7EF5-C109-324F-9D29-7407436FD49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24AD7-4E24-49EC-8378-ED00CCEB1ED7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317EA-879D-4C18-A7FE-780B87215D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09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traditional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SLM,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impossible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history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arbitrary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lengths;</a:t>
            </a:r>
          </a:p>
          <a:p>
            <a:r>
              <a:rPr kumimoji="1" lang="en-US" altLang="zh-CN" dirty="0"/>
              <a:t>Thus,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n-gram</a:t>
            </a:r>
            <a:r>
              <a:rPr kumimoji="1" lang="zh-CN" altLang="en-US" dirty="0"/>
              <a:t> </a:t>
            </a:r>
            <a:r>
              <a:rPr kumimoji="1" lang="en-US" altLang="zh-CN" dirty="0"/>
              <a:t>LM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approximation: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look</a:t>
            </a:r>
            <a:r>
              <a:rPr kumimoji="1" lang="zh-CN" altLang="en-US" dirty="0"/>
              <a:t> </a:t>
            </a:r>
            <a:r>
              <a:rPr kumimoji="1" lang="en-US" altLang="zh-CN" dirty="0"/>
              <a:t>ahead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n-1</a:t>
            </a:r>
            <a:r>
              <a:rPr kumimoji="1" lang="zh-CN" altLang="en-US" dirty="0"/>
              <a:t> </a:t>
            </a:r>
            <a:r>
              <a:rPr kumimoji="1" lang="en-US" altLang="zh-CN" dirty="0"/>
              <a:t>tokens;</a:t>
            </a:r>
          </a:p>
          <a:p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computation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feasible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efficient;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conditional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probs</a:t>
            </a:r>
            <a:r>
              <a:rPr kumimoji="1" lang="en-US" altLang="zh-CN" dirty="0"/>
              <a:t>?</a:t>
            </a:r>
          </a:p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phrases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occur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corpus;</a:t>
            </a:r>
          </a:p>
          <a:p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normalization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legal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865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proportional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</a:t>
            </a:r>
            <a:r>
              <a:rPr kumimoji="1" lang="zh-CN" altLang="en-US" dirty="0"/>
              <a:t> </a:t>
            </a:r>
            <a:r>
              <a:rPr kumimoji="1" lang="en-US" altLang="zh-CN" dirty="0"/>
              <a:t>power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vocab</a:t>
            </a:r>
            <a:r>
              <a:rPr kumimoji="1" lang="zh-CN" altLang="en-US" dirty="0"/>
              <a:t> </a:t>
            </a:r>
            <a:r>
              <a:rPr kumimoji="1" lang="en-US" altLang="zh-CN" dirty="0"/>
              <a:t>size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080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modern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models;</a:t>
            </a:r>
          </a:p>
          <a:p>
            <a:r>
              <a:rPr kumimoji="1" lang="en-US" altLang="zh-CN" dirty="0"/>
              <a:t>RNN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transformer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RNN</a:t>
            </a:r>
            <a:r>
              <a:rPr kumimoji="1" lang="zh-CN" altLang="en-US" dirty="0"/>
              <a:t> </a:t>
            </a:r>
            <a:r>
              <a:rPr kumimoji="1" lang="en-US" altLang="zh-CN" dirty="0"/>
              <a:t>LM,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essentially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function: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h_t</a:t>
            </a:r>
            <a:r>
              <a:rPr kumimoji="1" lang="zh-CN" altLang="en-US" dirty="0"/>
              <a:t> </a:t>
            </a:r>
            <a:r>
              <a:rPr kumimoji="1" lang="en-US" altLang="zh-CN" dirty="0"/>
              <a:t>equals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non-linear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h_t-1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y_t-1</a:t>
            </a:r>
          </a:p>
          <a:p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conditional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prob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softmax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W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h_t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Transformer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LM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RNN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models;</a:t>
            </a:r>
          </a:p>
          <a:p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multi-head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self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att</a:t>
            </a:r>
            <a:r>
              <a:rPr kumimoji="1" lang="en-US" altLang="zh-CN" dirty="0"/>
              <a:t>;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deep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parameters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(the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smallest,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largest)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408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第二个模型，用</a:t>
            </a:r>
            <a:r>
              <a:rPr kumimoji="1" lang="en-US" altLang="zh-CN" dirty="0" err="1"/>
              <a:t>ConceptNet</a:t>
            </a:r>
            <a:r>
              <a:rPr kumimoji="1" lang="zh-CN" altLang="en-US" dirty="0"/>
              <a:t>的</a:t>
            </a:r>
            <a:r>
              <a:rPr kumimoji="1" lang="en-US" altLang="zh-CN" dirty="0"/>
              <a:t>triple</a:t>
            </a:r>
            <a:r>
              <a:rPr kumimoji="1" lang="zh-CN" altLang="en-US" dirty="0"/>
              <a:t>进行</a:t>
            </a:r>
            <a:r>
              <a:rPr kumimoji="1" lang="en-US" altLang="zh-CN" dirty="0"/>
              <a:t>fine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tune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663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捕获文章逻辑信息的重要两个部分：发掘原文中的逻辑信息，从外部知识库中获取信息。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上：例文，蓝色和紫色分别代表原文和生成结局中的</a:t>
            </a:r>
            <a:r>
              <a:rPr lang="en-US" altLang="zh-CN" dirty="0"/>
              <a:t>events</a:t>
            </a:r>
            <a:r>
              <a:rPr lang="zh-CN" altLang="en-US" dirty="0"/>
              <a:t>和</a:t>
            </a:r>
            <a:r>
              <a:rPr lang="en-US" altLang="zh-CN" dirty="0"/>
              <a:t>entities</a:t>
            </a:r>
          </a:p>
          <a:p>
            <a:r>
              <a:rPr lang="zh-CN" altLang="en-US" dirty="0"/>
              <a:t>左下：常识信息中各个实体间的关系</a:t>
            </a:r>
            <a:endParaRPr lang="en-US" altLang="zh-CN" dirty="0"/>
          </a:p>
          <a:p>
            <a:r>
              <a:rPr lang="zh-CN" altLang="en-US" dirty="0"/>
              <a:t>右下：</a:t>
            </a:r>
            <a:r>
              <a:rPr lang="en-US" altLang="zh-CN" dirty="0"/>
              <a:t>context clues</a:t>
            </a:r>
            <a:r>
              <a:rPr lang="zh-CN" altLang="en-US" dirty="0"/>
              <a:t>，各个事件以及实体在文中的出现顺序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A5541-24EE-BD4C-A91B-13314F443CD8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9377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MSA: multi-source</a:t>
            </a:r>
            <a:r>
              <a:rPr lang="en-US" altLang="zh-CN" baseline="0" dirty="0"/>
              <a:t> attention, </a:t>
            </a:r>
            <a:r>
              <a:rPr lang="zh-CN" altLang="en-US" baseline="0" dirty="0"/>
              <a:t>可以从上文中计算与当前编码的句子相关的部分，以及从知识库中获取信息</a:t>
            </a:r>
            <a:endParaRPr lang="en-US" altLang="zh-CN" baseline="0" dirty="0"/>
          </a:p>
          <a:p>
            <a:r>
              <a:rPr lang="zh-CN" altLang="en-US" baseline="0" dirty="0"/>
              <a:t>亮点在于在故事编码的过程中利用</a:t>
            </a:r>
            <a:r>
              <a:rPr lang="en-US" altLang="zh-CN" baseline="0" dirty="0"/>
              <a:t>attention</a:t>
            </a:r>
            <a:r>
              <a:rPr lang="zh-CN" altLang="en-US" baseline="0" dirty="0"/>
              <a:t>传递逻辑信息，在每一个时刻得到当前时刻的</a:t>
            </a:r>
            <a:r>
              <a:rPr lang="en-US" altLang="zh-CN" baseline="0" dirty="0"/>
              <a:t>context clue</a:t>
            </a:r>
            <a:r>
              <a:rPr lang="zh-CN" altLang="en-US" baseline="0" dirty="0"/>
              <a:t>，最终在解码的时候使用这个</a:t>
            </a:r>
            <a:r>
              <a:rPr lang="en-US" altLang="zh-CN" baseline="0" dirty="0"/>
              <a:t>context clue</a:t>
            </a:r>
            <a:r>
              <a:rPr lang="zh-CN" altLang="en-US" baseline="0" dirty="0"/>
              <a:t>预测正确的</a:t>
            </a:r>
            <a:r>
              <a:rPr lang="en-US" altLang="zh-CN" baseline="0" dirty="0"/>
              <a:t>event</a:t>
            </a:r>
            <a:r>
              <a:rPr lang="zh-CN" altLang="en-US" baseline="0" dirty="0"/>
              <a:t>和</a:t>
            </a:r>
            <a:r>
              <a:rPr lang="en-US" altLang="zh-CN" baseline="0" dirty="0"/>
              <a:t>entity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A5541-24EE-BD4C-A91B-13314F443CD8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5335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MSA: multi-source</a:t>
            </a:r>
            <a:r>
              <a:rPr lang="en-US" altLang="zh-CN" baseline="0" dirty="0"/>
              <a:t> attention, </a:t>
            </a:r>
            <a:r>
              <a:rPr lang="zh-CN" altLang="en-US" baseline="0" dirty="0"/>
              <a:t>可以从上文中计算与当前编码的句子相关的部分，以及从知识库中获取信息</a:t>
            </a:r>
            <a:endParaRPr lang="en-US" altLang="zh-CN" baseline="0" dirty="0"/>
          </a:p>
          <a:p>
            <a:r>
              <a:rPr lang="zh-CN" altLang="en-US" baseline="0" dirty="0"/>
              <a:t>亮点在于在故事编码的过程中利用</a:t>
            </a:r>
            <a:r>
              <a:rPr lang="en-US" altLang="zh-CN" baseline="0" dirty="0"/>
              <a:t>attention</a:t>
            </a:r>
            <a:r>
              <a:rPr lang="zh-CN" altLang="en-US" baseline="0" dirty="0"/>
              <a:t>传递逻辑信息，在每一个时刻得到当前时刻的</a:t>
            </a:r>
            <a:r>
              <a:rPr lang="en-US" altLang="zh-CN" baseline="0" dirty="0"/>
              <a:t>context clue</a:t>
            </a:r>
            <a:r>
              <a:rPr lang="zh-CN" altLang="en-US" baseline="0" dirty="0"/>
              <a:t>，最终在解码的时候使用这个</a:t>
            </a:r>
            <a:r>
              <a:rPr lang="en-US" altLang="zh-CN" baseline="0" dirty="0"/>
              <a:t>context clue</a:t>
            </a:r>
            <a:r>
              <a:rPr lang="zh-CN" altLang="en-US" baseline="0" dirty="0"/>
              <a:t>预测正确的</a:t>
            </a:r>
            <a:r>
              <a:rPr lang="en-US" altLang="zh-CN" baseline="0" dirty="0"/>
              <a:t>event</a:t>
            </a:r>
            <a:r>
              <a:rPr lang="zh-CN" altLang="en-US" baseline="0" dirty="0"/>
              <a:t>和</a:t>
            </a:r>
            <a:r>
              <a:rPr lang="en-US" altLang="zh-CN" baseline="0" dirty="0"/>
              <a:t>entity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A5541-24EE-BD4C-A91B-13314F443CD8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957451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两个例子，蓝色和紫色的是文中表示逻辑的事件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A5541-24EE-BD4C-A91B-13314F443CD8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任务设定：给定一句话的开头，生成后面的完整故事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橙色、绿色和红色：成对的重复</a:t>
            </a:r>
            <a:endParaRPr kumimoji="1" lang="en-US" altLang="zh-CN" dirty="0"/>
          </a:p>
          <a:p>
            <a:r>
              <a:rPr kumimoji="1" lang="zh-CN" altLang="en-US" dirty="0"/>
              <a:t>黄色：逻辑因果冲突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我们的工作：用知识库中常识三元组来训练模型（</a:t>
            </a:r>
            <a:r>
              <a:rPr kumimoji="1" lang="en-US" altLang="zh-CN" dirty="0"/>
              <a:t>bus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r>
              <a:rPr kumimoji="1" lang="zh-CN" altLang="en-US" dirty="0"/>
              <a:t>加上多任务损失：让模型辨别一个好的故事和差的故事。</a:t>
            </a:r>
            <a:endParaRPr kumimoji="1" lang="en-US" altLang="zh-CN" dirty="0"/>
          </a:p>
          <a:p>
            <a:r>
              <a:rPr kumimoji="1" lang="zh-CN" altLang="en-US" dirty="0"/>
              <a:t>差的故事</a:t>
            </a:r>
            <a:r>
              <a:rPr kumimoji="1" lang="en-US" altLang="zh-CN" dirty="0"/>
              <a:t>------</a:t>
            </a:r>
            <a:r>
              <a:rPr kumimoji="1" lang="zh-CN" altLang="en-US" dirty="0"/>
              <a:t>自动构造方式：</a:t>
            </a:r>
            <a:r>
              <a:rPr kumimoji="1" lang="en-US" altLang="zh-CN" dirty="0"/>
              <a:t>1</a:t>
            </a:r>
            <a:r>
              <a:rPr kumimoji="1" lang="zh-CN" altLang="en-US" dirty="0"/>
              <a:t>）把原来故事的中一句话随机替换为其它故事中的一句；</a:t>
            </a:r>
            <a:endParaRPr kumimoji="1" lang="en-US" altLang="zh-CN" dirty="0"/>
          </a:p>
          <a:p>
            <a:r>
              <a:rPr kumimoji="1" lang="en-US" altLang="zh-CN" dirty="0"/>
              <a:t>2</a:t>
            </a:r>
            <a:r>
              <a:rPr kumimoji="1" lang="zh-CN" altLang="en-US" dirty="0"/>
              <a:t>）把原来故事的句子顺序随机打乱；</a:t>
            </a:r>
            <a:endParaRPr kumimoji="1" lang="en-US" altLang="zh-CN" dirty="0"/>
          </a:p>
          <a:p>
            <a:r>
              <a:rPr kumimoji="1" lang="en-US" altLang="zh-CN" dirty="0"/>
              <a:t>3</a:t>
            </a:r>
            <a:r>
              <a:rPr kumimoji="1" lang="zh-CN" altLang="en-US" dirty="0"/>
              <a:t>）随机把原来故事中一句话重复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calculated the coverage score as the average number of commonsense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triples matched in each generated story, which re-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quires both the head and tail entities/events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pears in the same story.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Repetition-4: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proportion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repeat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4-gram.</a:t>
            </a:r>
          </a:p>
          <a:p>
            <a:r>
              <a:rPr kumimoji="1" lang="en-US" altLang="zh-CN" dirty="0"/>
              <a:t>Distinct-4: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proportion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unique</a:t>
            </a:r>
            <a:r>
              <a:rPr kumimoji="1" lang="zh-CN" altLang="en-US" dirty="0"/>
              <a:t> </a:t>
            </a:r>
            <a:r>
              <a:rPr kumimoji="1" lang="en-US" altLang="zh-CN" dirty="0"/>
              <a:t>4-grams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4-grams.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514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01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GPT</a:t>
            </a:r>
            <a:r>
              <a:rPr kumimoji="1" lang="zh-CN" altLang="en-US" dirty="0"/>
              <a:t>（</a:t>
            </a:r>
            <a:r>
              <a:rPr kumimoji="1" lang="en-US" altLang="zh-CN" dirty="0"/>
              <a:t>Scratch</a:t>
            </a:r>
            <a:r>
              <a:rPr kumimoji="1" lang="zh-CN" altLang="en-US" dirty="0"/>
              <a:t>）：不使用预训练的参数，直接在</a:t>
            </a:r>
            <a:r>
              <a:rPr kumimoji="1" lang="en-US" altLang="zh-CN" dirty="0" err="1"/>
              <a:t>ROCstories</a:t>
            </a:r>
            <a:r>
              <a:rPr kumimoji="1" lang="zh-CN" altLang="en-US" dirty="0"/>
              <a:t> 故事集合上训练；</a:t>
            </a:r>
            <a:endParaRPr kumimoji="1" lang="en-US" altLang="zh-CN" dirty="0"/>
          </a:p>
          <a:p>
            <a:r>
              <a:rPr kumimoji="1" lang="en-US" altLang="zh-CN" dirty="0"/>
              <a:t>GPT-pretrain</a:t>
            </a:r>
            <a:r>
              <a:rPr kumimoji="1" lang="zh-CN" altLang="en-US" dirty="0"/>
              <a:t>：直接用预训练的模型 生成故事</a:t>
            </a:r>
            <a:endParaRPr kumimoji="1" lang="en-US" altLang="zh-CN" dirty="0"/>
          </a:p>
          <a:p>
            <a:r>
              <a:rPr kumimoji="1" lang="en-US" altLang="zh-CN" dirty="0"/>
              <a:t>GPT-finetune:</a:t>
            </a:r>
            <a:r>
              <a:rPr kumimoji="1" lang="zh-CN" altLang="en-US" dirty="0"/>
              <a:t>基于预训练模型，在</a:t>
            </a:r>
            <a:r>
              <a:rPr kumimoji="1" lang="en-US" altLang="zh-CN" dirty="0" err="1"/>
              <a:t>ROCstories</a:t>
            </a:r>
            <a:r>
              <a:rPr kumimoji="1" lang="zh-CN" altLang="en-US" dirty="0"/>
              <a:t>上 </a:t>
            </a:r>
            <a:r>
              <a:rPr kumimoji="1" lang="en-US" altLang="zh-CN" dirty="0"/>
              <a:t>fine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tune</a:t>
            </a:r>
          </a:p>
          <a:p>
            <a:r>
              <a:rPr kumimoji="1" lang="en-US" altLang="zh-CN" dirty="0"/>
              <a:t>Fusion: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facebook</a:t>
            </a:r>
            <a:r>
              <a:rPr kumimoji="1" lang="zh-CN" altLang="en-US" dirty="0"/>
              <a:t>的故事生成模型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98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317EA-879D-4C18-A7FE-780B87215D6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606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1424" y="1700809"/>
            <a:ext cx="10363200" cy="1470025"/>
          </a:xfrm>
        </p:spPr>
        <p:txBody>
          <a:bodyPr>
            <a:normAutofit/>
          </a:bodyPr>
          <a:lstStyle>
            <a:lvl1pPr>
              <a:defRPr sz="3600">
                <a:latin typeface="Courier" charset="0"/>
                <a:ea typeface="Courier" charset="0"/>
                <a:cs typeface="Courier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1180"/>
            <a:ext cx="12192000" cy="2138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086" y="116632"/>
            <a:ext cx="1757017" cy="53950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5360" y="-16317"/>
            <a:ext cx="10525509" cy="922114"/>
          </a:xfrm>
        </p:spPr>
        <p:txBody>
          <a:bodyPr>
            <a:noAutofit/>
          </a:bodyPr>
          <a:lstStyle>
            <a:lvl1pPr algn="l">
              <a:defRPr sz="3600" b="1"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5361" y="1284550"/>
            <a:ext cx="11299893" cy="4812482"/>
          </a:xfrm>
        </p:spPr>
        <p:txBody>
          <a:bodyPr>
            <a:normAutofit/>
          </a:bodyPr>
          <a:lstStyle>
            <a:lvl1pPr marL="342900" indent="-342900" algn="l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73000"/>
              <a:buFont typeface="Wingdings 2" panose="05020102010507070707" pitchFamily="18" charset="2"/>
              <a:buChar char=""/>
              <a:defRPr lang="zh-CN" altLang="en-US" sz="2600" kern="1200" dirty="0" smtClean="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1pPr>
            <a:lvl2pPr marL="742950" indent="-285750">
              <a:buClr>
                <a:srgbClr val="B418B8"/>
              </a:buClr>
              <a:buSzPct val="80000"/>
              <a:buFont typeface="Wingdings" panose="05000000000000000000" pitchFamily="2" charset="2"/>
              <a:buChar char="u"/>
              <a:defRPr lang="zh-CN" altLang="en-US" sz="2300" kern="1200" dirty="0" smtClean="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2pPr>
            <a:lvl3pPr marL="1143000" indent="-228600">
              <a:defRPr lang="zh-CN" altLang="en-US" sz="2000" kern="1200" dirty="0" smtClean="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3pPr>
            <a:lvl4pPr>
              <a:defRPr sz="1600">
                <a:latin typeface="Georgia" panose="02040502050405020303" pitchFamily="18" charset="0"/>
                <a:ea typeface="黑体" panose="02010609060101010101" charset="-122"/>
              </a:defRPr>
            </a:lvl4pPr>
            <a:lvl5pPr>
              <a:defRPr sz="1600">
                <a:latin typeface="Georgia" panose="02040502050405020303" pitchFamily="18" charset="0"/>
                <a:ea typeface="黑体" panose="0201060906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marL="742950" lvl="1" indent="-28575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zh-CN" altLang="en-US" dirty="0"/>
              <a:t>第二级</a:t>
            </a:r>
          </a:p>
          <a:p>
            <a:pPr marL="1143000" lvl="2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60000"/>
              <a:buFont typeface="Wingdings" panose="05000000000000000000" pitchFamily="2" charset="2"/>
              <a:buChar char=""/>
            </a:pPr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40" y="918923"/>
            <a:ext cx="7478597" cy="123576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9" name="Group 40"/>
          <p:cNvGrpSpPr>
            <a:grpSpLocks noChangeAspect="1"/>
          </p:cNvGrpSpPr>
          <p:nvPr/>
        </p:nvGrpSpPr>
        <p:grpSpPr bwMode="auto">
          <a:xfrm>
            <a:off x="857250" y="6098540"/>
            <a:ext cx="11347450" cy="701675"/>
            <a:chOff x="0" y="3702"/>
            <a:chExt cx="5760" cy="465"/>
          </a:xfrm>
        </p:grpSpPr>
        <p:sp>
          <p:nvSpPr>
            <p:cNvPr id="10" name="Line 41"/>
            <p:cNvSpPr>
              <a:spLocks noChangeAspect="1" noChangeShapeType="1"/>
            </p:cNvSpPr>
            <p:nvPr/>
          </p:nvSpPr>
          <p:spPr bwMode="auto">
            <a:xfrm>
              <a:off x="0" y="4167"/>
              <a:ext cx="5078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" name="Line 42"/>
            <p:cNvSpPr>
              <a:spLocks noChangeAspect="1" noChangeShapeType="1"/>
            </p:cNvSpPr>
            <p:nvPr/>
          </p:nvSpPr>
          <p:spPr bwMode="auto">
            <a:xfrm>
              <a:off x="5578" y="4167"/>
              <a:ext cx="182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2" name="Line 43"/>
            <p:cNvSpPr>
              <a:spLocks noChangeAspect="1" noChangeShapeType="1"/>
            </p:cNvSpPr>
            <p:nvPr/>
          </p:nvSpPr>
          <p:spPr bwMode="auto">
            <a:xfrm rot="1800000">
              <a:off x="5318" y="3891"/>
              <a:ext cx="158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3" name="Line 44"/>
            <p:cNvSpPr>
              <a:spLocks noChangeAspect="1" noChangeShapeType="1"/>
            </p:cNvSpPr>
            <p:nvPr/>
          </p:nvSpPr>
          <p:spPr bwMode="auto">
            <a:xfrm rot="5400000">
              <a:off x="5098" y="4075"/>
              <a:ext cx="18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14" name="Group 45"/>
            <p:cNvGrpSpPr>
              <a:grpSpLocks noChangeAspect="1"/>
            </p:cNvGrpSpPr>
            <p:nvPr/>
          </p:nvGrpSpPr>
          <p:grpSpPr bwMode="auto">
            <a:xfrm>
              <a:off x="5249" y="3981"/>
              <a:ext cx="98" cy="48"/>
              <a:chOff x="2595" y="2388"/>
              <a:chExt cx="389" cy="195"/>
            </a:xfrm>
          </p:grpSpPr>
          <p:sp>
            <p:nvSpPr>
              <p:cNvPr id="72" name="Arc 46"/>
              <p:cNvSpPr>
                <a:spLocks noChangeAspect="1"/>
              </p:cNvSpPr>
              <p:nvPr/>
            </p:nvSpPr>
            <p:spPr bwMode="auto">
              <a:xfrm flipH="1">
                <a:off x="2595" y="2388"/>
                <a:ext cx="194" cy="19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487"/>
                  <a:gd name="T1" fmla="*/ 0 h 21600"/>
                  <a:gd name="T2" fmla="*/ 21487 w 21487"/>
                  <a:gd name="T3" fmla="*/ 19395 h 21600"/>
                  <a:gd name="T4" fmla="*/ 0 w 2148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487" h="21600" fill="none" extrusionOk="0">
                    <a:moveTo>
                      <a:pt x="-1" y="0"/>
                    </a:moveTo>
                    <a:cubicBezTo>
                      <a:pt x="11075" y="0"/>
                      <a:pt x="20356" y="8377"/>
                      <a:pt x="21487" y="19394"/>
                    </a:cubicBezTo>
                  </a:path>
                  <a:path w="21487" h="21600" stroke="0" extrusionOk="0">
                    <a:moveTo>
                      <a:pt x="-1" y="0"/>
                    </a:moveTo>
                    <a:cubicBezTo>
                      <a:pt x="11075" y="0"/>
                      <a:pt x="20356" y="8377"/>
                      <a:pt x="21487" y="1939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73" name="Arc 47"/>
              <p:cNvSpPr>
                <a:spLocks noChangeAspect="1"/>
              </p:cNvSpPr>
              <p:nvPr/>
            </p:nvSpPr>
            <p:spPr bwMode="auto">
              <a:xfrm>
                <a:off x="2790" y="2388"/>
                <a:ext cx="194" cy="19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26"/>
                  <a:gd name="T1" fmla="*/ 0 h 21600"/>
                  <a:gd name="T2" fmla="*/ 21526 w 21526"/>
                  <a:gd name="T3" fmla="*/ 19816 h 21600"/>
                  <a:gd name="T4" fmla="*/ 0 w 2152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26" h="21600" fill="none" extrusionOk="0">
                    <a:moveTo>
                      <a:pt x="-1" y="0"/>
                    </a:moveTo>
                    <a:cubicBezTo>
                      <a:pt x="11237" y="0"/>
                      <a:pt x="20598" y="8616"/>
                      <a:pt x="21526" y="19815"/>
                    </a:cubicBezTo>
                  </a:path>
                  <a:path w="21526" h="21600" stroke="0" extrusionOk="0">
                    <a:moveTo>
                      <a:pt x="-1" y="0"/>
                    </a:moveTo>
                    <a:cubicBezTo>
                      <a:pt x="11237" y="0"/>
                      <a:pt x="20598" y="8616"/>
                      <a:pt x="21526" y="1981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15" name="Line 48"/>
            <p:cNvSpPr>
              <a:spLocks noChangeAspect="1" noChangeShapeType="1"/>
            </p:cNvSpPr>
            <p:nvPr/>
          </p:nvSpPr>
          <p:spPr bwMode="auto">
            <a:xfrm rot="1800000">
              <a:off x="5317" y="3875"/>
              <a:ext cx="16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6" name="Line 49"/>
            <p:cNvSpPr>
              <a:spLocks noChangeAspect="1" noChangeShapeType="1"/>
            </p:cNvSpPr>
            <p:nvPr/>
          </p:nvSpPr>
          <p:spPr bwMode="auto">
            <a:xfrm rot="19800000">
              <a:off x="5173" y="3875"/>
              <a:ext cx="16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7" name="Line 50"/>
            <p:cNvSpPr>
              <a:spLocks noChangeAspect="1" noChangeShapeType="1"/>
            </p:cNvSpPr>
            <p:nvPr/>
          </p:nvSpPr>
          <p:spPr bwMode="auto">
            <a:xfrm rot="19800000">
              <a:off x="5180" y="3891"/>
              <a:ext cx="159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8" name="Line 51"/>
            <p:cNvSpPr>
              <a:spLocks noChangeAspect="1" noChangeShapeType="1"/>
            </p:cNvSpPr>
            <p:nvPr/>
          </p:nvSpPr>
          <p:spPr bwMode="auto">
            <a:xfrm rot="5400000">
              <a:off x="5378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9" name="Line 52"/>
            <p:cNvSpPr>
              <a:spLocks noChangeAspect="1" noChangeShapeType="1"/>
            </p:cNvSpPr>
            <p:nvPr/>
          </p:nvSpPr>
          <p:spPr bwMode="auto">
            <a:xfrm rot="5400000">
              <a:off x="5041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0" name="Line 53"/>
            <p:cNvSpPr>
              <a:spLocks noChangeAspect="1" noChangeShapeType="1"/>
            </p:cNvSpPr>
            <p:nvPr/>
          </p:nvSpPr>
          <p:spPr bwMode="auto">
            <a:xfrm rot="5400000">
              <a:off x="5137" y="4075"/>
              <a:ext cx="18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1" name="Line 54"/>
            <p:cNvSpPr>
              <a:spLocks noChangeAspect="1" noChangeShapeType="1"/>
            </p:cNvSpPr>
            <p:nvPr/>
          </p:nvSpPr>
          <p:spPr bwMode="auto">
            <a:xfrm rot="5400000">
              <a:off x="5177" y="4095"/>
              <a:ext cx="14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2" name="Line 55"/>
            <p:cNvSpPr>
              <a:spLocks noChangeAspect="1" noChangeShapeType="1"/>
            </p:cNvSpPr>
            <p:nvPr/>
          </p:nvSpPr>
          <p:spPr bwMode="auto">
            <a:xfrm rot="5400000">
              <a:off x="5294" y="4094"/>
              <a:ext cx="14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3" name="Line 56"/>
            <p:cNvSpPr>
              <a:spLocks noChangeAspect="1" noChangeShapeType="1"/>
            </p:cNvSpPr>
            <p:nvPr/>
          </p:nvSpPr>
          <p:spPr bwMode="auto">
            <a:xfrm rot="5400000">
              <a:off x="5392" y="4094"/>
              <a:ext cx="14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4" name="Line 57"/>
            <p:cNvSpPr>
              <a:spLocks noChangeAspect="1" noChangeShapeType="1"/>
            </p:cNvSpPr>
            <p:nvPr/>
          </p:nvSpPr>
          <p:spPr bwMode="auto">
            <a:xfrm rot="5400000">
              <a:off x="5275" y="4095"/>
              <a:ext cx="14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5" name="Line 58"/>
            <p:cNvSpPr>
              <a:spLocks noChangeAspect="1" noChangeShapeType="1"/>
            </p:cNvSpPr>
            <p:nvPr/>
          </p:nvSpPr>
          <p:spPr bwMode="auto">
            <a:xfrm rot="5400000">
              <a:off x="5224" y="4103"/>
              <a:ext cx="12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6" name="Line 59"/>
            <p:cNvSpPr>
              <a:spLocks noChangeAspect="1" noChangeShapeType="1"/>
            </p:cNvSpPr>
            <p:nvPr/>
          </p:nvSpPr>
          <p:spPr bwMode="auto">
            <a:xfrm rot="5400000">
              <a:off x="5247" y="4103"/>
              <a:ext cx="12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27" name="Group 60"/>
            <p:cNvGrpSpPr>
              <a:grpSpLocks noChangeAspect="1"/>
            </p:cNvGrpSpPr>
            <p:nvPr/>
          </p:nvGrpSpPr>
          <p:grpSpPr bwMode="auto">
            <a:xfrm>
              <a:off x="5287" y="4028"/>
              <a:ext cx="23" cy="13"/>
              <a:chOff x="2744" y="2557"/>
              <a:chExt cx="114" cy="57"/>
            </a:xfrm>
          </p:grpSpPr>
          <p:sp>
            <p:nvSpPr>
              <p:cNvPr id="70" name="Arc 61"/>
              <p:cNvSpPr>
                <a:spLocks noChangeAspect="1"/>
              </p:cNvSpPr>
              <p:nvPr/>
            </p:nvSpPr>
            <p:spPr bwMode="auto">
              <a:xfrm flipH="1">
                <a:off x="2744" y="2557"/>
                <a:ext cx="57" cy="5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71" name="Arc 62"/>
              <p:cNvSpPr>
                <a:spLocks noChangeAspect="1"/>
              </p:cNvSpPr>
              <p:nvPr/>
            </p:nvSpPr>
            <p:spPr bwMode="auto">
              <a:xfrm>
                <a:off x="2801" y="2557"/>
                <a:ext cx="57" cy="5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28" name="Line 63"/>
            <p:cNvSpPr>
              <a:spLocks noChangeAspect="1" noChangeShapeType="1"/>
            </p:cNvSpPr>
            <p:nvPr/>
          </p:nvSpPr>
          <p:spPr bwMode="auto">
            <a:xfrm>
              <a:off x="5287" y="4167"/>
              <a:ext cx="23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9" name="Line 64"/>
            <p:cNvSpPr>
              <a:spLocks noChangeAspect="1" noChangeShapeType="1"/>
            </p:cNvSpPr>
            <p:nvPr/>
          </p:nvSpPr>
          <p:spPr bwMode="auto">
            <a:xfrm>
              <a:off x="5230" y="4167"/>
              <a:ext cx="19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0" name="Line 65"/>
            <p:cNvSpPr>
              <a:spLocks noChangeAspect="1" noChangeShapeType="1"/>
            </p:cNvSpPr>
            <p:nvPr/>
          </p:nvSpPr>
          <p:spPr bwMode="auto">
            <a:xfrm>
              <a:off x="5347" y="4167"/>
              <a:ext cx="19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1" name="Line 66"/>
            <p:cNvSpPr>
              <a:spLocks noChangeAspect="1" noChangeShapeType="1"/>
            </p:cNvSpPr>
            <p:nvPr/>
          </p:nvSpPr>
          <p:spPr bwMode="auto">
            <a:xfrm>
              <a:off x="5465" y="4167"/>
              <a:ext cx="30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2" name="Line 67"/>
            <p:cNvSpPr>
              <a:spLocks noChangeAspect="1" noChangeShapeType="1"/>
            </p:cNvSpPr>
            <p:nvPr/>
          </p:nvSpPr>
          <p:spPr bwMode="auto">
            <a:xfrm>
              <a:off x="5160" y="4167"/>
              <a:ext cx="31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3" name="Line 68"/>
            <p:cNvSpPr>
              <a:spLocks noChangeAspect="1" noChangeShapeType="1"/>
            </p:cNvSpPr>
            <p:nvPr/>
          </p:nvSpPr>
          <p:spPr bwMode="auto">
            <a:xfrm>
              <a:off x="5160" y="3931"/>
              <a:ext cx="31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4" name="Line 69"/>
            <p:cNvSpPr>
              <a:spLocks noChangeAspect="1" noChangeShapeType="1"/>
            </p:cNvSpPr>
            <p:nvPr/>
          </p:nvSpPr>
          <p:spPr bwMode="auto">
            <a:xfrm>
              <a:off x="5465" y="3931"/>
              <a:ext cx="30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5" name="Line 70"/>
            <p:cNvSpPr>
              <a:spLocks noChangeAspect="1" noChangeShapeType="1"/>
            </p:cNvSpPr>
            <p:nvPr/>
          </p:nvSpPr>
          <p:spPr bwMode="auto">
            <a:xfrm>
              <a:off x="5471" y="3916"/>
              <a:ext cx="2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6" name="Line 71"/>
            <p:cNvSpPr>
              <a:spLocks noChangeAspect="1" noChangeShapeType="1"/>
            </p:cNvSpPr>
            <p:nvPr/>
          </p:nvSpPr>
          <p:spPr bwMode="auto">
            <a:xfrm>
              <a:off x="5160" y="3916"/>
              <a:ext cx="2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7" name="Line 72"/>
            <p:cNvSpPr>
              <a:spLocks noChangeAspect="1" noChangeShapeType="1"/>
            </p:cNvSpPr>
            <p:nvPr/>
          </p:nvSpPr>
          <p:spPr bwMode="auto">
            <a:xfrm rot="5400000">
              <a:off x="5460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8" name="Line 73"/>
            <p:cNvSpPr>
              <a:spLocks noChangeAspect="1" noChangeShapeType="1"/>
            </p:cNvSpPr>
            <p:nvPr/>
          </p:nvSpPr>
          <p:spPr bwMode="auto">
            <a:xfrm rot="5400000">
              <a:off x="5394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9" name="Line 74"/>
            <p:cNvSpPr>
              <a:spLocks noChangeAspect="1" noChangeShapeType="1"/>
            </p:cNvSpPr>
            <p:nvPr/>
          </p:nvSpPr>
          <p:spPr bwMode="auto">
            <a:xfrm>
              <a:off x="5512" y="3931"/>
              <a:ext cx="6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0" name="Line 75"/>
            <p:cNvSpPr>
              <a:spLocks noChangeAspect="1" noChangeShapeType="1"/>
            </p:cNvSpPr>
            <p:nvPr/>
          </p:nvSpPr>
          <p:spPr bwMode="auto">
            <a:xfrm>
              <a:off x="5160" y="3810"/>
              <a:ext cx="3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1" name="Line 76"/>
            <p:cNvSpPr>
              <a:spLocks noChangeAspect="1" noChangeShapeType="1"/>
            </p:cNvSpPr>
            <p:nvPr/>
          </p:nvSpPr>
          <p:spPr bwMode="auto">
            <a:xfrm>
              <a:off x="5175" y="3796"/>
              <a:ext cx="30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42" name="Group 77"/>
            <p:cNvGrpSpPr>
              <a:grpSpLocks noChangeAspect="1"/>
            </p:cNvGrpSpPr>
            <p:nvPr/>
          </p:nvGrpSpPr>
          <p:grpSpPr bwMode="auto">
            <a:xfrm>
              <a:off x="5078" y="3849"/>
              <a:ext cx="66" cy="67"/>
              <a:chOff x="1882" y="1842"/>
              <a:chExt cx="249" cy="250"/>
            </a:xfrm>
          </p:grpSpPr>
          <p:sp>
            <p:nvSpPr>
              <p:cNvPr id="66" name="Line 78"/>
              <p:cNvSpPr>
                <a:spLocks noChangeAspect="1" noChangeShapeType="1"/>
              </p:cNvSpPr>
              <p:nvPr/>
            </p:nvSpPr>
            <p:spPr bwMode="auto">
              <a:xfrm>
                <a:off x="1882" y="2092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7" name="Line 79"/>
              <p:cNvSpPr>
                <a:spLocks noChangeAspect="1" noChangeShapeType="1"/>
              </p:cNvSpPr>
              <p:nvPr/>
            </p:nvSpPr>
            <p:spPr bwMode="auto">
              <a:xfrm>
                <a:off x="1882" y="1842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8" name="Line 80"/>
              <p:cNvSpPr>
                <a:spLocks noChangeAspect="1" noChangeShapeType="1"/>
              </p:cNvSpPr>
              <p:nvPr/>
            </p:nvSpPr>
            <p:spPr bwMode="auto">
              <a:xfrm rot="5400000">
                <a:off x="2006" y="1967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9" name="Line 81"/>
              <p:cNvSpPr>
                <a:spLocks noChangeAspect="1" noChangeShapeType="1"/>
              </p:cNvSpPr>
              <p:nvPr/>
            </p:nvSpPr>
            <p:spPr bwMode="auto">
              <a:xfrm rot="5400000">
                <a:off x="1757" y="1967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</p:grpSp>
        <p:grpSp>
          <p:nvGrpSpPr>
            <p:cNvPr id="43" name="Group 82"/>
            <p:cNvGrpSpPr>
              <a:grpSpLocks noChangeAspect="1"/>
            </p:cNvGrpSpPr>
            <p:nvPr/>
          </p:nvGrpSpPr>
          <p:grpSpPr bwMode="auto">
            <a:xfrm>
              <a:off x="5512" y="3849"/>
              <a:ext cx="66" cy="67"/>
              <a:chOff x="1882" y="1842"/>
              <a:chExt cx="249" cy="250"/>
            </a:xfrm>
          </p:grpSpPr>
          <p:sp>
            <p:nvSpPr>
              <p:cNvPr id="62" name="Line 83"/>
              <p:cNvSpPr>
                <a:spLocks noChangeAspect="1" noChangeShapeType="1"/>
              </p:cNvSpPr>
              <p:nvPr/>
            </p:nvSpPr>
            <p:spPr bwMode="auto">
              <a:xfrm>
                <a:off x="1882" y="2092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3" name="Line 84"/>
              <p:cNvSpPr>
                <a:spLocks noChangeAspect="1" noChangeShapeType="1"/>
              </p:cNvSpPr>
              <p:nvPr/>
            </p:nvSpPr>
            <p:spPr bwMode="auto">
              <a:xfrm>
                <a:off x="1882" y="1842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4" name="Line 85"/>
              <p:cNvSpPr>
                <a:spLocks noChangeAspect="1" noChangeShapeType="1"/>
              </p:cNvSpPr>
              <p:nvPr/>
            </p:nvSpPr>
            <p:spPr bwMode="auto">
              <a:xfrm rot="5400000">
                <a:off x="2006" y="1967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5" name="Line 86"/>
              <p:cNvSpPr>
                <a:spLocks noChangeAspect="1" noChangeShapeType="1"/>
              </p:cNvSpPr>
              <p:nvPr/>
            </p:nvSpPr>
            <p:spPr bwMode="auto">
              <a:xfrm rot="5400000">
                <a:off x="1757" y="1967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</p:grpSp>
        <p:sp>
          <p:nvSpPr>
            <p:cNvPr id="44" name="Line 87"/>
            <p:cNvSpPr>
              <a:spLocks noChangeAspect="1" noChangeShapeType="1"/>
            </p:cNvSpPr>
            <p:nvPr/>
          </p:nvSpPr>
          <p:spPr bwMode="auto">
            <a:xfrm rot="5400000">
              <a:off x="5107" y="3864"/>
              <a:ext cx="10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5" name="Line 88"/>
            <p:cNvSpPr>
              <a:spLocks noChangeAspect="1" noChangeShapeType="1"/>
            </p:cNvSpPr>
            <p:nvPr/>
          </p:nvSpPr>
          <p:spPr bwMode="auto">
            <a:xfrm rot="5400000">
              <a:off x="5443" y="3863"/>
              <a:ext cx="10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46" name="Group 89"/>
            <p:cNvGrpSpPr>
              <a:grpSpLocks noChangeAspect="1"/>
            </p:cNvGrpSpPr>
            <p:nvPr/>
          </p:nvGrpSpPr>
          <p:grpSpPr bwMode="auto">
            <a:xfrm>
              <a:off x="5175" y="3702"/>
              <a:ext cx="306" cy="175"/>
              <a:chOff x="2301" y="1281"/>
              <a:chExt cx="1220" cy="697"/>
            </a:xfrm>
          </p:grpSpPr>
          <p:sp>
            <p:nvSpPr>
              <p:cNvPr id="60" name="Arc 90"/>
              <p:cNvSpPr>
                <a:spLocks noChangeAspect="1"/>
              </p:cNvSpPr>
              <p:nvPr/>
            </p:nvSpPr>
            <p:spPr bwMode="auto">
              <a:xfrm flipH="1">
                <a:off x="2301" y="1281"/>
                <a:ext cx="610" cy="69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9053"/>
                  <a:gd name="T1" fmla="*/ 0 h 21600"/>
                  <a:gd name="T2" fmla="*/ 19053 w 19053"/>
                  <a:gd name="T3" fmla="*/ 11424 h 21600"/>
                  <a:gd name="T4" fmla="*/ 0 w 19053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053" h="21600" fill="none" extrusionOk="0">
                    <a:moveTo>
                      <a:pt x="-1" y="0"/>
                    </a:moveTo>
                    <a:cubicBezTo>
                      <a:pt x="7972" y="0"/>
                      <a:pt x="15296" y="4391"/>
                      <a:pt x="19052" y="11424"/>
                    </a:cubicBezTo>
                  </a:path>
                  <a:path w="19053" h="21600" stroke="0" extrusionOk="0">
                    <a:moveTo>
                      <a:pt x="-1" y="0"/>
                    </a:moveTo>
                    <a:cubicBezTo>
                      <a:pt x="7972" y="0"/>
                      <a:pt x="15296" y="4391"/>
                      <a:pt x="19052" y="1142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61" name="Arc 91"/>
              <p:cNvSpPr>
                <a:spLocks noChangeAspect="1"/>
              </p:cNvSpPr>
              <p:nvPr/>
            </p:nvSpPr>
            <p:spPr bwMode="auto">
              <a:xfrm>
                <a:off x="2911" y="1281"/>
                <a:ext cx="610" cy="69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9080"/>
                  <a:gd name="T1" fmla="*/ 0 h 21600"/>
                  <a:gd name="T2" fmla="*/ 19080 w 19080"/>
                  <a:gd name="T3" fmla="*/ 11474 h 21600"/>
                  <a:gd name="T4" fmla="*/ 0 w 1908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080" h="21600" fill="none" extrusionOk="0">
                    <a:moveTo>
                      <a:pt x="-1" y="0"/>
                    </a:moveTo>
                    <a:cubicBezTo>
                      <a:pt x="7992" y="0"/>
                      <a:pt x="15332" y="4413"/>
                      <a:pt x="19079" y="11474"/>
                    </a:cubicBezTo>
                  </a:path>
                  <a:path w="19080" h="21600" stroke="0" extrusionOk="0">
                    <a:moveTo>
                      <a:pt x="-1" y="0"/>
                    </a:moveTo>
                    <a:cubicBezTo>
                      <a:pt x="7992" y="0"/>
                      <a:pt x="15332" y="4413"/>
                      <a:pt x="19079" y="1147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47" name="Line 92"/>
            <p:cNvSpPr>
              <a:spLocks noChangeAspect="1" noChangeShapeType="1"/>
            </p:cNvSpPr>
            <p:nvPr/>
          </p:nvSpPr>
          <p:spPr bwMode="auto">
            <a:xfrm>
              <a:off x="5191" y="3982"/>
              <a:ext cx="38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8" name="Line 93"/>
            <p:cNvSpPr>
              <a:spLocks noChangeAspect="1" noChangeShapeType="1"/>
            </p:cNvSpPr>
            <p:nvPr/>
          </p:nvSpPr>
          <p:spPr bwMode="auto">
            <a:xfrm rot="5400000">
              <a:off x="5025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9" name="Line 94"/>
            <p:cNvSpPr>
              <a:spLocks noChangeAspect="1" noChangeShapeType="1"/>
            </p:cNvSpPr>
            <p:nvPr/>
          </p:nvSpPr>
          <p:spPr bwMode="auto">
            <a:xfrm rot="5400000">
              <a:off x="4960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50" name="Line 95"/>
            <p:cNvSpPr>
              <a:spLocks noChangeAspect="1" noChangeShapeType="1"/>
            </p:cNvSpPr>
            <p:nvPr/>
          </p:nvSpPr>
          <p:spPr bwMode="auto">
            <a:xfrm>
              <a:off x="5078" y="3931"/>
              <a:ext cx="6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51" name="Line 96"/>
            <p:cNvSpPr>
              <a:spLocks noChangeAspect="1" noChangeShapeType="1"/>
            </p:cNvSpPr>
            <p:nvPr/>
          </p:nvSpPr>
          <p:spPr bwMode="auto">
            <a:xfrm rot="5400000">
              <a:off x="5341" y="4103"/>
              <a:ext cx="12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52" name="Line 97"/>
            <p:cNvSpPr>
              <a:spLocks noChangeAspect="1" noChangeShapeType="1"/>
            </p:cNvSpPr>
            <p:nvPr/>
          </p:nvSpPr>
          <p:spPr bwMode="auto">
            <a:xfrm rot="5400000">
              <a:off x="5364" y="4103"/>
              <a:ext cx="12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53" name="Group 98"/>
            <p:cNvGrpSpPr>
              <a:grpSpLocks noChangeAspect="1"/>
            </p:cNvGrpSpPr>
            <p:nvPr/>
          </p:nvGrpSpPr>
          <p:grpSpPr bwMode="auto">
            <a:xfrm>
              <a:off x="5404" y="4028"/>
              <a:ext cx="23" cy="13"/>
              <a:chOff x="2744" y="2557"/>
              <a:chExt cx="114" cy="57"/>
            </a:xfrm>
          </p:grpSpPr>
          <p:sp>
            <p:nvSpPr>
              <p:cNvPr id="58" name="Arc 99"/>
              <p:cNvSpPr>
                <a:spLocks noChangeAspect="1"/>
              </p:cNvSpPr>
              <p:nvPr/>
            </p:nvSpPr>
            <p:spPr bwMode="auto">
              <a:xfrm flipH="1">
                <a:off x="2744" y="2557"/>
                <a:ext cx="57" cy="5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59" name="Arc 100"/>
              <p:cNvSpPr>
                <a:spLocks noChangeAspect="1"/>
              </p:cNvSpPr>
              <p:nvPr/>
            </p:nvSpPr>
            <p:spPr bwMode="auto">
              <a:xfrm>
                <a:off x="2801" y="2557"/>
                <a:ext cx="57" cy="5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54" name="Line 101"/>
            <p:cNvSpPr>
              <a:spLocks noChangeAspect="1" noChangeShapeType="1"/>
            </p:cNvSpPr>
            <p:nvPr/>
          </p:nvSpPr>
          <p:spPr bwMode="auto">
            <a:xfrm>
              <a:off x="5404" y="4167"/>
              <a:ext cx="23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55" name="Group 102"/>
            <p:cNvGrpSpPr>
              <a:grpSpLocks noChangeAspect="1"/>
            </p:cNvGrpSpPr>
            <p:nvPr/>
          </p:nvGrpSpPr>
          <p:grpSpPr bwMode="auto">
            <a:xfrm>
              <a:off x="5366" y="3980"/>
              <a:ext cx="98" cy="49"/>
              <a:chOff x="2595" y="2388"/>
              <a:chExt cx="389" cy="195"/>
            </a:xfrm>
          </p:grpSpPr>
          <p:sp>
            <p:nvSpPr>
              <p:cNvPr id="56" name="Arc 103"/>
              <p:cNvSpPr>
                <a:spLocks noChangeAspect="1"/>
              </p:cNvSpPr>
              <p:nvPr/>
            </p:nvSpPr>
            <p:spPr bwMode="auto">
              <a:xfrm flipH="1">
                <a:off x="2595" y="2388"/>
                <a:ext cx="194" cy="19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487"/>
                  <a:gd name="T1" fmla="*/ 0 h 21600"/>
                  <a:gd name="T2" fmla="*/ 21487 w 21487"/>
                  <a:gd name="T3" fmla="*/ 19395 h 21600"/>
                  <a:gd name="T4" fmla="*/ 0 w 2148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487" h="21600" fill="none" extrusionOk="0">
                    <a:moveTo>
                      <a:pt x="-1" y="0"/>
                    </a:moveTo>
                    <a:cubicBezTo>
                      <a:pt x="11075" y="0"/>
                      <a:pt x="20356" y="8377"/>
                      <a:pt x="21487" y="19394"/>
                    </a:cubicBezTo>
                  </a:path>
                  <a:path w="21487" h="21600" stroke="0" extrusionOk="0">
                    <a:moveTo>
                      <a:pt x="-1" y="0"/>
                    </a:moveTo>
                    <a:cubicBezTo>
                      <a:pt x="11075" y="0"/>
                      <a:pt x="20356" y="8377"/>
                      <a:pt x="21487" y="1939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57" name="Arc 104"/>
              <p:cNvSpPr>
                <a:spLocks noChangeAspect="1"/>
              </p:cNvSpPr>
              <p:nvPr/>
            </p:nvSpPr>
            <p:spPr bwMode="auto">
              <a:xfrm>
                <a:off x="2790" y="2388"/>
                <a:ext cx="194" cy="19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26"/>
                  <a:gd name="T1" fmla="*/ 0 h 21600"/>
                  <a:gd name="T2" fmla="*/ 21526 w 21526"/>
                  <a:gd name="T3" fmla="*/ 19816 h 21600"/>
                  <a:gd name="T4" fmla="*/ 0 w 2152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26" h="21600" fill="none" extrusionOk="0">
                    <a:moveTo>
                      <a:pt x="-1" y="0"/>
                    </a:moveTo>
                    <a:cubicBezTo>
                      <a:pt x="11237" y="0"/>
                      <a:pt x="20598" y="8616"/>
                      <a:pt x="21526" y="19815"/>
                    </a:cubicBezTo>
                  </a:path>
                  <a:path w="21526" h="21600" stroke="0" extrusionOk="0">
                    <a:moveTo>
                      <a:pt x="-1" y="0"/>
                    </a:moveTo>
                    <a:cubicBezTo>
                      <a:pt x="11237" y="0"/>
                      <a:pt x="20598" y="8616"/>
                      <a:pt x="21526" y="1981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7" name="Group 40"/>
          <p:cNvGrpSpPr>
            <a:grpSpLocks noChangeAspect="1"/>
          </p:cNvGrpSpPr>
          <p:nvPr userDrawn="1"/>
        </p:nvGrpSpPr>
        <p:grpSpPr bwMode="auto">
          <a:xfrm>
            <a:off x="753438" y="5963971"/>
            <a:ext cx="10841379" cy="701675"/>
            <a:chOff x="0" y="3702"/>
            <a:chExt cx="5760" cy="465"/>
          </a:xfrm>
        </p:grpSpPr>
        <p:sp>
          <p:nvSpPr>
            <p:cNvPr id="8" name="Line 41"/>
            <p:cNvSpPr>
              <a:spLocks noChangeAspect="1" noChangeShapeType="1"/>
            </p:cNvSpPr>
            <p:nvPr/>
          </p:nvSpPr>
          <p:spPr bwMode="auto">
            <a:xfrm>
              <a:off x="0" y="4167"/>
              <a:ext cx="5078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" name="Line 42"/>
            <p:cNvSpPr>
              <a:spLocks noChangeAspect="1" noChangeShapeType="1"/>
            </p:cNvSpPr>
            <p:nvPr/>
          </p:nvSpPr>
          <p:spPr bwMode="auto">
            <a:xfrm>
              <a:off x="5578" y="4167"/>
              <a:ext cx="182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" name="Line 43"/>
            <p:cNvSpPr>
              <a:spLocks noChangeAspect="1" noChangeShapeType="1"/>
            </p:cNvSpPr>
            <p:nvPr/>
          </p:nvSpPr>
          <p:spPr bwMode="auto">
            <a:xfrm rot="1800000">
              <a:off x="5318" y="3891"/>
              <a:ext cx="158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" name="Line 44"/>
            <p:cNvSpPr>
              <a:spLocks noChangeAspect="1" noChangeShapeType="1"/>
            </p:cNvSpPr>
            <p:nvPr/>
          </p:nvSpPr>
          <p:spPr bwMode="auto">
            <a:xfrm rot="5400000">
              <a:off x="5098" y="4075"/>
              <a:ext cx="18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12" name="Group 45"/>
            <p:cNvGrpSpPr>
              <a:grpSpLocks noChangeAspect="1"/>
            </p:cNvGrpSpPr>
            <p:nvPr/>
          </p:nvGrpSpPr>
          <p:grpSpPr bwMode="auto">
            <a:xfrm>
              <a:off x="5249" y="3981"/>
              <a:ext cx="98" cy="48"/>
              <a:chOff x="2595" y="2388"/>
              <a:chExt cx="389" cy="195"/>
            </a:xfrm>
          </p:grpSpPr>
          <p:sp>
            <p:nvSpPr>
              <p:cNvPr id="70" name="Arc 46"/>
              <p:cNvSpPr>
                <a:spLocks noChangeAspect="1"/>
              </p:cNvSpPr>
              <p:nvPr/>
            </p:nvSpPr>
            <p:spPr bwMode="auto">
              <a:xfrm flipH="1">
                <a:off x="2595" y="2388"/>
                <a:ext cx="194" cy="19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487"/>
                  <a:gd name="T1" fmla="*/ 0 h 21600"/>
                  <a:gd name="T2" fmla="*/ 21487 w 21487"/>
                  <a:gd name="T3" fmla="*/ 19395 h 21600"/>
                  <a:gd name="T4" fmla="*/ 0 w 2148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487" h="21600" fill="none" extrusionOk="0">
                    <a:moveTo>
                      <a:pt x="-1" y="0"/>
                    </a:moveTo>
                    <a:cubicBezTo>
                      <a:pt x="11075" y="0"/>
                      <a:pt x="20356" y="8377"/>
                      <a:pt x="21487" y="19394"/>
                    </a:cubicBezTo>
                  </a:path>
                  <a:path w="21487" h="21600" stroke="0" extrusionOk="0">
                    <a:moveTo>
                      <a:pt x="-1" y="0"/>
                    </a:moveTo>
                    <a:cubicBezTo>
                      <a:pt x="11075" y="0"/>
                      <a:pt x="20356" y="8377"/>
                      <a:pt x="21487" y="1939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71" name="Arc 47"/>
              <p:cNvSpPr>
                <a:spLocks noChangeAspect="1"/>
              </p:cNvSpPr>
              <p:nvPr/>
            </p:nvSpPr>
            <p:spPr bwMode="auto">
              <a:xfrm>
                <a:off x="2790" y="2388"/>
                <a:ext cx="194" cy="19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26"/>
                  <a:gd name="T1" fmla="*/ 0 h 21600"/>
                  <a:gd name="T2" fmla="*/ 21526 w 21526"/>
                  <a:gd name="T3" fmla="*/ 19816 h 21600"/>
                  <a:gd name="T4" fmla="*/ 0 w 2152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26" h="21600" fill="none" extrusionOk="0">
                    <a:moveTo>
                      <a:pt x="-1" y="0"/>
                    </a:moveTo>
                    <a:cubicBezTo>
                      <a:pt x="11237" y="0"/>
                      <a:pt x="20598" y="8616"/>
                      <a:pt x="21526" y="19815"/>
                    </a:cubicBezTo>
                  </a:path>
                  <a:path w="21526" h="21600" stroke="0" extrusionOk="0">
                    <a:moveTo>
                      <a:pt x="-1" y="0"/>
                    </a:moveTo>
                    <a:cubicBezTo>
                      <a:pt x="11237" y="0"/>
                      <a:pt x="20598" y="8616"/>
                      <a:pt x="21526" y="1981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13" name="Line 48"/>
            <p:cNvSpPr>
              <a:spLocks noChangeAspect="1" noChangeShapeType="1"/>
            </p:cNvSpPr>
            <p:nvPr/>
          </p:nvSpPr>
          <p:spPr bwMode="auto">
            <a:xfrm rot="1800000">
              <a:off x="5317" y="3875"/>
              <a:ext cx="16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4" name="Line 49"/>
            <p:cNvSpPr>
              <a:spLocks noChangeAspect="1" noChangeShapeType="1"/>
            </p:cNvSpPr>
            <p:nvPr/>
          </p:nvSpPr>
          <p:spPr bwMode="auto">
            <a:xfrm rot="19800000">
              <a:off x="5173" y="3875"/>
              <a:ext cx="16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5" name="Line 50"/>
            <p:cNvSpPr>
              <a:spLocks noChangeAspect="1" noChangeShapeType="1"/>
            </p:cNvSpPr>
            <p:nvPr/>
          </p:nvSpPr>
          <p:spPr bwMode="auto">
            <a:xfrm rot="19800000">
              <a:off x="5180" y="3891"/>
              <a:ext cx="159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6" name="Line 51"/>
            <p:cNvSpPr>
              <a:spLocks noChangeAspect="1" noChangeShapeType="1"/>
            </p:cNvSpPr>
            <p:nvPr/>
          </p:nvSpPr>
          <p:spPr bwMode="auto">
            <a:xfrm rot="5400000">
              <a:off x="5378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7" name="Line 52"/>
            <p:cNvSpPr>
              <a:spLocks noChangeAspect="1" noChangeShapeType="1"/>
            </p:cNvSpPr>
            <p:nvPr/>
          </p:nvSpPr>
          <p:spPr bwMode="auto">
            <a:xfrm rot="5400000">
              <a:off x="5041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8" name="Line 53"/>
            <p:cNvSpPr>
              <a:spLocks noChangeAspect="1" noChangeShapeType="1"/>
            </p:cNvSpPr>
            <p:nvPr/>
          </p:nvSpPr>
          <p:spPr bwMode="auto">
            <a:xfrm rot="5400000">
              <a:off x="5137" y="4075"/>
              <a:ext cx="18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9" name="Line 54"/>
            <p:cNvSpPr>
              <a:spLocks noChangeAspect="1" noChangeShapeType="1"/>
            </p:cNvSpPr>
            <p:nvPr/>
          </p:nvSpPr>
          <p:spPr bwMode="auto">
            <a:xfrm rot="5400000">
              <a:off x="5177" y="4095"/>
              <a:ext cx="14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0" name="Line 55"/>
            <p:cNvSpPr>
              <a:spLocks noChangeAspect="1" noChangeShapeType="1"/>
            </p:cNvSpPr>
            <p:nvPr/>
          </p:nvSpPr>
          <p:spPr bwMode="auto">
            <a:xfrm rot="5400000">
              <a:off x="5294" y="4094"/>
              <a:ext cx="14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1" name="Line 56"/>
            <p:cNvSpPr>
              <a:spLocks noChangeAspect="1" noChangeShapeType="1"/>
            </p:cNvSpPr>
            <p:nvPr/>
          </p:nvSpPr>
          <p:spPr bwMode="auto">
            <a:xfrm rot="5400000">
              <a:off x="5392" y="4094"/>
              <a:ext cx="14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2" name="Line 57"/>
            <p:cNvSpPr>
              <a:spLocks noChangeAspect="1" noChangeShapeType="1"/>
            </p:cNvSpPr>
            <p:nvPr/>
          </p:nvSpPr>
          <p:spPr bwMode="auto">
            <a:xfrm rot="5400000">
              <a:off x="5275" y="4095"/>
              <a:ext cx="14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3" name="Line 58"/>
            <p:cNvSpPr>
              <a:spLocks noChangeAspect="1" noChangeShapeType="1"/>
            </p:cNvSpPr>
            <p:nvPr/>
          </p:nvSpPr>
          <p:spPr bwMode="auto">
            <a:xfrm rot="5400000">
              <a:off x="5224" y="4103"/>
              <a:ext cx="12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4" name="Line 59"/>
            <p:cNvSpPr>
              <a:spLocks noChangeAspect="1" noChangeShapeType="1"/>
            </p:cNvSpPr>
            <p:nvPr/>
          </p:nvSpPr>
          <p:spPr bwMode="auto">
            <a:xfrm rot="5400000">
              <a:off x="5247" y="4103"/>
              <a:ext cx="12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25" name="Group 60"/>
            <p:cNvGrpSpPr>
              <a:grpSpLocks noChangeAspect="1"/>
            </p:cNvGrpSpPr>
            <p:nvPr/>
          </p:nvGrpSpPr>
          <p:grpSpPr bwMode="auto">
            <a:xfrm>
              <a:off x="5287" y="4028"/>
              <a:ext cx="23" cy="13"/>
              <a:chOff x="2744" y="2557"/>
              <a:chExt cx="114" cy="57"/>
            </a:xfrm>
          </p:grpSpPr>
          <p:sp>
            <p:nvSpPr>
              <p:cNvPr id="68" name="Arc 61"/>
              <p:cNvSpPr>
                <a:spLocks noChangeAspect="1"/>
              </p:cNvSpPr>
              <p:nvPr/>
            </p:nvSpPr>
            <p:spPr bwMode="auto">
              <a:xfrm flipH="1">
                <a:off x="2744" y="2557"/>
                <a:ext cx="57" cy="5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69" name="Arc 62"/>
              <p:cNvSpPr>
                <a:spLocks noChangeAspect="1"/>
              </p:cNvSpPr>
              <p:nvPr/>
            </p:nvSpPr>
            <p:spPr bwMode="auto">
              <a:xfrm>
                <a:off x="2801" y="2557"/>
                <a:ext cx="57" cy="5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26" name="Line 63"/>
            <p:cNvSpPr>
              <a:spLocks noChangeAspect="1" noChangeShapeType="1"/>
            </p:cNvSpPr>
            <p:nvPr/>
          </p:nvSpPr>
          <p:spPr bwMode="auto">
            <a:xfrm>
              <a:off x="5287" y="4167"/>
              <a:ext cx="23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7" name="Line 64"/>
            <p:cNvSpPr>
              <a:spLocks noChangeAspect="1" noChangeShapeType="1"/>
            </p:cNvSpPr>
            <p:nvPr/>
          </p:nvSpPr>
          <p:spPr bwMode="auto">
            <a:xfrm>
              <a:off x="5230" y="4167"/>
              <a:ext cx="19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8" name="Line 65"/>
            <p:cNvSpPr>
              <a:spLocks noChangeAspect="1" noChangeShapeType="1"/>
            </p:cNvSpPr>
            <p:nvPr/>
          </p:nvSpPr>
          <p:spPr bwMode="auto">
            <a:xfrm>
              <a:off x="5347" y="4167"/>
              <a:ext cx="19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9" name="Line 66"/>
            <p:cNvSpPr>
              <a:spLocks noChangeAspect="1" noChangeShapeType="1"/>
            </p:cNvSpPr>
            <p:nvPr/>
          </p:nvSpPr>
          <p:spPr bwMode="auto">
            <a:xfrm>
              <a:off x="5465" y="4167"/>
              <a:ext cx="30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0" name="Line 67"/>
            <p:cNvSpPr>
              <a:spLocks noChangeAspect="1" noChangeShapeType="1"/>
            </p:cNvSpPr>
            <p:nvPr/>
          </p:nvSpPr>
          <p:spPr bwMode="auto">
            <a:xfrm>
              <a:off x="5160" y="4167"/>
              <a:ext cx="31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1" name="Line 68"/>
            <p:cNvSpPr>
              <a:spLocks noChangeAspect="1" noChangeShapeType="1"/>
            </p:cNvSpPr>
            <p:nvPr/>
          </p:nvSpPr>
          <p:spPr bwMode="auto">
            <a:xfrm>
              <a:off x="5160" y="3931"/>
              <a:ext cx="31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2" name="Line 69"/>
            <p:cNvSpPr>
              <a:spLocks noChangeAspect="1" noChangeShapeType="1"/>
            </p:cNvSpPr>
            <p:nvPr/>
          </p:nvSpPr>
          <p:spPr bwMode="auto">
            <a:xfrm>
              <a:off x="5465" y="3931"/>
              <a:ext cx="30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3" name="Line 70"/>
            <p:cNvSpPr>
              <a:spLocks noChangeAspect="1" noChangeShapeType="1"/>
            </p:cNvSpPr>
            <p:nvPr/>
          </p:nvSpPr>
          <p:spPr bwMode="auto">
            <a:xfrm>
              <a:off x="5471" y="3916"/>
              <a:ext cx="2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4" name="Line 71"/>
            <p:cNvSpPr>
              <a:spLocks noChangeAspect="1" noChangeShapeType="1"/>
            </p:cNvSpPr>
            <p:nvPr/>
          </p:nvSpPr>
          <p:spPr bwMode="auto">
            <a:xfrm>
              <a:off x="5160" y="3916"/>
              <a:ext cx="24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5" name="Line 72"/>
            <p:cNvSpPr>
              <a:spLocks noChangeAspect="1" noChangeShapeType="1"/>
            </p:cNvSpPr>
            <p:nvPr/>
          </p:nvSpPr>
          <p:spPr bwMode="auto">
            <a:xfrm rot="5400000">
              <a:off x="5460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6" name="Line 73"/>
            <p:cNvSpPr>
              <a:spLocks noChangeAspect="1" noChangeShapeType="1"/>
            </p:cNvSpPr>
            <p:nvPr/>
          </p:nvSpPr>
          <p:spPr bwMode="auto">
            <a:xfrm rot="5400000">
              <a:off x="5394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7" name="Line 74"/>
            <p:cNvSpPr>
              <a:spLocks noChangeAspect="1" noChangeShapeType="1"/>
            </p:cNvSpPr>
            <p:nvPr/>
          </p:nvSpPr>
          <p:spPr bwMode="auto">
            <a:xfrm>
              <a:off x="5512" y="3931"/>
              <a:ext cx="6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8" name="Line 75"/>
            <p:cNvSpPr>
              <a:spLocks noChangeAspect="1" noChangeShapeType="1"/>
            </p:cNvSpPr>
            <p:nvPr/>
          </p:nvSpPr>
          <p:spPr bwMode="auto">
            <a:xfrm>
              <a:off x="5160" y="3810"/>
              <a:ext cx="3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9" name="Line 76"/>
            <p:cNvSpPr>
              <a:spLocks noChangeAspect="1" noChangeShapeType="1"/>
            </p:cNvSpPr>
            <p:nvPr/>
          </p:nvSpPr>
          <p:spPr bwMode="auto">
            <a:xfrm>
              <a:off x="5175" y="3796"/>
              <a:ext cx="30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40" name="Group 77"/>
            <p:cNvGrpSpPr>
              <a:grpSpLocks noChangeAspect="1"/>
            </p:cNvGrpSpPr>
            <p:nvPr/>
          </p:nvGrpSpPr>
          <p:grpSpPr bwMode="auto">
            <a:xfrm>
              <a:off x="5078" y="3849"/>
              <a:ext cx="66" cy="67"/>
              <a:chOff x="1882" y="1842"/>
              <a:chExt cx="249" cy="250"/>
            </a:xfrm>
          </p:grpSpPr>
          <p:sp>
            <p:nvSpPr>
              <p:cNvPr id="64" name="Line 78"/>
              <p:cNvSpPr>
                <a:spLocks noChangeAspect="1" noChangeShapeType="1"/>
              </p:cNvSpPr>
              <p:nvPr/>
            </p:nvSpPr>
            <p:spPr bwMode="auto">
              <a:xfrm>
                <a:off x="1882" y="2092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5" name="Line 79"/>
              <p:cNvSpPr>
                <a:spLocks noChangeAspect="1" noChangeShapeType="1"/>
              </p:cNvSpPr>
              <p:nvPr/>
            </p:nvSpPr>
            <p:spPr bwMode="auto">
              <a:xfrm>
                <a:off x="1882" y="1842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6" name="Line 80"/>
              <p:cNvSpPr>
                <a:spLocks noChangeAspect="1" noChangeShapeType="1"/>
              </p:cNvSpPr>
              <p:nvPr/>
            </p:nvSpPr>
            <p:spPr bwMode="auto">
              <a:xfrm rot="5400000">
                <a:off x="2006" y="1967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7" name="Line 81"/>
              <p:cNvSpPr>
                <a:spLocks noChangeAspect="1" noChangeShapeType="1"/>
              </p:cNvSpPr>
              <p:nvPr/>
            </p:nvSpPr>
            <p:spPr bwMode="auto">
              <a:xfrm rot="5400000">
                <a:off x="1757" y="1967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</p:grpSp>
        <p:grpSp>
          <p:nvGrpSpPr>
            <p:cNvPr id="41" name="Group 82"/>
            <p:cNvGrpSpPr>
              <a:grpSpLocks noChangeAspect="1"/>
            </p:cNvGrpSpPr>
            <p:nvPr/>
          </p:nvGrpSpPr>
          <p:grpSpPr bwMode="auto">
            <a:xfrm>
              <a:off x="5512" y="3849"/>
              <a:ext cx="66" cy="67"/>
              <a:chOff x="1882" y="1842"/>
              <a:chExt cx="249" cy="250"/>
            </a:xfrm>
          </p:grpSpPr>
          <p:sp>
            <p:nvSpPr>
              <p:cNvPr id="60" name="Line 83"/>
              <p:cNvSpPr>
                <a:spLocks noChangeAspect="1" noChangeShapeType="1"/>
              </p:cNvSpPr>
              <p:nvPr/>
            </p:nvSpPr>
            <p:spPr bwMode="auto">
              <a:xfrm>
                <a:off x="1882" y="2092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1" name="Line 84"/>
              <p:cNvSpPr>
                <a:spLocks noChangeAspect="1" noChangeShapeType="1"/>
              </p:cNvSpPr>
              <p:nvPr/>
            </p:nvSpPr>
            <p:spPr bwMode="auto">
              <a:xfrm>
                <a:off x="1882" y="1842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2" name="Line 85"/>
              <p:cNvSpPr>
                <a:spLocks noChangeAspect="1" noChangeShapeType="1"/>
              </p:cNvSpPr>
              <p:nvPr/>
            </p:nvSpPr>
            <p:spPr bwMode="auto">
              <a:xfrm rot="5400000">
                <a:off x="2006" y="1967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  <p:sp>
            <p:nvSpPr>
              <p:cNvPr id="63" name="Line 86"/>
              <p:cNvSpPr>
                <a:spLocks noChangeAspect="1" noChangeShapeType="1"/>
              </p:cNvSpPr>
              <p:nvPr/>
            </p:nvSpPr>
            <p:spPr bwMode="auto">
              <a:xfrm rot="5400000">
                <a:off x="1757" y="1967"/>
                <a:ext cx="249" cy="0"/>
              </a:xfrm>
              <a:prstGeom prst="line">
                <a:avLst/>
              </a:pr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 sz="1800"/>
              </a:p>
            </p:txBody>
          </p:sp>
        </p:grpSp>
        <p:sp>
          <p:nvSpPr>
            <p:cNvPr id="42" name="Line 87"/>
            <p:cNvSpPr>
              <a:spLocks noChangeAspect="1" noChangeShapeType="1"/>
            </p:cNvSpPr>
            <p:nvPr/>
          </p:nvSpPr>
          <p:spPr bwMode="auto">
            <a:xfrm rot="5400000">
              <a:off x="5107" y="3864"/>
              <a:ext cx="10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3" name="Line 88"/>
            <p:cNvSpPr>
              <a:spLocks noChangeAspect="1" noChangeShapeType="1"/>
            </p:cNvSpPr>
            <p:nvPr/>
          </p:nvSpPr>
          <p:spPr bwMode="auto">
            <a:xfrm rot="5400000">
              <a:off x="5443" y="3863"/>
              <a:ext cx="10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44" name="Group 89"/>
            <p:cNvGrpSpPr>
              <a:grpSpLocks noChangeAspect="1"/>
            </p:cNvGrpSpPr>
            <p:nvPr/>
          </p:nvGrpSpPr>
          <p:grpSpPr bwMode="auto">
            <a:xfrm>
              <a:off x="5175" y="3702"/>
              <a:ext cx="306" cy="175"/>
              <a:chOff x="2301" y="1281"/>
              <a:chExt cx="1220" cy="697"/>
            </a:xfrm>
          </p:grpSpPr>
          <p:sp>
            <p:nvSpPr>
              <p:cNvPr id="58" name="Arc 90"/>
              <p:cNvSpPr>
                <a:spLocks noChangeAspect="1"/>
              </p:cNvSpPr>
              <p:nvPr/>
            </p:nvSpPr>
            <p:spPr bwMode="auto">
              <a:xfrm flipH="1">
                <a:off x="2301" y="1281"/>
                <a:ext cx="610" cy="69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9053"/>
                  <a:gd name="T1" fmla="*/ 0 h 21600"/>
                  <a:gd name="T2" fmla="*/ 19053 w 19053"/>
                  <a:gd name="T3" fmla="*/ 11424 h 21600"/>
                  <a:gd name="T4" fmla="*/ 0 w 19053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053" h="21600" fill="none" extrusionOk="0">
                    <a:moveTo>
                      <a:pt x="-1" y="0"/>
                    </a:moveTo>
                    <a:cubicBezTo>
                      <a:pt x="7972" y="0"/>
                      <a:pt x="15296" y="4391"/>
                      <a:pt x="19052" y="11424"/>
                    </a:cubicBezTo>
                  </a:path>
                  <a:path w="19053" h="21600" stroke="0" extrusionOk="0">
                    <a:moveTo>
                      <a:pt x="-1" y="0"/>
                    </a:moveTo>
                    <a:cubicBezTo>
                      <a:pt x="7972" y="0"/>
                      <a:pt x="15296" y="4391"/>
                      <a:pt x="19052" y="1142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59" name="Arc 91"/>
              <p:cNvSpPr>
                <a:spLocks noChangeAspect="1"/>
              </p:cNvSpPr>
              <p:nvPr/>
            </p:nvSpPr>
            <p:spPr bwMode="auto">
              <a:xfrm>
                <a:off x="2911" y="1281"/>
                <a:ext cx="610" cy="69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9080"/>
                  <a:gd name="T1" fmla="*/ 0 h 21600"/>
                  <a:gd name="T2" fmla="*/ 19080 w 19080"/>
                  <a:gd name="T3" fmla="*/ 11474 h 21600"/>
                  <a:gd name="T4" fmla="*/ 0 w 1908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080" h="21600" fill="none" extrusionOk="0">
                    <a:moveTo>
                      <a:pt x="-1" y="0"/>
                    </a:moveTo>
                    <a:cubicBezTo>
                      <a:pt x="7992" y="0"/>
                      <a:pt x="15332" y="4413"/>
                      <a:pt x="19079" y="11474"/>
                    </a:cubicBezTo>
                  </a:path>
                  <a:path w="19080" h="21600" stroke="0" extrusionOk="0">
                    <a:moveTo>
                      <a:pt x="-1" y="0"/>
                    </a:moveTo>
                    <a:cubicBezTo>
                      <a:pt x="7992" y="0"/>
                      <a:pt x="15332" y="4413"/>
                      <a:pt x="19079" y="1147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45" name="Line 92"/>
            <p:cNvSpPr>
              <a:spLocks noChangeAspect="1" noChangeShapeType="1"/>
            </p:cNvSpPr>
            <p:nvPr/>
          </p:nvSpPr>
          <p:spPr bwMode="auto">
            <a:xfrm>
              <a:off x="5191" y="3982"/>
              <a:ext cx="38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6" name="Line 93"/>
            <p:cNvSpPr>
              <a:spLocks noChangeAspect="1" noChangeShapeType="1"/>
            </p:cNvSpPr>
            <p:nvPr/>
          </p:nvSpPr>
          <p:spPr bwMode="auto">
            <a:xfrm rot="5400000">
              <a:off x="5025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7" name="Line 94"/>
            <p:cNvSpPr>
              <a:spLocks noChangeAspect="1" noChangeShapeType="1"/>
            </p:cNvSpPr>
            <p:nvPr/>
          </p:nvSpPr>
          <p:spPr bwMode="auto">
            <a:xfrm rot="5400000">
              <a:off x="4960" y="4049"/>
              <a:ext cx="23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8" name="Line 95"/>
            <p:cNvSpPr>
              <a:spLocks noChangeAspect="1" noChangeShapeType="1"/>
            </p:cNvSpPr>
            <p:nvPr/>
          </p:nvSpPr>
          <p:spPr bwMode="auto">
            <a:xfrm>
              <a:off x="5078" y="3931"/>
              <a:ext cx="65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9" name="Line 96"/>
            <p:cNvSpPr>
              <a:spLocks noChangeAspect="1" noChangeShapeType="1"/>
            </p:cNvSpPr>
            <p:nvPr/>
          </p:nvSpPr>
          <p:spPr bwMode="auto">
            <a:xfrm rot="5400000">
              <a:off x="5341" y="4103"/>
              <a:ext cx="12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50" name="Line 97"/>
            <p:cNvSpPr>
              <a:spLocks noChangeAspect="1" noChangeShapeType="1"/>
            </p:cNvSpPr>
            <p:nvPr/>
          </p:nvSpPr>
          <p:spPr bwMode="auto">
            <a:xfrm rot="5400000">
              <a:off x="5364" y="4103"/>
              <a:ext cx="126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51" name="Group 98"/>
            <p:cNvGrpSpPr>
              <a:grpSpLocks noChangeAspect="1"/>
            </p:cNvGrpSpPr>
            <p:nvPr/>
          </p:nvGrpSpPr>
          <p:grpSpPr bwMode="auto">
            <a:xfrm>
              <a:off x="5404" y="4028"/>
              <a:ext cx="23" cy="13"/>
              <a:chOff x="2744" y="2557"/>
              <a:chExt cx="114" cy="57"/>
            </a:xfrm>
          </p:grpSpPr>
          <p:sp>
            <p:nvSpPr>
              <p:cNvPr id="56" name="Arc 99"/>
              <p:cNvSpPr>
                <a:spLocks noChangeAspect="1"/>
              </p:cNvSpPr>
              <p:nvPr/>
            </p:nvSpPr>
            <p:spPr bwMode="auto">
              <a:xfrm flipH="1">
                <a:off x="2744" y="2557"/>
                <a:ext cx="57" cy="5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57" name="Arc 100"/>
              <p:cNvSpPr>
                <a:spLocks noChangeAspect="1"/>
              </p:cNvSpPr>
              <p:nvPr/>
            </p:nvSpPr>
            <p:spPr bwMode="auto">
              <a:xfrm>
                <a:off x="2801" y="2557"/>
                <a:ext cx="57" cy="5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  <p:sp>
          <p:nvSpPr>
            <p:cNvPr id="52" name="Line 101"/>
            <p:cNvSpPr>
              <a:spLocks noChangeAspect="1" noChangeShapeType="1"/>
            </p:cNvSpPr>
            <p:nvPr/>
          </p:nvSpPr>
          <p:spPr bwMode="auto">
            <a:xfrm>
              <a:off x="5404" y="4167"/>
              <a:ext cx="23" cy="0"/>
            </a:xfrm>
            <a:prstGeom prst="line">
              <a:avLst/>
            </a:prstGeom>
            <a:noFill/>
            <a:ln w="13970">
              <a:solidFill>
                <a:srgbClr val="823F98"/>
              </a:solidFill>
              <a:round/>
            </a:ln>
            <a:effectLst/>
          </p:spPr>
          <p:txBody>
            <a:bodyPr/>
            <a:lstStyle/>
            <a:p>
              <a:endParaRPr lang="zh-CN" altLang="en-US" sz="1800"/>
            </a:p>
          </p:txBody>
        </p:sp>
        <p:grpSp>
          <p:nvGrpSpPr>
            <p:cNvPr id="53" name="Group 102"/>
            <p:cNvGrpSpPr>
              <a:grpSpLocks noChangeAspect="1"/>
            </p:cNvGrpSpPr>
            <p:nvPr/>
          </p:nvGrpSpPr>
          <p:grpSpPr bwMode="auto">
            <a:xfrm>
              <a:off x="5366" y="3980"/>
              <a:ext cx="98" cy="49"/>
              <a:chOff x="2595" y="2388"/>
              <a:chExt cx="389" cy="195"/>
            </a:xfrm>
          </p:grpSpPr>
          <p:sp>
            <p:nvSpPr>
              <p:cNvPr id="54" name="Arc 103"/>
              <p:cNvSpPr>
                <a:spLocks noChangeAspect="1"/>
              </p:cNvSpPr>
              <p:nvPr/>
            </p:nvSpPr>
            <p:spPr bwMode="auto">
              <a:xfrm flipH="1">
                <a:off x="2595" y="2388"/>
                <a:ext cx="194" cy="19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487"/>
                  <a:gd name="T1" fmla="*/ 0 h 21600"/>
                  <a:gd name="T2" fmla="*/ 21487 w 21487"/>
                  <a:gd name="T3" fmla="*/ 19395 h 21600"/>
                  <a:gd name="T4" fmla="*/ 0 w 2148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487" h="21600" fill="none" extrusionOk="0">
                    <a:moveTo>
                      <a:pt x="-1" y="0"/>
                    </a:moveTo>
                    <a:cubicBezTo>
                      <a:pt x="11075" y="0"/>
                      <a:pt x="20356" y="8377"/>
                      <a:pt x="21487" y="19394"/>
                    </a:cubicBezTo>
                  </a:path>
                  <a:path w="21487" h="21600" stroke="0" extrusionOk="0">
                    <a:moveTo>
                      <a:pt x="-1" y="0"/>
                    </a:moveTo>
                    <a:cubicBezTo>
                      <a:pt x="11075" y="0"/>
                      <a:pt x="20356" y="8377"/>
                      <a:pt x="21487" y="1939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  <p:sp>
            <p:nvSpPr>
              <p:cNvPr id="55" name="Arc 104"/>
              <p:cNvSpPr>
                <a:spLocks noChangeAspect="1"/>
              </p:cNvSpPr>
              <p:nvPr/>
            </p:nvSpPr>
            <p:spPr bwMode="auto">
              <a:xfrm>
                <a:off x="2790" y="2388"/>
                <a:ext cx="194" cy="19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26"/>
                  <a:gd name="T1" fmla="*/ 0 h 21600"/>
                  <a:gd name="T2" fmla="*/ 21526 w 21526"/>
                  <a:gd name="T3" fmla="*/ 19816 h 21600"/>
                  <a:gd name="T4" fmla="*/ 0 w 2152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26" h="21600" fill="none" extrusionOk="0">
                    <a:moveTo>
                      <a:pt x="-1" y="0"/>
                    </a:moveTo>
                    <a:cubicBezTo>
                      <a:pt x="11237" y="0"/>
                      <a:pt x="20598" y="8616"/>
                      <a:pt x="21526" y="19815"/>
                    </a:cubicBezTo>
                  </a:path>
                  <a:path w="21526" h="21600" stroke="0" extrusionOk="0">
                    <a:moveTo>
                      <a:pt x="-1" y="0"/>
                    </a:moveTo>
                    <a:cubicBezTo>
                      <a:pt x="11237" y="0"/>
                      <a:pt x="20598" y="8616"/>
                      <a:pt x="21526" y="1981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3970">
                <a:solidFill>
                  <a:srgbClr val="823F98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800"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marL="742950" lvl="1" indent="-285750" algn="l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80000"/>
              <a:buFont typeface="Wingdings 2" panose="05020102010507070707" pitchFamily="18" charset="2"/>
              <a:buChar char=""/>
            </a:pPr>
            <a:r>
              <a:rPr lang="zh-CN" altLang="en-US" dirty="0"/>
              <a:t>第二级</a:t>
            </a:r>
          </a:p>
          <a:p>
            <a:pPr marL="1143000" lvl="2" indent="-228600" algn="l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60000"/>
              <a:buFont typeface="Wingdings" panose="05000000000000000000" pitchFamily="2" charset="2"/>
              <a:buChar char=""/>
            </a:pPr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37600" y="630872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086" y="116632"/>
            <a:ext cx="1757017" cy="53950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灯片编号占位符 5"/>
          <p:cNvSpPr txBox="1"/>
          <p:nvPr userDrawn="1"/>
        </p:nvSpPr>
        <p:spPr>
          <a:xfrm>
            <a:off x="57726" y="6471834"/>
            <a:ext cx="694104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b="1" kern="120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3DB592A-0909-472D-A1D6-B1E0A3795436}" type="slidenum">
              <a:rPr lang="zh-CN" altLang="en-US" sz="1600" smtClean="0"/>
              <a:t>‹#›</a:t>
            </a:fld>
            <a:endParaRPr lang="zh-CN" altLang="en-US" sz="1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eorgia" panose="02040502050405020303" pitchFamily="18" charset="0"/>
          <a:ea typeface="黑体" panose="02010609060101010101" charset="-122"/>
          <a:cs typeface="+mj-cs"/>
        </a:defRPr>
      </a:lvl1pPr>
    </p:titleStyle>
    <p:bodyStyle>
      <a:lvl1pPr marL="342900" indent="-342900" algn="l" defTabSz="914400" rtl="0" eaLnBrk="1" fontAlgn="base" latinLnBrk="0" hangingPunct="1">
        <a:lnSpc>
          <a:spcPct val="150000"/>
        </a:lnSpc>
        <a:spcBef>
          <a:spcPct val="20000"/>
        </a:spcBef>
        <a:spcAft>
          <a:spcPct val="0"/>
        </a:spcAft>
        <a:buClr>
          <a:srgbClr val="7030A0"/>
        </a:buClr>
        <a:buSzPct val="73000"/>
        <a:buFont typeface="Wingdings 2" panose="05020102010507070707" pitchFamily="18" charset="2"/>
        <a:buChar char=""/>
        <a:defRPr lang="zh-CN" altLang="en-US" sz="2600" kern="1200" dirty="0" smtClean="0">
          <a:solidFill>
            <a:schemeClr val="tx1"/>
          </a:solidFill>
          <a:latin typeface="Georgia" panose="02040502050405020303" pitchFamily="18" charset="0"/>
          <a:ea typeface="黑体" panose="02010609060101010101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zh-CN" altLang="en-US" sz="2300" kern="1200" dirty="0" smtClean="0">
          <a:solidFill>
            <a:schemeClr val="tx1"/>
          </a:solidFill>
          <a:latin typeface="Georgia" panose="02040502050405020303" pitchFamily="18" charset="0"/>
          <a:ea typeface="黑体" panose="02010609060101010101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zh-CN" altLang="en-US" sz="2000" kern="1200" dirty="0" smtClean="0">
          <a:solidFill>
            <a:schemeClr val="tx1"/>
          </a:solidFill>
          <a:latin typeface="Georgia" panose="02040502050405020303" pitchFamily="18" charset="0"/>
          <a:ea typeface="黑体" panose="02010609060101010101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>
            <a:lumMod val="75000"/>
          </a:schemeClr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Georgia" panose="02040502050405020303" pitchFamily="18" charset="0"/>
          <a:ea typeface="黑体" panose="02010609060101010101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4">
            <a:lumMod val="75000"/>
          </a:schemeClr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Georgia" panose="02040502050405020303" pitchFamily="18" charset="0"/>
          <a:ea typeface="黑体" panose="02010609060101010101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ihuang@tsinghua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coai.cs.tsinghua.edu.cn/h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i.com/blog/better-language-models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7" Type="http://schemas.openxmlformats.org/officeDocument/2006/relationships/image" Target="../media/image3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5" Type="http://schemas.openxmlformats.org/officeDocument/2006/relationships/image" Target="../media/image420.png"/><Relationship Id="rId4" Type="http://schemas.openxmlformats.org/officeDocument/2006/relationships/image" Target="../media/image4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420.png"/><Relationship Id="rId4" Type="http://schemas.openxmlformats.org/officeDocument/2006/relationships/image" Target="../media/image4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4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coai.cs.tsinghua.edu.cn/static/CommonsenseStoryGe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aihuang@tsinghua.edu.cn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ai.cs.tsinghua.edu.cn/dialtk" TargetMode="External"/><Relationship Id="rId4" Type="http://schemas.openxmlformats.org/officeDocument/2006/relationships/hyperlink" Target="http://coai.cs.tsinghua.edu.cn/h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63880" y="1301899"/>
            <a:ext cx="11064240" cy="1470025"/>
          </a:xfrm>
        </p:spPr>
        <p:txBody>
          <a:bodyPr>
            <a:noAutofit/>
          </a:bodyPr>
          <a:lstStyle/>
          <a:p>
            <a:r>
              <a:rPr lang="en-US" altLang="zh-CN" sz="4400" b="1" dirty="0">
                <a:latin typeface="Georgia" panose="02040502050405020303" pitchFamily="18" charset="0"/>
              </a:rPr>
              <a:t>Commonsense</a:t>
            </a:r>
            <a:r>
              <a:rPr lang="zh-CN" altLang="en-US" sz="4400" b="1" dirty="0">
                <a:latin typeface="Georgia" panose="02040502050405020303" pitchFamily="18" charset="0"/>
              </a:rPr>
              <a:t> </a:t>
            </a:r>
            <a:r>
              <a:rPr lang="en-US" altLang="zh-CN" sz="4400" b="1" dirty="0">
                <a:latin typeface="Georgia" panose="02040502050405020303" pitchFamily="18" charset="0"/>
              </a:rPr>
              <a:t>Knowledge</a:t>
            </a:r>
            <a:r>
              <a:rPr lang="zh-CN" altLang="en-US" sz="4400" b="1" dirty="0">
                <a:latin typeface="Georgia" panose="02040502050405020303" pitchFamily="18" charset="0"/>
              </a:rPr>
              <a:t> </a:t>
            </a:r>
            <a:r>
              <a:rPr lang="en-US" altLang="zh-CN" sz="4400" b="1" dirty="0">
                <a:latin typeface="Georgia" panose="02040502050405020303" pitchFamily="18" charset="0"/>
              </a:rPr>
              <a:t>and</a:t>
            </a:r>
            <a:r>
              <a:rPr lang="zh-CN" altLang="en-US" sz="4400" b="1" dirty="0">
                <a:latin typeface="Georgia" panose="02040502050405020303" pitchFamily="18" charset="0"/>
              </a:rPr>
              <a:t> </a:t>
            </a:r>
            <a:r>
              <a:rPr lang="en-US" altLang="zh-CN" sz="4400" b="1" dirty="0">
                <a:latin typeface="Georgia" panose="02040502050405020303" pitchFamily="18" charset="0"/>
              </a:rPr>
              <a:t>Language</a:t>
            </a:r>
            <a:r>
              <a:rPr lang="zh-CN" altLang="en-US" sz="4400" b="1" dirty="0">
                <a:latin typeface="Georgia" panose="02040502050405020303" pitchFamily="18" charset="0"/>
              </a:rPr>
              <a:t> </a:t>
            </a:r>
            <a:r>
              <a:rPr lang="en-US" altLang="zh-CN" sz="4400" b="1" dirty="0">
                <a:latin typeface="Georgia" panose="02040502050405020303" pitchFamily="18" charset="0"/>
              </a:rPr>
              <a:t>Generation</a:t>
            </a:r>
            <a:endParaRPr lang="en-US" altLang="en-US" sz="4400" b="1" dirty="0">
              <a:latin typeface="Georgia" panose="02040502050405020303" pitchFamily="18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427250" y="3601195"/>
            <a:ext cx="7415561" cy="2740231"/>
          </a:xfrm>
        </p:spPr>
        <p:txBody>
          <a:bodyPr>
            <a:normAutofit/>
          </a:bodyPr>
          <a:lstStyle/>
          <a:p>
            <a:r>
              <a:rPr lang="en-US" altLang="zh-CN" sz="2800" b="1" dirty="0" err="1">
                <a:solidFill>
                  <a:schemeClr val="tx1"/>
                </a:solidFill>
              </a:rPr>
              <a:t>Minlie</a:t>
            </a:r>
            <a:r>
              <a:rPr lang="zh-CN" altLang="en-US" sz="2800" b="1" dirty="0">
                <a:solidFill>
                  <a:schemeClr val="tx1"/>
                </a:solidFill>
              </a:rPr>
              <a:t> </a:t>
            </a:r>
            <a:r>
              <a:rPr lang="en-US" altLang="zh-CN" sz="2800" b="1" dirty="0">
                <a:solidFill>
                  <a:schemeClr val="tx1"/>
                </a:solidFill>
              </a:rPr>
              <a:t>Huang</a:t>
            </a:r>
            <a:r>
              <a:rPr lang="zh-CN" altLang="en-US" sz="2800" b="1" dirty="0">
                <a:solidFill>
                  <a:schemeClr val="tx1"/>
                </a:solidFill>
              </a:rPr>
              <a:t> </a:t>
            </a:r>
            <a:r>
              <a:rPr lang="en-US" altLang="zh-CN" sz="2800" b="1" dirty="0">
                <a:solidFill>
                  <a:schemeClr val="tx1"/>
                </a:solidFill>
              </a:rPr>
              <a:t>(</a:t>
            </a:r>
            <a:r>
              <a:rPr lang="zh-CN" altLang="en-US" sz="2800" b="1" dirty="0">
                <a:solidFill>
                  <a:schemeClr val="tx1"/>
                </a:solidFill>
              </a:rPr>
              <a:t>黄民烈</a:t>
            </a:r>
            <a:r>
              <a:rPr lang="en-US" altLang="zh-CN" sz="2800" b="1" dirty="0">
                <a:solidFill>
                  <a:schemeClr val="tx1"/>
                </a:solidFill>
              </a:rPr>
              <a:t>)</a:t>
            </a:r>
          </a:p>
          <a:p>
            <a:r>
              <a:rPr lang="en-US" altLang="zh-CN" sz="2200" b="1" dirty="0">
                <a:solidFill>
                  <a:schemeClr val="tx1"/>
                </a:solidFill>
              </a:rPr>
              <a:t>CS</a:t>
            </a:r>
            <a:r>
              <a:rPr lang="zh-CN" altLang="en-US" sz="2200" b="1" dirty="0">
                <a:solidFill>
                  <a:schemeClr val="tx1"/>
                </a:solidFill>
              </a:rPr>
              <a:t> </a:t>
            </a:r>
            <a:r>
              <a:rPr lang="en-US" altLang="zh-CN" sz="2200" b="1" dirty="0">
                <a:solidFill>
                  <a:schemeClr val="tx1"/>
                </a:solidFill>
              </a:rPr>
              <a:t>Department,</a:t>
            </a:r>
            <a:r>
              <a:rPr lang="zh-CN" altLang="en-US" sz="2200" b="1" dirty="0">
                <a:solidFill>
                  <a:schemeClr val="tx1"/>
                </a:solidFill>
              </a:rPr>
              <a:t> </a:t>
            </a:r>
            <a:r>
              <a:rPr lang="en-US" altLang="zh-CN" sz="2200" b="1" dirty="0">
                <a:solidFill>
                  <a:schemeClr val="tx1"/>
                </a:solidFill>
              </a:rPr>
              <a:t>Tsinghua</a:t>
            </a:r>
            <a:r>
              <a:rPr lang="zh-CN" altLang="en-US" sz="2200" b="1" dirty="0">
                <a:solidFill>
                  <a:schemeClr val="tx1"/>
                </a:solidFill>
              </a:rPr>
              <a:t> </a:t>
            </a:r>
            <a:r>
              <a:rPr lang="en-US" altLang="zh-CN" sz="2200" b="1" dirty="0">
                <a:solidFill>
                  <a:schemeClr val="tx1"/>
                </a:solidFill>
              </a:rPr>
              <a:t>University</a:t>
            </a:r>
          </a:p>
          <a:p>
            <a:r>
              <a:rPr lang="en-US" altLang="zh-CN" sz="2000" b="1" dirty="0">
                <a:solidFill>
                  <a:schemeClr val="tx1"/>
                </a:solidFill>
                <a:hlinkClick r:id="rId3"/>
              </a:rPr>
              <a:t>aihuang@tsinghua.edu.cn</a:t>
            </a:r>
            <a:r>
              <a:rPr lang="zh-CN" altLang="en-US" sz="2000" b="1" dirty="0">
                <a:solidFill>
                  <a:schemeClr val="tx1"/>
                </a:solidFill>
              </a:rPr>
              <a:t> </a:t>
            </a:r>
            <a:br>
              <a:rPr lang="en-US" altLang="zh-CN" sz="2000" b="1" dirty="0">
                <a:solidFill>
                  <a:schemeClr val="tx1"/>
                </a:solidFill>
              </a:rPr>
            </a:br>
            <a:r>
              <a:rPr kumimoji="1" lang="en-US" altLang="zh-CN" sz="2200" b="1" dirty="0">
                <a:hlinkClick r:id="rId4"/>
              </a:rPr>
              <a:t>http://coai.cs.tsinghua.edu.cn/hml</a:t>
            </a:r>
            <a:r>
              <a:rPr kumimoji="1" lang="zh-CN" altLang="en-US" sz="2200" b="1" dirty="0"/>
              <a:t> 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A89992-536F-C446-9C5D-F563CAC8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Knowledge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A181C-8676-2B4E-A0C9-E12B9967A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7" y="1413935"/>
            <a:ext cx="10871199" cy="4525963"/>
          </a:xfrm>
        </p:spPr>
        <p:txBody>
          <a:bodyPr>
            <a:normAutofit fontScale="92500"/>
          </a:bodyPr>
          <a:lstStyle/>
          <a:p>
            <a:r>
              <a:rPr kumimoji="1" lang="en-US" altLang="zh-CN" dirty="0"/>
              <a:t>Knowledge is a familiarity, awareness, or understanding of someone or something, such as </a:t>
            </a:r>
            <a:r>
              <a:rPr kumimoji="1" lang="en-US" altLang="zh-CN" dirty="0">
                <a:solidFill>
                  <a:srgbClr val="0432FF"/>
                </a:solidFill>
              </a:rPr>
              <a:t>facts, information, descriptions, or skills</a:t>
            </a:r>
            <a:r>
              <a:rPr kumimoji="1" lang="en-US" altLang="zh-CN" dirty="0"/>
              <a:t>, which is acquired through </a:t>
            </a:r>
            <a:r>
              <a:rPr kumimoji="1" lang="en-US" altLang="zh-CN" dirty="0">
                <a:solidFill>
                  <a:srgbClr val="0432FF"/>
                </a:solidFill>
              </a:rPr>
              <a:t>experience</a:t>
            </a:r>
            <a:r>
              <a:rPr kumimoji="1" lang="en-US" altLang="zh-CN" dirty="0"/>
              <a:t> or </a:t>
            </a:r>
            <a:r>
              <a:rPr kumimoji="1" lang="en-US" altLang="zh-CN" dirty="0">
                <a:solidFill>
                  <a:srgbClr val="0432FF"/>
                </a:solidFill>
              </a:rPr>
              <a:t>education</a:t>
            </a:r>
            <a:r>
              <a:rPr kumimoji="1" lang="en-US" altLang="zh-CN" dirty="0"/>
              <a:t> by </a:t>
            </a:r>
            <a:r>
              <a:rPr kumimoji="1" lang="en-US" altLang="zh-CN" dirty="0">
                <a:solidFill>
                  <a:srgbClr val="0432FF"/>
                </a:solidFill>
              </a:rPr>
              <a:t>perceiving, discovering, or learning</a:t>
            </a:r>
            <a:r>
              <a:rPr kumimoji="1" lang="en-US" altLang="zh-CN" dirty="0"/>
              <a:t>.</a:t>
            </a:r>
          </a:p>
          <a:p>
            <a:r>
              <a:rPr kumimoji="1" lang="en-US" altLang="zh-CN" dirty="0"/>
              <a:t>Knowledge can refer to a </a:t>
            </a:r>
            <a:r>
              <a:rPr kumimoji="1" lang="en-US" altLang="zh-CN" dirty="0">
                <a:solidFill>
                  <a:srgbClr val="0432FF"/>
                </a:solidFill>
              </a:rPr>
              <a:t>theoretical </a:t>
            </a:r>
            <a:r>
              <a:rPr kumimoji="1" lang="en-US" altLang="zh-CN" dirty="0"/>
              <a:t>or </a:t>
            </a:r>
            <a:r>
              <a:rPr kumimoji="1" lang="en-US" altLang="zh-CN" dirty="0">
                <a:solidFill>
                  <a:srgbClr val="0432FF"/>
                </a:solidFill>
              </a:rPr>
              <a:t>practical </a:t>
            </a:r>
            <a:r>
              <a:rPr kumimoji="1" lang="en-US" altLang="zh-CN" dirty="0"/>
              <a:t>understanding of a subject</a:t>
            </a:r>
          </a:p>
          <a:p>
            <a:r>
              <a:rPr kumimoji="1" lang="en-US" altLang="zh-CN" dirty="0"/>
              <a:t>Plato(</a:t>
            </a:r>
            <a:r>
              <a:rPr kumimoji="1" lang="zh-CN" altLang="en-US" dirty="0"/>
              <a:t>柏拉图</a:t>
            </a:r>
            <a:r>
              <a:rPr kumimoji="1" lang="en-US" altLang="zh-CN" dirty="0"/>
              <a:t>):</a:t>
            </a:r>
            <a:r>
              <a:rPr kumimoji="1" lang="zh-CN" altLang="en-US" dirty="0"/>
              <a:t> </a:t>
            </a:r>
            <a:r>
              <a:rPr kumimoji="1" lang="en-US" altLang="zh-CN" b="1" dirty="0">
                <a:solidFill>
                  <a:srgbClr val="0432FF"/>
                </a:solidFill>
              </a:rPr>
              <a:t>justified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b="1" dirty="0">
                <a:solidFill>
                  <a:srgbClr val="0432FF"/>
                </a:solidFill>
              </a:rPr>
              <a:t>true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b="1" dirty="0">
                <a:solidFill>
                  <a:srgbClr val="0432FF"/>
                </a:solidFill>
              </a:rPr>
              <a:t>believed</a:t>
            </a:r>
          </a:p>
          <a:p>
            <a:r>
              <a:rPr kumimoji="1" lang="en-US" altLang="zh-CN" dirty="0"/>
              <a:t>Francis</a:t>
            </a:r>
            <a:r>
              <a:rPr kumimoji="1" lang="zh-CN" altLang="en-US" dirty="0"/>
              <a:t> </a:t>
            </a:r>
            <a:r>
              <a:rPr kumimoji="1" lang="en-US" altLang="zh-CN" dirty="0"/>
              <a:t>Bacon: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Knowledge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is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Power</a:t>
            </a:r>
            <a:endParaRPr kumimoji="1" lang="zh-CN" altLang="en-US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62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A89992-536F-C446-9C5D-F563CAC8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A181C-8676-2B4E-A0C9-E12B9967A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1" dirty="0"/>
              <a:t>World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facts</a:t>
            </a:r>
          </a:p>
          <a:p>
            <a:r>
              <a:rPr kumimoji="1" lang="en-US" altLang="zh-CN" b="1" dirty="0"/>
              <a:t>Commonsense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knowledge</a:t>
            </a:r>
          </a:p>
          <a:p>
            <a:r>
              <a:rPr kumimoji="1" lang="en-US" altLang="zh-CN" b="1" dirty="0"/>
              <a:t>Model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knowledge</a:t>
            </a:r>
            <a:r>
              <a:rPr kumimoji="1" lang="zh-CN" altLang="en-US" b="1" dirty="0"/>
              <a:t> </a:t>
            </a:r>
            <a:r>
              <a:rPr kumimoji="1" lang="en-US" altLang="zh-CN" dirty="0"/>
              <a:t>(prior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distribution,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distillation,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transfer)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2345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A89992-536F-C446-9C5D-F563CAC8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facts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A181C-8676-2B4E-A0C9-E12B9967A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graph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16,</a:t>
            </a:r>
            <a:r>
              <a:rPr kumimoji="1" lang="zh-CN" altLang="en-US" dirty="0"/>
              <a:t> </a:t>
            </a:r>
            <a:r>
              <a:rPr kumimoji="1" lang="en-US" altLang="zh-CN" dirty="0"/>
              <a:t>2012</a:t>
            </a:r>
          </a:p>
          <a:p>
            <a:r>
              <a:rPr kumimoji="1" lang="en-US" altLang="zh-CN" dirty="0"/>
              <a:t>70</a:t>
            </a:r>
            <a:r>
              <a:rPr kumimoji="1" lang="zh-CN" altLang="en-US" dirty="0"/>
              <a:t> </a:t>
            </a:r>
            <a:r>
              <a:rPr kumimoji="1" lang="en-US" altLang="zh-CN" dirty="0"/>
              <a:t>billion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facts</a:t>
            </a:r>
            <a:r>
              <a:rPr kumimoji="1" lang="zh-CN" altLang="en-US" dirty="0"/>
              <a:t> </a:t>
            </a:r>
            <a:r>
              <a:rPr kumimoji="1" lang="en-US" altLang="zh-CN" dirty="0"/>
              <a:t>(Oct.</a:t>
            </a:r>
            <a:r>
              <a:rPr kumimoji="1" lang="zh-CN" altLang="en-US" dirty="0"/>
              <a:t> </a:t>
            </a:r>
            <a:r>
              <a:rPr kumimoji="1" lang="en-US" altLang="zh-CN" dirty="0"/>
              <a:t>2016);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search,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Assistant,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Home</a:t>
            </a:r>
          </a:p>
          <a:p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triples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(head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entity,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relation,</a:t>
            </a:r>
            <a:r>
              <a:rPr kumimoji="1" lang="zh-CN" altLang="en-US" dirty="0"/>
              <a:t> </a:t>
            </a:r>
            <a:r>
              <a:rPr kumimoji="1" lang="en-US" altLang="zh-CN" dirty="0"/>
              <a:t>tail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entity)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7249470-E37D-9949-A572-5500E7144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623" y="4243780"/>
            <a:ext cx="4327896" cy="243444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76A9710-2C68-AB41-ADF8-8DDE4482CDD5}"/>
              </a:ext>
            </a:extLst>
          </p:cNvPr>
          <p:cNvSpPr txBox="1"/>
          <p:nvPr/>
        </p:nvSpPr>
        <p:spPr>
          <a:xfrm>
            <a:off x="2090058" y="4833257"/>
            <a:ext cx="30011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(DA</a:t>
            </a:r>
            <a:r>
              <a:rPr kumimoji="1" lang="zh-CN" altLang="en-US" dirty="0"/>
              <a:t> </a:t>
            </a:r>
            <a:r>
              <a:rPr kumimoji="1" lang="en-US" altLang="zh-CN" dirty="0"/>
              <a:t>Vinci,</a:t>
            </a:r>
            <a:r>
              <a:rPr kumimoji="1" lang="zh-CN" altLang="en-US" dirty="0"/>
              <a:t> </a:t>
            </a:r>
            <a:r>
              <a:rPr kumimoji="1" lang="en-US" altLang="zh-CN" dirty="0"/>
              <a:t>painted,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Mona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Lisa)</a:t>
            </a:r>
          </a:p>
          <a:p>
            <a:r>
              <a:rPr kumimoji="1" lang="en-US" altLang="zh-CN" dirty="0"/>
              <a:t>(Mona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Lisa,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in,</a:t>
            </a:r>
            <a:r>
              <a:rPr kumimoji="1" lang="zh-CN" altLang="en-US" dirty="0"/>
              <a:t> </a:t>
            </a:r>
            <a:r>
              <a:rPr kumimoji="1" lang="en-US" altLang="zh-CN" dirty="0"/>
              <a:t>Louvre)</a:t>
            </a:r>
          </a:p>
          <a:p>
            <a:r>
              <a:rPr kumimoji="1" lang="en-US" altLang="zh-CN" dirty="0"/>
              <a:t>(Louvre,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locatedIn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Paris)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3742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A89992-536F-C446-9C5D-F563CAC8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A181C-8676-2B4E-A0C9-E12B9967A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b="1" dirty="0"/>
              <a:t>Commonsense knowledge</a:t>
            </a:r>
            <a:r>
              <a:rPr lang="en-US" altLang="zh-CN" sz="2800" dirty="0"/>
              <a:t> consists of facts about the everyday world,</a:t>
            </a:r>
            <a:r>
              <a:rPr lang="zh-CN" altLang="en-US" sz="2800" dirty="0"/>
              <a:t> </a:t>
            </a:r>
            <a:r>
              <a:rPr lang="en-US" altLang="zh-CN" sz="2800" dirty="0"/>
              <a:t>that</a:t>
            </a:r>
            <a:r>
              <a:rPr lang="zh-CN" altLang="en-US" sz="2800" dirty="0"/>
              <a:t> </a:t>
            </a:r>
            <a:r>
              <a:rPr lang="en-US" altLang="zh-CN" sz="2800" dirty="0">
                <a:solidFill>
                  <a:srgbClr val="0432FF"/>
                </a:solidFill>
              </a:rPr>
              <a:t>all</a:t>
            </a:r>
            <a:r>
              <a:rPr lang="zh-CN" altLang="en-US" sz="2800" dirty="0">
                <a:solidFill>
                  <a:srgbClr val="0432FF"/>
                </a:solidFill>
              </a:rPr>
              <a:t> </a:t>
            </a:r>
            <a:r>
              <a:rPr lang="en-US" altLang="zh-CN" sz="2800" dirty="0">
                <a:solidFill>
                  <a:srgbClr val="0432FF"/>
                </a:solidFill>
              </a:rPr>
              <a:t>humans</a:t>
            </a:r>
            <a:r>
              <a:rPr lang="zh-CN" altLang="en-US" sz="2800" dirty="0">
                <a:solidFill>
                  <a:srgbClr val="0432FF"/>
                </a:solidFill>
              </a:rPr>
              <a:t> </a:t>
            </a:r>
            <a:r>
              <a:rPr lang="en-US" altLang="zh-CN" sz="2800" dirty="0">
                <a:solidFill>
                  <a:srgbClr val="0432FF"/>
                </a:solidFill>
              </a:rPr>
              <a:t>are</a:t>
            </a:r>
            <a:r>
              <a:rPr lang="zh-CN" altLang="en-US" sz="2800" dirty="0">
                <a:solidFill>
                  <a:srgbClr val="0432FF"/>
                </a:solidFill>
              </a:rPr>
              <a:t> </a:t>
            </a:r>
            <a:r>
              <a:rPr lang="en-US" altLang="zh-CN" sz="2800" dirty="0">
                <a:solidFill>
                  <a:srgbClr val="0432FF"/>
                </a:solidFill>
              </a:rPr>
              <a:t>expected</a:t>
            </a:r>
            <a:r>
              <a:rPr lang="zh-CN" altLang="en-US" sz="2800" dirty="0">
                <a:solidFill>
                  <a:srgbClr val="0432FF"/>
                </a:solidFill>
              </a:rPr>
              <a:t> </a:t>
            </a:r>
            <a:r>
              <a:rPr lang="en-US" altLang="zh-CN" sz="2800" dirty="0">
                <a:solidFill>
                  <a:srgbClr val="0432FF"/>
                </a:solidFill>
              </a:rPr>
              <a:t>to</a:t>
            </a:r>
            <a:r>
              <a:rPr lang="zh-CN" altLang="en-US" sz="2800" dirty="0">
                <a:solidFill>
                  <a:srgbClr val="0432FF"/>
                </a:solidFill>
              </a:rPr>
              <a:t> </a:t>
            </a:r>
            <a:r>
              <a:rPr lang="en-US" altLang="zh-CN" sz="2800" dirty="0">
                <a:solidFill>
                  <a:srgbClr val="0432FF"/>
                </a:solidFill>
              </a:rPr>
              <a:t>know</a:t>
            </a:r>
            <a:r>
              <a:rPr lang="en-US" altLang="zh-CN" sz="2800" dirty="0"/>
              <a:t>.</a:t>
            </a:r>
            <a:r>
              <a:rPr lang="zh-CN" altLang="en-US" sz="2800" dirty="0"/>
              <a:t> </a:t>
            </a:r>
            <a:r>
              <a:rPr lang="en-US" altLang="zh-CN" sz="2800" dirty="0"/>
              <a:t>(Wikipedia)</a:t>
            </a:r>
          </a:p>
          <a:p>
            <a:pPr lvl="1"/>
            <a:r>
              <a:rPr lang="en-US" altLang="zh-CN" sz="2800" dirty="0"/>
              <a:t>Lemons</a:t>
            </a:r>
            <a:r>
              <a:rPr lang="zh-CN" altLang="en-US" sz="2800" dirty="0"/>
              <a:t> </a:t>
            </a:r>
            <a:r>
              <a:rPr lang="en-US" altLang="zh-CN" sz="2800" dirty="0"/>
              <a:t>are</a:t>
            </a:r>
            <a:r>
              <a:rPr lang="zh-CN" altLang="en-US" sz="2800" dirty="0"/>
              <a:t> </a:t>
            </a:r>
            <a:r>
              <a:rPr lang="en-US" altLang="zh-CN" sz="2800" dirty="0"/>
              <a:t>sour</a:t>
            </a:r>
          </a:p>
          <a:p>
            <a:pPr lvl="1"/>
            <a:r>
              <a:rPr lang="en-US" altLang="zh-CN" sz="2800" dirty="0"/>
              <a:t>Tree</a:t>
            </a:r>
            <a:r>
              <a:rPr lang="zh-CN" altLang="en-US" sz="2800" dirty="0"/>
              <a:t> </a:t>
            </a:r>
            <a:r>
              <a:rPr lang="en-US" altLang="zh-CN" sz="2800" dirty="0"/>
              <a:t>has</a:t>
            </a:r>
            <a:r>
              <a:rPr lang="zh-CN" altLang="en-US" sz="2800" dirty="0"/>
              <a:t> </a:t>
            </a:r>
            <a:r>
              <a:rPr lang="en-US" altLang="zh-CN" sz="2800" dirty="0"/>
              <a:t>leaves</a:t>
            </a:r>
          </a:p>
          <a:p>
            <a:pPr lvl="1"/>
            <a:r>
              <a:rPr lang="en-US" altLang="zh-CN" sz="2800" dirty="0"/>
              <a:t>Dog</a:t>
            </a:r>
            <a:r>
              <a:rPr lang="zh-CN" altLang="en-US" sz="2800" dirty="0"/>
              <a:t> </a:t>
            </a:r>
            <a:r>
              <a:rPr lang="en-US" altLang="zh-CN" sz="2800" dirty="0"/>
              <a:t>has</a:t>
            </a:r>
            <a:r>
              <a:rPr lang="zh-CN" altLang="en-US" sz="2800" dirty="0"/>
              <a:t> </a:t>
            </a:r>
            <a:r>
              <a:rPr lang="en-US" altLang="zh-CN" sz="2800" dirty="0"/>
              <a:t>four</a:t>
            </a:r>
            <a:r>
              <a:rPr lang="zh-CN" altLang="en-US" sz="2800" dirty="0"/>
              <a:t> </a:t>
            </a:r>
            <a:r>
              <a:rPr lang="en-US" altLang="zh-CN" sz="2800" dirty="0"/>
              <a:t>legs</a:t>
            </a:r>
            <a:endParaRPr lang="en-US" altLang="zh-CN" sz="3200" dirty="0"/>
          </a:p>
          <a:p>
            <a:r>
              <a:rPr kumimoji="1" lang="en-US" altLang="zh-CN" sz="2800" dirty="0"/>
              <a:t>Commonsense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knowledge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bases</a:t>
            </a:r>
          </a:p>
          <a:p>
            <a:pPr lvl="1"/>
            <a:r>
              <a:rPr kumimoji="1" lang="en-US" altLang="zh-CN" sz="2400" dirty="0" err="1"/>
              <a:t>ConceptNet</a:t>
            </a:r>
            <a:endParaRPr kumimoji="1" lang="en-US" altLang="zh-CN" sz="2400" dirty="0"/>
          </a:p>
          <a:p>
            <a:pPr lvl="1"/>
            <a:r>
              <a:rPr kumimoji="1" lang="en-US" altLang="zh-CN" sz="2400" dirty="0"/>
              <a:t>Cyc</a:t>
            </a:r>
          </a:p>
          <a:p>
            <a:pPr lvl="1"/>
            <a:r>
              <a:rPr kumimoji="1" lang="en-US" altLang="zh-CN" sz="2400" dirty="0"/>
              <a:t>Open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Mind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Common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Sense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11203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DDC6A4-1668-7644-9BF2-1E5D0A6BB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54B8137-6C4B-BB41-9FBC-F638F76D72C0}"/>
              </a:ext>
            </a:extLst>
          </p:cNvPr>
          <p:cNvSpPr/>
          <p:nvPr/>
        </p:nvSpPr>
        <p:spPr>
          <a:xfrm>
            <a:off x="3299405" y="2759229"/>
            <a:ext cx="54889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E0EFF"/>
                </a:solidFill>
                <a:latin typeface="Georgia" panose="02040502050405020303" pitchFamily="18" charset="0"/>
              </a:rPr>
              <a:t>In 1959</a:t>
            </a:r>
            <a:r>
              <a:rPr lang="en-US" altLang="zh-CN" sz="2000" dirty="0">
                <a:solidFill>
                  <a:srgbClr val="000000"/>
                </a:solidFill>
                <a:latin typeface="Georgia" panose="02040502050405020303" pitchFamily="18" charset="0"/>
              </a:rPr>
              <a:t>, John McCarthy came to MIT 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Georgia" panose="02040502050405020303" pitchFamily="18" charset="0"/>
              </a:rPr>
              <a:t>from Dartmouth, and we started the MIT Artificial Intelligence Project. We agreed that </a:t>
            </a:r>
            <a:r>
              <a:rPr lang="en-US" altLang="zh-CN" sz="2000" b="1" dirty="0">
                <a:solidFill>
                  <a:srgbClr val="0E0EFF"/>
                </a:solidFill>
                <a:latin typeface="Georgia" panose="02040502050405020303" pitchFamily="18" charset="0"/>
              </a:rPr>
              <a:t>the most critical problem was of how minds do common-sense reasoning</a:t>
            </a:r>
            <a:r>
              <a:rPr lang="en-US" altLang="zh-CN" sz="2000" dirty="0">
                <a:solidFill>
                  <a:srgbClr val="000000"/>
                </a:solidFill>
                <a:latin typeface="Georgia" panose="02040502050405020303" pitchFamily="18" charset="0"/>
              </a:rPr>
              <a:t>.</a:t>
            </a:r>
            <a:endParaRPr lang="en-US" altLang="zh-CN" sz="200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87E2DE2D-1C71-3F4A-869A-87FFFE072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223169" y="2893900"/>
            <a:ext cx="1980312" cy="1913615"/>
          </a:xfrm>
          <a:prstGeom prst="rect">
            <a:avLst/>
          </a:prstGeom>
          <a:ln w="12700" cmpd="sng">
            <a:solidFill>
              <a:schemeClr val="tx1">
                <a:alpha val="46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290680C0-6777-3F4B-BF6E-E4153CEC8B74}"/>
              </a:ext>
            </a:extLst>
          </p:cNvPr>
          <p:cNvSpPr/>
          <p:nvPr/>
        </p:nvSpPr>
        <p:spPr>
          <a:xfrm>
            <a:off x="8861032" y="2387370"/>
            <a:ext cx="2704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Georgia" panose="02040502050405020303" pitchFamily="18" charset="0"/>
              </a:rPr>
              <a:t>John McCarthy,</a:t>
            </a:r>
            <a:r>
              <a:rPr lang="zh-CN" altLang="en-US" b="1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Georgia" panose="02040502050405020303" pitchFamily="18" charset="0"/>
              </a:rPr>
              <a:t>1971 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9C6F9BA-D4E2-9043-89DB-26D1AD2CE7F4}"/>
              </a:ext>
            </a:extLst>
          </p:cNvPr>
          <p:cNvSpPr/>
          <p:nvPr/>
        </p:nvSpPr>
        <p:spPr>
          <a:xfrm>
            <a:off x="335360" y="2387370"/>
            <a:ext cx="2735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Georgia" panose="02040502050405020303" pitchFamily="18" charset="0"/>
              </a:rPr>
              <a:t>Marvin</a:t>
            </a:r>
            <a:r>
              <a:rPr lang="zh-CN" altLang="en-US" b="1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Georgia" panose="02040502050405020303" pitchFamily="18" charset="0"/>
              </a:rPr>
              <a:t>Minsky,</a:t>
            </a:r>
            <a:r>
              <a:rPr lang="zh-CN" altLang="en-US" b="1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Georgia" panose="02040502050405020303" pitchFamily="18" charset="0"/>
              </a:rPr>
              <a:t>1969</a:t>
            </a:r>
            <a:r>
              <a:rPr lang="zh-CN" altLang="en-US" b="1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endParaRPr lang="zh-CN" altLang="en-US" b="1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8D46FDA4-5957-4047-8A07-0998C56AB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4364" y="2874043"/>
            <a:ext cx="2619034" cy="1739650"/>
          </a:xfrm>
          <a:prstGeom prst="rect">
            <a:avLst/>
          </a:prstGeom>
          <a:ln w="12700" cmpd="sng">
            <a:solidFill>
              <a:schemeClr val="tx1">
                <a:alpha val="46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11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DDC6A4-1668-7644-9BF2-1E5D0A6BB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3327D9-AC62-1149-8BA5-1CBAB964F35C}"/>
              </a:ext>
            </a:extLst>
          </p:cNvPr>
          <p:cNvSpPr/>
          <p:nvPr/>
        </p:nvSpPr>
        <p:spPr>
          <a:xfrm>
            <a:off x="3946359" y="4533741"/>
            <a:ext cx="67396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333333"/>
                </a:solidFill>
                <a:latin typeface="Georgia" panose="02040502050405020303" pitchFamily="18" charset="0"/>
              </a:rPr>
              <a:t>Most of the systems, you show them images with other types of objects or unusual situations they've never seen and they will say complete garbage about it. </a:t>
            </a:r>
            <a:r>
              <a:rPr lang="en-US" altLang="zh-CN" sz="2400" b="1" dirty="0">
                <a:solidFill>
                  <a:srgbClr val="0E0EFF"/>
                </a:solidFill>
                <a:latin typeface="Georgia" panose="02040502050405020303" pitchFamily="18" charset="0"/>
              </a:rPr>
              <a:t>They don't have common sense.</a:t>
            </a:r>
            <a:endParaRPr lang="zh-CN" altLang="en-US" sz="2400" b="1" dirty="0">
              <a:solidFill>
                <a:srgbClr val="0E0EFF"/>
              </a:solidFill>
              <a:latin typeface="Georgia" panose="02040502050405020303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6B91213-AA73-BD47-8E11-16FAA4C956D3}"/>
              </a:ext>
            </a:extLst>
          </p:cNvPr>
          <p:cNvSpPr/>
          <p:nvPr/>
        </p:nvSpPr>
        <p:spPr>
          <a:xfrm>
            <a:off x="3946359" y="1768179"/>
            <a:ext cx="59406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333333"/>
                </a:solidFill>
                <a:latin typeface="Georgia" panose="02040502050405020303" pitchFamily="18" charset="0"/>
              </a:rPr>
              <a:t>…So the vision I have is that a </a:t>
            </a:r>
            <a:r>
              <a:rPr lang="en-US" altLang="zh-CN" sz="2400" b="1" dirty="0">
                <a:solidFill>
                  <a:srgbClr val="0E0EFF"/>
                </a:solidFill>
                <a:latin typeface="Georgia" panose="02040502050405020303" pitchFamily="18" charset="0"/>
              </a:rPr>
              <a:t>big missing piece</a:t>
            </a:r>
            <a:r>
              <a:rPr lang="en-US" altLang="zh-CN" sz="2400" dirty="0">
                <a:solidFill>
                  <a:srgbClr val="333333"/>
                </a:solidFill>
                <a:latin typeface="Georgia" panose="02040502050405020303" pitchFamily="18" charset="0"/>
              </a:rPr>
              <a:t> in our current machine learning systems is </a:t>
            </a:r>
            <a:r>
              <a:rPr lang="en-US" altLang="zh-CN" sz="2400" b="1" dirty="0">
                <a:solidFill>
                  <a:srgbClr val="0E0EFF"/>
                </a:solidFill>
                <a:latin typeface="Georgia" panose="02040502050405020303" pitchFamily="18" charset="0"/>
              </a:rPr>
              <a:t>what people call common sense. </a:t>
            </a:r>
            <a:endParaRPr lang="zh-CN" altLang="en-US" sz="2400" b="1" dirty="0">
              <a:solidFill>
                <a:srgbClr val="0E0EFF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2019A49-6811-AB47-B90C-633EC08E8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39" y="4149193"/>
            <a:ext cx="1793559" cy="20327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29E15A7-113A-304E-A45E-E57699EDE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212" y="1670428"/>
            <a:ext cx="2255429" cy="155374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2882A81-3EA5-5D4C-A57F-57014A1952BE}"/>
              </a:ext>
            </a:extLst>
          </p:cNvPr>
          <p:cNvSpPr/>
          <p:nvPr/>
        </p:nvSpPr>
        <p:spPr>
          <a:xfrm>
            <a:off x="1247449" y="3359179"/>
            <a:ext cx="3196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rgbClr val="333333"/>
                </a:solidFill>
                <a:latin typeface="Georgia" panose="02040502050405020303" pitchFamily="18" charset="0"/>
              </a:rPr>
              <a:t>Yoshua</a:t>
            </a:r>
            <a:r>
              <a:rPr lang="zh-CN" altLang="en-US" b="1" dirty="0">
                <a:solidFill>
                  <a:srgbClr val="333333"/>
                </a:solidFill>
                <a:latin typeface="Georgia" panose="02040502050405020303" pitchFamily="18" charset="0"/>
              </a:rPr>
              <a:t> </a:t>
            </a:r>
            <a:r>
              <a:rPr lang="en-US" altLang="zh-CN" b="1" dirty="0" err="1">
                <a:solidFill>
                  <a:srgbClr val="333333"/>
                </a:solidFill>
                <a:latin typeface="Georgia" panose="02040502050405020303" pitchFamily="18" charset="0"/>
              </a:rPr>
              <a:t>Bengio</a:t>
            </a:r>
            <a:r>
              <a:rPr lang="en-US" altLang="zh-CN" b="1" dirty="0">
                <a:solidFill>
                  <a:srgbClr val="333333"/>
                </a:solidFill>
                <a:latin typeface="Georgia" panose="02040502050405020303" pitchFamily="18" charset="0"/>
              </a:rPr>
              <a:t>,</a:t>
            </a:r>
            <a:r>
              <a:rPr lang="zh-CN" altLang="en-US" b="1" dirty="0">
                <a:solidFill>
                  <a:srgbClr val="333333"/>
                </a:solidFill>
                <a:latin typeface="Georgia" panose="02040502050405020303" pitchFamily="18" charset="0"/>
              </a:rPr>
              <a:t> </a:t>
            </a:r>
            <a:r>
              <a:rPr lang="en-US" altLang="zh-CN" b="1" dirty="0">
                <a:solidFill>
                  <a:srgbClr val="333333"/>
                </a:solidFill>
                <a:latin typeface="Georgia" panose="02040502050405020303" pitchFamily="18" charset="0"/>
              </a:rPr>
              <a:t>2018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0DEBCA8-F368-1342-9A58-15BB6317AB02}"/>
              </a:ext>
            </a:extLst>
          </p:cNvPr>
          <p:cNvSpPr/>
          <p:nvPr/>
        </p:nvSpPr>
        <p:spPr>
          <a:xfrm>
            <a:off x="1302202" y="6244986"/>
            <a:ext cx="2305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333333"/>
                </a:solidFill>
                <a:latin typeface="Georgia" panose="02040502050405020303" pitchFamily="18" charset="0"/>
              </a:rPr>
              <a:t>Yann</a:t>
            </a:r>
            <a:r>
              <a:rPr lang="zh-CN" altLang="en-US" b="1" dirty="0">
                <a:solidFill>
                  <a:srgbClr val="333333"/>
                </a:solidFill>
                <a:latin typeface="Georgia" panose="02040502050405020303" pitchFamily="18" charset="0"/>
              </a:rPr>
              <a:t> </a:t>
            </a:r>
            <a:r>
              <a:rPr lang="en-US" altLang="zh-CN" b="1" dirty="0" err="1">
                <a:solidFill>
                  <a:srgbClr val="333333"/>
                </a:solidFill>
                <a:latin typeface="Georgia" panose="02040502050405020303" pitchFamily="18" charset="0"/>
              </a:rPr>
              <a:t>Lecun</a:t>
            </a:r>
            <a:r>
              <a:rPr lang="en-US" altLang="zh-CN" b="1" dirty="0">
                <a:solidFill>
                  <a:srgbClr val="333333"/>
                </a:solidFill>
                <a:latin typeface="Georgia" panose="02040502050405020303" pitchFamily="18" charset="0"/>
              </a:rPr>
              <a:t>,</a:t>
            </a:r>
            <a:r>
              <a:rPr lang="zh-CN" altLang="en-US" b="1" dirty="0">
                <a:solidFill>
                  <a:srgbClr val="333333"/>
                </a:solidFill>
                <a:latin typeface="Georgia" panose="02040502050405020303" pitchFamily="18" charset="0"/>
              </a:rPr>
              <a:t> </a:t>
            </a:r>
            <a:r>
              <a:rPr lang="en-US" altLang="zh-CN" b="1" dirty="0">
                <a:solidFill>
                  <a:srgbClr val="333333"/>
                </a:solidFill>
                <a:latin typeface="Georgia" panose="02040502050405020303" pitchFamily="18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433049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DDC6A4-1668-7644-9BF2-1E5D0A6BB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D278EC-20E2-1C4D-87B9-3B14CE32C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8338" y="1489135"/>
            <a:ext cx="7876967" cy="439706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kumimoji="1" lang="en-US" altLang="zh-CN" sz="2800" dirty="0"/>
              <a:t>A program has common sense if it automatically deduces for itself </a:t>
            </a:r>
            <a:r>
              <a:rPr kumimoji="1" lang="en-US" altLang="zh-CN" sz="2800" b="1" dirty="0">
                <a:solidFill>
                  <a:srgbClr val="0A00FF"/>
                </a:solidFill>
              </a:rPr>
              <a:t>a sufﬁciently wide class of immediate consequences of anything</a:t>
            </a:r>
            <a:r>
              <a:rPr kumimoji="1" lang="en-US" altLang="zh-CN" sz="2800" dirty="0"/>
              <a:t> it is told and what it already knows. </a:t>
            </a:r>
          </a:p>
          <a:p>
            <a:pPr marL="0" indent="0">
              <a:lnSpc>
                <a:spcPct val="100000"/>
              </a:lnSpc>
              <a:buNone/>
            </a:pPr>
            <a:endParaRPr kumimoji="1" lang="en-US" altLang="zh-CN" sz="2800" dirty="0"/>
          </a:p>
          <a:p>
            <a:pPr marL="0" indent="0">
              <a:lnSpc>
                <a:spcPct val="100000"/>
              </a:lnSpc>
              <a:buNone/>
            </a:pPr>
            <a:r>
              <a:rPr kumimoji="1" lang="en-US" altLang="zh-CN" sz="2800" dirty="0"/>
              <a:t>– </a:t>
            </a:r>
            <a:r>
              <a:rPr kumimoji="1" lang="en-US" altLang="zh-CN" sz="2800" b="1" dirty="0"/>
              <a:t>McCarthy</a:t>
            </a:r>
            <a:r>
              <a:rPr kumimoji="1" lang="en-US" altLang="zh-CN" sz="2800" dirty="0"/>
              <a:t> (1959)</a:t>
            </a:r>
            <a:endParaRPr lang="zh-CN" altLang="en-US" sz="2800" dirty="0"/>
          </a:p>
          <a:p>
            <a:pPr marL="0" indent="0">
              <a:lnSpc>
                <a:spcPct val="100000"/>
              </a:lnSpc>
              <a:buNone/>
            </a:pPr>
            <a:endParaRPr kumimoji="1" lang="zh-CN" altLang="en-US" sz="28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02294E1-8DB4-D445-8FC3-E13EEF98C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39" y="1694984"/>
            <a:ext cx="2178343" cy="210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22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A89992-536F-C446-9C5D-F563CAC8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Knowledge–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A181C-8676-2B4E-A0C9-E12B9967A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b="1" dirty="0"/>
              <a:t>Winograd Schema Challenge</a:t>
            </a:r>
            <a:r>
              <a:rPr lang="en-US" altLang="zh-CN" sz="2400" dirty="0"/>
              <a:t>:</a:t>
            </a:r>
            <a:r>
              <a:rPr lang="zh-CN" altLang="en-US" sz="2400" dirty="0"/>
              <a:t> </a:t>
            </a:r>
            <a:r>
              <a:rPr kumimoji="1" lang="en-US" altLang="zh-CN" sz="2400" dirty="0"/>
              <a:t>An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alternative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Turing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Test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</a:t>
            </a:r>
            <a:r>
              <a:rPr kumimoji="1" lang="en-US" altLang="zh-CN" sz="2400" b="1" dirty="0"/>
              <a:t>fooling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human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judges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vs.</a:t>
            </a:r>
            <a:r>
              <a:rPr kumimoji="1" lang="zh-CN" altLang="en-US" sz="2400" dirty="0"/>
              <a:t> </a:t>
            </a:r>
            <a:r>
              <a:rPr kumimoji="1" lang="en-US" altLang="zh-CN" sz="2400" b="1" dirty="0"/>
              <a:t>testing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machine’s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intelligence)</a:t>
            </a:r>
            <a:endParaRPr kumimoji="1" lang="zh-CN" altLang="en-US" sz="2400" dirty="0"/>
          </a:p>
          <a:p>
            <a:endParaRPr lang="en-US" altLang="zh-CN" sz="2400" dirty="0"/>
          </a:p>
          <a:p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b="1" dirty="0"/>
              <a:t>Winograd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schema</a:t>
            </a:r>
            <a:r>
              <a:rPr lang="zh-CN" altLang="en-US" sz="2400" b="1" dirty="0"/>
              <a:t> </a:t>
            </a:r>
            <a:r>
              <a:rPr lang="en-US" altLang="zh-CN" sz="2400" dirty="0"/>
              <a:t>is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pair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dirty="0"/>
              <a:t>sentences</a:t>
            </a:r>
            <a:r>
              <a:rPr lang="zh-CN" altLang="en-US" sz="2400" dirty="0"/>
              <a:t> </a:t>
            </a:r>
            <a:r>
              <a:rPr lang="en-US" altLang="zh-CN" sz="2400" dirty="0"/>
              <a:t>that</a:t>
            </a:r>
            <a:r>
              <a:rPr lang="zh-CN" altLang="en-US" sz="2400" dirty="0"/>
              <a:t> </a:t>
            </a:r>
            <a:r>
              <a:rPr lang="en-US" altLang="zh-CN" sz="2400" dirty="0"/>
              <a:t>contain</a:t>
            </a:r>
            <a:r>
              <a:rPr lang="zh-CN" altLang="en-US" sz="2400" dirty="0"/>
              <a:t> </a:t>
            </a:r>
            <a:r>
              <a:rPr lang="en-US" altLang="zh-CN" sz="2400" dirty="0"/>
              <a:t>an</a:t>
            </a:r>
            <a:r>
              <a:rPr lang="zh-CN" altLang="en-US" sz="2400" dirty="0"/>
              <a:t> </a:t>
            </a:r>
            <a:r>
              <a:rPr lang="en-US" altLang="zh-CN" sz="2400" dirty="0"/>
              <a:t>ambiguity</a:t>
            </a:r>
            <a:r>
              <a:rPr lang="zh-CN" altLang="en-US" sz="2400" dirty="0"/>
              <a:t> </a:t>
            </a:r>
            <a:r>
              <a:rPr lang="en-US" altLang="zh-CN" sz="2400" dirty="0"/>
              <a:t>which</a:t>
            </a:r>
            <a:r>
              <a:rPr lang="zh-CN" altLang="en-US" sz="2400" dirty="0"/>
              <a:t> </a:t>
            </a:r>
            <a:r>
              <a:rPr lang="en-US" altLang="zh-CN" sz="2400" dirty="0"/>
              <a:t>requires</a:t>
            </a:r>
            <a:r>
              <a:rPr lang="zh-CN" altLang="en-US" sz="2400" dirty="0"/>
              <a:t> </a:t>
            </a:r>
            <a:r>
              <a:rPr lang="en-US" altLang="zh-CN" sz="2400" dirty="0"/>
              <a:t>world</a:t>
            </a:r>
            <a:r>
              <a:rPr lang="zh-CN" altLang="en-US" sz="2400" dirty="0"/>
              <a:t> </a:t>
            </a:r>
            <a:r>
              <a:rPr lang="en-US" altLang="zh-CN" sz="2400" dirty="0"/>
              <a:t>knowledge</a:t>
            </a:r>
            <a:r>
              <a:rPr lang="zh-CN" altLang="en-US" sz="2400" dirty="0"/>
              <a:t> </a:t>
            </a:r>
            <a:r>
              <a:rPr lang="en-US" altLang="zh-CN" sz="2400" dirty="0"/>
              <a:t>or</a:t>
            </a:r>
            <a:r>
              <a:rPr lang="zh-CN" altLang="en-US" sz="2400" dirty="0"/>
              <a:t> </a:t>
            </a:r>
            <a:r>
              <a:rPr lang="en-US" altLang="zh-CN" sz="2400" dirty="0"/>
              <a:t>reasoning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resolve</a:t>
            </a:r>
            <a:r>
              <a:rPr lang="zh-CN" altLang="en-US" sz="2400" dirty="0"/>
              <a:t> </a:t>
            </a:r>
            <a:r>
              <a:rPr lang="en-US" altLang="zh-CN" sz="2400" dirty="0"/>
              <a:t>it.</a:t>
            </a:r>
          </a:p>
          <a:p>
            <a:pPr lvl="1">
              <a:buFont typeface="Arial" charset="0"/>
              <a:buChar char="•"/>
            </a:pPr>
            <a:r>
              <a:rPr lang="en-US" altLang="zh-CN" dirty="0"/>
              <a:t>The city councilmen refused the demonstrators a permit because </a:t>
            </a:r>
            <a:r>
              <a:rPr lang="en-US" altLang="zh-CN" b="1" dirty="0"/>
              <a:t>they</a:t>
            </a:r>
            <a:r>
              <a:rPr lang="en-US" altLang="zh-CN" dirty="0"/>
              <a:t> [</a:t>
            </a:r>
            <a:r>
              <a:rPr lang="en-US" altLang="zh-CN" dirty="0">
                <a:solidFill>
                  <a:srgbClr val="FF0000"/>
                </a:solidFill>
              </a:rPr>
              <a:t>feared</a:t>
            </a:r>
            <a:r>
              <a:rPr lang="en-US" altLang="zh-CN" dirty="0"/>
              <a:t>/</a:t>
            </a:r>
            <a:r>
              <a:rPr lang="en-US" altLang="zh-CN" dirty="0">
                <a:solidFill>
                  <a:srgbClr val="0432FF"/>
                </a:solidFill>
              </a:rPr>
              <a:t>advocated</a:t>
            </a:r>
            <a:r>
              <a:rPr lang="en-US" altLang="zh-CN" dirty="0"/>
              <a:t>] violence.</a:t>
            </a:r>
            <a:r>
              <a:rPr lang="zh-CN" altLang="en-US" dirty="0"/>
              <a:t>  </a:t>
            </a:r>
            <a:br>
              <a:rPr lang="en-US" altLang="zh-CN" dirty="0"/>
            </a:br>
            <a:r>
              <a:rPr lang="en-US" altLang="zh-CN" dirty="0"/>
              <a:t>---Who</a:t>
            </a:r>
            <a:r>
              <a:rPr lang="zh-CN" altLang="en-US" dirty="0"/>
              <a:t> </a:t>
            </a:r>
            <a:r>
              <a:rPr lang="en-US" altLang="zh-CN" sz="2400" dirty="0"/>
              <a:t>[</a:t>
            </a:r>
            <a:r>
              <a:rPr lang="en-US" altLang="zh-CN" sz="2400" dirty="0">
                <a:solidFill>
                  <a:srgbClr val="FF0000"/>
                </a:solidFill>
              </a:rPr>
              <a:t>feared</a:t>
            </a:r>
            <a:r>
              <a:rPr lang="en-US" altLang="zh-CN" sz="2400" dirty="0"/>
              <a:t>/</a:t>
            </a:r>
            <a:r>
              <a:rPr lang="en-US" altLang="zh-CN" sz="2400" dirty="0">
                <a:solidFill>
                  <a:srgbClr val="0432FF"/>
                </a:solidFill>
              </a:rPr>
              <a:t>advocated</a:t>
            </a:r>
            <a:r>
              <a:rPr lang="en-US" altLang="zh-CN" sz="2400" dirty="0"/>
              <a:t>] violence?</a:t>
            </a:r>
          </a:p>
          <a:p>
            <a:pPr lvl="1">
              <a:buFont typeface="Arial" charset="0"/>
              <a:buChar char="•"/>
            </a:pP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trophy</a:t>
            </a:r>
            <a:r>
              <a:rPr lang="zh-CN" altLang="en-US" dirty="0"/>
              <a:t> </a:t>
            </a:r>
            <a:r>
              <a:rPr lang="en-US" altLang="zh-CN" dirty="0"/>
              <a:t>doesn’t</a:t>
            </a:r>
            <a:r>
              <a:rPr lang="zh-CN" altLang="en-US" dirty="0"/>
              <a:t> </a:t>
            </a:r>
            <a:r>
              <a:rPr lang="en-US" altLang="zh-CN" dirty="0"/>
              <a:t>fit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suitcase</a:t>
            </a:r>
            <a:r>
              <a:rPr lang="zh-CN" altLang="en-US" dirty="0"/>
              <a:t> </a:t>
            </a:r>
            <a:r>
              <a:rPr lang="en-US" altLang="zh-CN" dirty="0"/>
              <a:t>because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too</a:t>
            </a:r>
            <a:r>
              <a:rPr lang="zh-CN" altLang="en-US" dirty="0"/>
              <a:t> </a:t>
            </a:r>
            <a:r>
              <a:rPr lang="en-US" altLang="zh-CN" dirty="0"/>
              <a:t>[</a:t>
            </a:r>
            <a:r>
              <a:rPr lang="en-US" altLang="zh-CN" dirty="0">
                <a:solidFill>
                  <a:srgbClr val="FF0000"/>
                </a:solidFill>
              </a:rPr>
              <a:t>big</a:t>
            </a:r>
            <a:r>
              <a:rPr lang="en-US" altLang="zh-CN" dirty="0"/>
              <a:t>/</a:t>
            </a:r>
            <a:r>
              <a:rPr lang="en-US" altLang="zh-CN" sz="2400" dirty="0">
                <a:solidFill>
                  <a:srgbClr val="0432FF"/>
                </a:solidFill>
              </a:rPr>
              <a:t>small</a:t>
            </a:r>
            <a:r>
              <a:rPr lang="en-US" altLang="zh-CN" dirty="0"/>
              <a:t>].</a:t>
            </a:r>
            <a:r>
              <a:rPr lang="zh-CN" altLang="en-US" dirty="0"/>
              <a:t> </a:t>
            </a:r>
            <a:br>
              <a:rPr lang="en-US" altLang="zh-CN" dirty="0"/>
            </a:br>
            <a:r>
              <a:rPr lang="en-US" altLang="zh-CN" dirty="0"/>
              <a:t>---What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too</a:t>
            </a:r>
            <a:r>
              <a:rPr lang="zh-CN" altLang="en-US" dirty="0"/>
              <a:t> </a:t>
            </a:r>
            <a:r>
              <a:rPr lang="en-US" altLang="zh-CN" dirty="0"/>
              <a:t>[</a:t>
            </a:r>
            <a:r>
              <a:rPr lang="en-US" altLang="zh-CN" dirty="0">
                <a:solidFill>
                  <a:srgbClr val="FF0000"/>
                </a:solidFill>
              </a:rPr>
              <a:t>big</a:t>
            </a:r>
            <a:r>
              <a:rPr lang="en-US" altLang="zh-CN" dirty="0"/>
              <a:t>/</a:t>
            </a:r>
            <a:r>
              <a:rPr lang="en-US" altLang="zh-CN" sz="2400" dirty="0">
                <a:solidFill>
                  <a:srgbClr val="0432FF"/>
                </a:solidFill>
              </a:rPr>
              <a:t>small]</a:t>
            </a:r>
            <a:r>
              <a:rPr lang="en-US" altLang="zh-CN" dirty="0"/>
              <a:t>?</a:t>
            </a:r>
            <a:endParaRPr lang="zh-CN" altLang="en-US" dirty="0"/>
          </a:p>
          <a:p>
            <a:pPr lvl="1">
              <a:buFont typeface="Arial" charset="0"/>
              <a:buChar char="•"/>
            </a:pPr>
            <a:endParaRPr lang="en-US" altLang="zh-CN" sz="2400" dirty="0"/>
          </a:p>
          <a:p>
            <a:pPr lvl="1">
              <a:buFont typeface="Arial" charset="0"/>
              <a:buChar char="•"/>
            </a:pP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064633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FA6E94-AD0E-7D46-87B7-5F642F302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Statistical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</a:t>
            </a:r>
            <a:endParaRPr kumimoji="1"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2FCF553F-1FFA-C143-AE9B-53CF0D486DFF}"/>
              </a:ext>
            </a:extLst>
          </p:cNvPr>
          <p:cNvSpPr txBox="1">
            <a:spLocks/>
          </p:cNvSpPr>
          <p:nvPr/>
        </p:nvSpPr>
        <p:spPr>
          <a:xfrm>
            <a:off x="335360" y="11096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73000"/>
              <a:buFont typeface="Wingdings 2" panose="05020102010507070707" pitchFamily="18" charset="2"/>
              <a:buChar char=""/>
              <a:defRPr lang="zh-CN" altLang="en-US" sz="2600" kern="1200" dirty="0" smtClean="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B418B8"/>
              </a:buClr>
              <a:buSzPct val="80000"/>
              <a:buFont typeface="Wingdings" panose="05000000000000000000" pitchFamily="2" charset="2"/>
              <a:buChar char="u"/>
              <a:defRPr lang="zh-CN" altLang="en-US" sz="2300" kern="1200" dirty="0" smtClean="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zh-CN" altLang="en-US" sz="2000" kern="1200" dirty="0" smtClean="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A </a:t>
            </a:r>
            <a:r>
              <a:rPr lang="en-US" altLang="zh-CN" b="1" i="1" dirty="0"/>
              <a:t>statistical language model </a:t>
            </a:r>
            <a:r>
              <a:rPr lang="en-US" altLang="zh-CN" dirty="0"/>
              <a:t>is a probability distribution over word</a:t>
            </a:r>
            <a:r>
              <a:rPr lang="zh-CN" altLang="en-US" dirty="0"/>
              <a:t> </a:t>
            </a:r>
            <a:r>
              <a:rPr lang="en-US" altLang="zh-CN" dirty="0"/>
              <a:t>sequences.</a:t>
            </a:r>
            <a:br>
              <a:rPr lang="en-US" altLang="zh-CN" dirty="0"/>
            </a:br>
            <a:r>
              <a:rPr lang="en-US" altLang="zh-CN" dirty="0"/>
              <a:t>A sequence </a:t>
            </a:r>
            <a:r>
              <a:rPr lang="en-US" altLang="zh-CN" b="1" i="1" dirty="0"/>
              <a:t>W</a:t>
            </a:r>
            <a:r>
              <a:rPr lang="en-US" altLang="zh-CN" dirty="0"/>
              <a:t> consists of </a:t>
            </a:r>
            <a:r>
              <a:rPr lang="en-US" altLang="zh-CN" b="1" i="1" dirty="0"/>
              <a:t>L</a:t>
            </a:r>
            <a:r>
              <a:rPr lang="en-US" altLang="zh-CN" dirty="0"/>
              <a:t> words</a:t>
            </a:r>
            <a:r>
              <a:rPr lang="en-US" dirty="0"/>
              <a:t> </a:t>
            </a:r>
            <a:r>
              <a:rPr lang="en-US" altLang="zh-CN" dirty="0"/>
              <a:t>(</a:t>
            </a:r>
            <a:r>
              <a:rPr lang="en-US" altLang="zh-CN" dirty="0" err="1"/>
              <a:t>eg</a:t>
            </a:r>
            <a:r>
              <a:rPr lang="en-US" altLang="zh-CN" dirty="0"/>
              <a:t>:</a:t>
            </a:r>
            <a:r>
              <a:rPr lang="en-US" dirty="0"/>
              <a:t> </a:t>
            </a:r>
            <a:r>
              <a:rPr lang="en-US" altLang="zh-CN" i="1" dirty="0">
                <a:solidFill>
                  <a:srgbClr val="C00000"/>
                </a:solidFill>
              </a:rPr>
              <a:t>I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altLang="zh-CN" i="1" dirty="0">
                <a:solidFill>
                  <a:srgbClr val="C00000"/>
                </a:solidFill>
              </a:rPr>
              <a:t>like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altLang="zh-CN" i="1" dirty="0">
                <a:solidFill>
                  <a:srgbClr val="C00000"/>
                </a:solidFill>
              </a:rPr>
              <a:t>deep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altLang="zh-CN" i="1" dirty="0">
                <a:solidFill>
                  <a:srgbClr val="C00000"/>
                </a:solidFill>
              </a:rPr>
              <a:t>learning</a:t>
            </a:r>
            <a:r>
              <a:rPr lang="en-US" altLang="zh-CN" dirty="0"/>
              <a:t>): 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b="1" i="1" dirty="0"/>
              <a:t>N</a:t>
            </a:r>
            <a:r>
              <a:rPr lang="en-US" altLang="zh-CN" dirty="0"/>
              <a:t>-gram</a:t>
            </a:r>
            <a:r>
              <a:rPr lang="en-US" dirty="0"/>
              <a:t> </a:t>
            </a:r>
            <a:r>
              <a:rPr lang="en-US" altLang="zh-CN" dirty="0"/>
              <a:t>language</a:t>
            </a:r>
            <a:r>
              <a:rPr lang="en-US" dirty="0"/>
              <a:t> </a:t>
            </a:r>
            <a:r>
              <a:rPr lang="en-US" altLang="zh-CN" dirty="0"/>
              <a:t>model</a:t>
            </a:r>
          </a:p>
          <a:p>
            <a:endParaRPr kumimoji="1" 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8C7A16-8CAC-CB48-BB6D-35FEC26BA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54" y="5413551"/>
            <a:ext cx="5154401" cy="11826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FBB1FE9-5D72-F848-9E5D-AE2D6B7C5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54" y="2869797"/>
            <a:ext cx="7043058" cy="19296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6DCBBFD-206D-0E4D-8848-4E9121CC8EDC}"/>
                  </a:ext>
                </a:extLst>
              </p:cNvPr>
              <p:cNvSpPr txBox="1"/>
              <p:nvPr/>
            </p:nvSpPr>
            <p:spPr>
              <a:xfrm>
                <a:off x="6650342" y="4926978"/>
                <a:ext cx="4675012" cy="13891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b="0" i="1" smtClean="0">
                          <a:latin typeface="Cambria Math" charset="0"/>
                        </a:rPr>
                        <m:t>𝑃</m:t>
                      </m:r>
                      <m:d>
                        <m:dPr>
                          <m:ctrlP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d>
                                <m:dPr>
                                  <m:ctrlPr>
                                    <a:rPr kumimoji="1" lang="en-US" altLang="zh-CN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kumimoji="1"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kumimoji="1"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d>
                                <m:dPr>
                                  <m:ctrlPr>
                                    <a:rPr kumimoji="1" lang="en-US" altLang="zh-CN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kumimoji="1"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b>
                          </m:sSub>
                        </m:e>
                      </m:d>
                    </m:oMath>
                  </m:oMathPara>
                </a14:m>
                <a:endParaRPr kumimoji="1" lang="en-US" altLang="zh-CN" sz="2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mr-IN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#(</m:t>
                          </m:r>
                          <m:sSub>
                            <m:sSubPr>
                              <m:ctrlP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,</m:t>
                          </m:r>
                          <m: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  <m:t>…,</m:t>
                          </m:r>
                          <m:sSub>
                            <m:sSubPr>
                              <m:ctrlP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kumimoji="1" lang="en-US" altLang="zh-CN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zh-CN" sz="2800" b="0" i="1" smtClean="0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kumimoji="1" lang="mr-IN" altLang="zh-CN" sz="28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kumimoji="1" lang="en-US" altLang="zh-CN" sz="2800" b="0" i="1" smtClean="0">
                                  <a:latin typeface="Cambria Math" charset="0"/>
                                </a:rPr>
                                <m:t>𝑤</m:t>
                              </m:r>
                            </m:sub>
                            <m:sup/>
                            <m:e>
                              <m:r>
                                <a:rPr kumimoji="1" lang="en-US" altLang="zh-CN" sz="2800" b="0" i="1" smtClean="0">
                                  <a:latin typeface="Cambria Math" charset="0"/>
                                </a:rPr>
                                <m:t>#(</m:t>
                              </m:r>
                              <m:sSub>
                                <m:sSubPr>
                                  <m:ctrlPr>
                                    <a:rPr kumimoji="1"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8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kumimoji="1"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kumimoji="1" lang="en-US" altLang="zh-CN" sz="2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zh-CN" sz="2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kumimoji="1" lang="en-US" altLang="zh-CN" sz="28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kumimoji="1" lang="en-US" altLang="zh-CN" sz="2800" i="1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  <m:t>…,</m:t>
                              </m:r>
                              <m:sSub>
                                <m:sSubPr>
                                  <m:ctrlPr>
                                    <a:rPr kumimoji="1" lang="en-US" altLang="zh-CN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8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kumimoji="1" lang="en-US" altLang="zh-CN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kumimoji="1" lang="en-US" altLang="zh-CN" sz="28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1" lang="en-US" altLang="zh-CN" sz="2800" b="0" i="1" smtClean="0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kumimoji="1" lang="en-US" altLang="zh-CN" sz="2800" b="0" i="1" smtClean="0">
                                  <a:latin typeface="Cambria Math" charset="0"/>
                                </a:rPr>
                                <m:t>𝑤</m:t>
                              </m:r>
                              <m:r>
                                <a:rPr kumimoji="1" lang="en-US" altLang="zh-CN" sz="2800" b="0" i="1" smtClean="0">
                                  <a:latin typeface="Cambria Math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6DCBBFD-206D-0E4D-8848-4E9121CC8E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342" y="4926978"/>
                <a:ext cx="4675012" cy="1389163"/>
              </a:xfrm>
              <a:prstGeom prst="rect">
                <a:avLst/>
              </a:prstGeom>
              <a:blipFill>
                <a:blip r:embed="rId5"/>
                <a:stretch>
                  <a:fillRect l="-542" b="-763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301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FCFC6C-F3FF-F24E-A1CE-FD57234C6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F1810A1-FDDF-2E4B-BECD-2B78BE1123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Non-parametric,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model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capacity</a:t>
                </a:r>
              </a:p>
              <a:p>
                <a:r>
                  <a:rPr kumimoji="1" lang="en-US" altLang="zh-CN" dirty="0"/>
                  <a:t>Model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size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too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large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i="1" dirty="0"/>
                  <a:t>O(|</a:t>
                </a:r>
                <a:r>
                  <a:rPr kumimoji="1" lang="en-US" altLang="zh-CN" b="1" i="1" dirty="0" err="1"/>
                  <a:t>V|</a:t>
                </a:r>
                <a:r>
                  <a:rPr kumimoji="1" lang="en-US" altLang="zh-CN" b="1" i="1" baseline="30000" dirty="0" err="1"/>
                  <a:t>n</a:t>
                </a:r>
                <a:r>
                  <a:rPr kumimoji="1" lang="en-US" altLang="zh-CN" b="1" i="1" dirty="0"/>
                  <a:t>)</a:t>
                </a:r>
              </a:p>
              <a:p>
                <a:r>
                  <a:rPr kumimoji="1" lang="en-US" altLang="zh-CN" dirty="0"/>
                  <a:t>Prob.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estimation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simple</a:t>
                </a:r>
                <a:r>
                  <a:rPr kumimoji="1" lang="zh-CN" altLang="en-US" dirty="0"/>
                  <a:t> </a:t>
                </a:r>
                <a:br>
                  <a:rPr kumimoji="1" lang="en-US" altLang="zh-CN" dirty="0"/>
                </a:br>
                <a:r>
                  <a:rPr kumimoji="1" lang="en-US" altLang="zh-CN" dirty="0"/>
                  <a:t>counting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not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reliable</a:t>
                </a:r>
              </a:p>
              <a:p>
                <a:pPr marL="0" indent="0">
                  <a:buNone/>
                </a:pPr>
                <a:r>
                  <a:rPr kumimoji="1" lang="en-US" altLang="zh-CN" b="1" dirty="0"/>
                  <a:t>New</a:t>
                </a:r>
                <a:r>
                  <a:rPr kumimoji="1" lang="zh-CN" altLang="en-US" b="1" dirty="0"/>
                  <a:t> </a:t>
                </a:r>
                <a:r>
                  <a:rPr kumimoji="1" lang="en-US" altLang="zh-CN" b="1" dirty="0"/>
                  <a:t>idea</a:t>
                </a:r>
                <a:r>
                  <a:rPr kumimoji="1" lang="zh-CN" altLang="en-US" b="1" dirty="0"/>
                  <a:t> </a:t>
                </a:r>
                <a:r>
                  <a:rPr kumimoji="1" lang="en-US" altLang="zh-CN" b="1" dirty="0"/>
                  <a:t>since</a:t>
                </a:r>
                <a:r>
                  <a:rPr kumimoji="1" lang="zh-CN" altLang="en-US" b="1" dirty="0"/>
                  <a:t> </a:t>
                </a:r>
                <a:r>
                  <a:rPr kumimoji="1" lang="en-US" altLang="zh-CN" b="1" dirty="0"/>
                  <a:t>2003</a:t>
                </a:r>
              </a:p>
              <a:p>
                <a:r>
                  <a:rPr kumimoji="1" lang="en-US" altLang="zh-CN" dirty="0"/>
                  <a:t>Estimating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800" b="1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kumimoji="1"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kumimoji="1" lang="en-US" altLang="zh-CN" sz="2800" b="1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sSub>
                          <m:sSubPr>
                            <m:ctrlP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kumimoji="1"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zh-CN" altLang="en-US" dirty="0"/>
                  <a:t> </a:t>
                </a:r>
                <a:br>
                  <a:rPr kumimoji="1" lang="en-US" altLang="zh-CN" dirty="0"/>
                </a:br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neural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networks</a:t>
                </a:r>
                <a:r>
                  <a:rPr kumimoji="1" lang="zh-CN" altLang="en-US" dirty="0"/>
                  <a:t> 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F1810A1-FDDF-2E4B-BECD-2B78BE1123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6A8267A6-B428-9E40-A985-7223122668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21" y="1710633"/>
            <a:ext cx="5976573" cy="374728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64351F2-C71A-FE43-BA8C-73F809FA08C2}"/>
              </a:ext>
            </a:extLst>
          </p:cNvPr>
          <p:cNvSpPr txBox="1"/>
          <p:nvPr/>
        </p:nvSpPr>
        <p:spPr>
          <a:xfrm>
            <a:off x="5932369" y="5682207"/>
            <a:ext cx="599382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600" dirty="0" err="1"/>
              <a:t>Bengio</a:t>
            </a:r>
            <a:r>
              <a:rPr lang="en-US" altLang="zh-CN" sz="1600" dirty="0"/>
              <a:t>, Y., Ducharme, R., Vincent, P., &amp; </a:t>
            </a:r>
            <a:r>
              <a:rPr lang="en-US" altLang="zh-CN" sz="1600" dirty="0" err="1"/>
              <a:t>Jauvin</a:t>
            </a:r>
            <a:r>
              <a:rPr lang="en-US" altLang="zh-CN" sz="1600" dirty="0"/>
              <a:t>, C. (2003). A neural probabilistic language model. </a:t>
            </a:r>
            <a:r>
              <a:rPr lang="en-US" altLang="zh-CN" sz="1600" i="1" dirty="0"/>
              <a:t>Journal of machine learning</a:t>
            </a:r>
            <a:r>
              <a:rPr lang="zh-CN" altLang="en-US" sz="1600" i="1" dirty="0"/>
              <a:t> </a:t>
            </a:r>
            <a:r>
              <a:rPr lang="en-US" altLang="zh-CN" sz="1600" i="1" dirty="0"/>
              <a:t>research</a:t>
            </a:r>
            <a:r>
              <a:rPr lang="en-US" altLang="zh-CN" sz="1600" dirty="0"/>
              <a:t>, </a:t>
            </a:r>
            <a:r>
              <a:rPr lang="en-US" altLang="zh-CN" sz="1600" i="1" dirty="0"/>
              <a:t>3</a:t>
            </a:r>
            <a:r>
              <a:rPr lang="en-US" altLang="zh-CN" sz="1600" dirty="0"/>
              <a:t>(Feb), 1137-1155.</a:t>
            </a:r>
            <a:endParaRPr kumimoji="1" lang="zh-CN" altLang="en-US" sz="1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64C27B-FDA4-0E49-A51B-2EA9E3EADB4E}"/>
              </a:ext>
            </a:extLst>
          </p:cNvPr>
          <p:cNvSpPr txBox="1"/>
          <p:nvPr/>
        </p:nvSpPr>
        <p:spPr>
          <a:xfrm>
            <a:off x="10955545" y="3157266"/>
            <a:ext cx="77649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Word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vector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2455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DAD8EE-E918-4549-89A2-10D0726B0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DB61B9F-09C9-074F-8337-5CB360B284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8855" y="1039885"/>
                <a:ext cx="5519321" cy="5476415"/>
              </a:xfrm>
            </p:spPr>
            <p:txBody>
              <a:bodyPr/>
              <a:lstStyle/>
              <a:p>
                <a:r>
                  <a:rPr kumimoji="1" lang="en-US" altLang="zh-CN" b="1" dirty="0"/>
                  <a:t>RNN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language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models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(LSTM,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GRU,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etc.):</a:t>
                </a:r>
                <a:r>
                  <a:rPr kumimoji="1" lang="zh-CN" altLang="en-US" dirty="0"/>
                  <a:t> </a:t>
                </a:r>
                <a:endParaRPr kumimoji="1" lang="en-US" altLang="zh-CN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𝑹𝑵𝑵</m:t>
                        </m:r>
                      </m:sub>
                    </m:sSub>
                    <m:d>
                      <m:dPr>
                        <m:ctrlP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𝒉</m:t>
                            </m:r>
                          </m:e>
                          <m:sub>
                            <m:r>
                              <a:rPr kumimoji="1" lang="en-US" altLang="zh-CN" sz="20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kumimoji="1" lang="en-US" altLang="zh-CN" sz="2000" b="1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zh-CN" sz="2000" b="1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1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kumimoji="1" lang="en-US" altLang="zh-CN" sz="2000" b="1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kumimoji="1" lang="en-US" altLang="zh-CN" sz="2000" b="1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zh-CN" sz="2000" b="1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kumimoji="1" lang="en-US" altLang="zh-CN" sz="2400" b="1" dirty="0">
                  <a:solidFill>
                    <a:srgbClr val="0432FF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kumimoji="1" lang="en-US" altLang="zh-CN" sz="20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kumimoji="1" lang="en-US" altLang="zh-CN" sz="20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kumimoji="1" lang="en-US" altLang="zh-CN" sz="20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kumimoji="1" lang="en-US" altLang="zh-CN" sz="20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kumimoji="1" lang="en-US" altLang="zh-CN" sz="2000" b="1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…,</m:t>
                        </m:r>
                        <m:r>
                          <a:rPr kumimoji="1" lang="en-US" altLang="zh-CN" sz="20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kumimoji="1" lang="en-US" altLang="zh-CN" sz="20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kumimoji="1" lang="en-US" altLang="zh-CN" sz="20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0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kumimoji="1" lang="en-US" altLang="zh-CN" sz="2000" b="1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𝒔𝒐𝒇𝒕𝒎𝒂𝒙</m:t>
                    </m:r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𝑾</m:t>
                    </m:r>
                    <m:r>
                      <a:rPr kumimoji="1" lang="zh-CN" altLang="en-US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kumimoji="1" lang="en-US" altLang="zh-CN" sz="20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kumimoji="1" lang="en-US" altLang="zh-CN" sz="20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sz="2000" b="1" dirty="0">
                  <a:solidFill>
                    <a:srgbClr val="0432FF"/>
                  </a:solidFill>
                </a:endParaRPr>
              </a:p>
              <a:p>
                <a:pPr lvl="1"/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DB61B9F-09C9-074F-8337-5CB360B284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8855" y="1039885"/>
                <a:ext cx="5519321" cy="5476415"/>
              </a:xfrm>
              <a:blipFill>
                <a:blip r:embed="rId3"/>
                <a:stretch>
                  <a:fillRect l="-4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矩形 22">
            <a:extLst>
              <a:ext uri="{FF2B5EF4-FFF2-40B4-BE49-F238E27FC236}">
                <a16:creationId xmlns:a16="http://schemas.microsoft.com/office/drawing/2014/main" id="{F498385B-F7CF-A646-A669-82FA30E4ADC0}"/>
              </a:ext>
            </a:extLst>
          </p:cNvPr>
          <p:cNvSpPr/>
          <p:nvPr/>
        </p:nvSpPr>
        <p:spPr>
          <a:xfrm>
            <a:off x="6686012" y="6153055"/>
            <a:ext cx="822960" cy="4836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0531C9A-A3D1-B14E-BB9C-70D5F17872DB}"/>
              </a:ext>
            </a:extLst>
          </p:cNvPr>
          <p:cNvSpPr/>
          <p:nvPr/>
        </p:nvSpPr>
        <p:spPr>
          <a:xfrm>
            <a:off x="7917404" y="6153055"/>
            <a:ext cx="822960" cy="4836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11F4F30-3C27-6C4A-85FA-D582D36A2D0F}"/>
              </a:ext>
            </a:extLst>
          </p:cNvPr>
          <p:cNvSpPr/>
          <p:nvPr/>
        </p:nvSpPr>
        <p:spPr>
          <a:xfrm>
            <a:off x="9148796" y="6153055"/>
            <a:ext cx="822960" cy="4836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F5340C3-FF50-6743-8ED1-F7F9BE319AF4}"/>
              </a:ext>
            </a:extLst>
          </p:cNvPr>
          <p:cNvSpPr/>
          <p:nvPr/>
        </p:nvSpPr>
        <p:spPr>
          <a:xfrm>
            <a:off x="6677438" y="4873677"/>
            <a:ext cx="3285745" cy="113667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200" dirty="0"/>
              <a:t>Trans. Blocks</a:t>
            </a:r>
          </a:p>
          <a:p>
            <a:pPr algn="ctr"/>
            <a:r>
              <a:rPr kumimoji="1" lang="en-US" altLang="zh-CN" sz="2400" dirty="0"/>
              <a:t>Masked-self-attention</a:t>
            </a:r>
            <a:endParaRPr kumimoji="1"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5FA1361-F35D-894E-824D-82054A65FE65}"/>
              </a:ext>
            </a:extLst>
          </p:cNvPr>
          <p:cNvSpPr txBox="1"/>
          <p:nvPr/>
        </p:nvSpPr>
        <p:spPr>
          <a:xfrm>
            <a:off x="6915896" y="6196066"/>
            <a:ext cx="436338" cy="381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y</a:t>
            </a:r>
            <a:r>
              <a:rPr kumimoji="1" lang="en-US" altLang="zh-CN" sz="2400" baseline="-25000" dirty="0"/>
              <a:t>1</a:t>
            </a:r>
            <a:endParaRPr kumimoji="1" lang="zh-CN" altLang="en-US" sz="2400" baseline="-250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DA3F935-BA54-104D-90D7-A51A9458FD56}"/>
              </a:ext>
            </a:extLst>
          </p:cNvPr>
          <p:cNvSpPr txBox="1"/>
          <p:nvPr/>
        </p:nvSpPr>
        <p:spPr>
          <a:xfrm>
            <a:off x="8111186" y="6196066"/>
            <a:ext cx="436338" cy="381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y</a:t>
            </a:r>
            <a:r>
              <a:rPr kumimoji="1" lang="en-US" altLang="zh-CN" sz="2400" baseline="-25000" dirty="0"/>
              <a:t>2</a:t>
            </a:r>
            <a:endParaRPr kumimoji="1" lang="zh-CN" altLang="en-US" sz="2400" baseline="-25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5F5B52B-3F96-5041-919C-F0EBEBE5B75D}"/>
              </a:ext>
            </a:extLst>
          </p:cNvPr>
          <p:cNvSpPr txBox="1"/>
          <p:nvPr/>
        </p:nvSpPr>
        <p:spPr>
          <a:xfrm>
            <a:off x="9342578" y="6196066"/>
            <a:ext cx="436338" cy="381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y</a:t>
            </a:r>
            <a:r>
              <a:rPr kumimoji="1" lang="en-US" altLang="zh-CN" sz="2400" baseline="-25000" dirty="0"/>
              <a:t>3</a:t>
            </a:r>
            <a:endParaRPr kumimoji="1" lang="zh-CN" altLang="en-US" sz="2400" baseline="-250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C8BC6AF-C9FB-BB49-A1F6-573F7C26230E}"/>
              </a:ext>
            </a:extLst>
          </p:cNvPr>
          <p:cNvSpPr/>
          <p:nvPr/>
        </p:nvSpPr>
        <p:spPr>
          <a:xfrm>
            <a:off x="6647638" y="4243751"/>
            <a:ext cx="822960" cy="4836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tx1"/>
                </a:solidFill>
              </a:rPr>
              <a:t>h</a:t>
            </a:r>
            <a:r>
              <a:rPr kumimoji="1" lang="en-US" altLang="zh-CN" sz="2400" b="1" baseline="-25000" dirty="0">
                <a:solidFill>
                  <a:schemeClr val="tx1"/>
                </a:solidFill>
              </a:rPr>
              <a:t>1</a:t>
            </a:r>
            <a:endParaRPr kumimoji="1" lang="zh-CN" altLang="en-US" sz="2400" b="1" baseline="-25000" dirty="0">
              <a:solidFill>
                <a:schemeClr val="tx1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C451EC5-F298-1046-AA76-C6371251C3EE}"/>
              </a:ext>
            </a:extLst>
          </p:cNvPr>
          <p:cNvSpPr/>
          <p:nvPr/>
        </p:nvSpPr>
        <p:spPr>
          <a:xfrm>
            <a:off x="7879030" y="4243751"/>
            <a:ext cx="822960" cy="4836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tx1"/>
                </a:solidFill>
              </a:rPr>
              <a:t>h</a:t>
            </a:r>
            <a:r>
              <a:rPr kumimoji="1" lang="en-US" altLang="zh-CN" sz="2400" b="1" baseline="-25000" dirty="0">
                <a:solidFill>
                  <a:schemeClr val="tx1"/>
                </a:solidFill>
              </a:rPr>
              <a:t>2</a:t>
            </a:r>
            <a:endParaRPr kumimoji="1" lang="zh-CN" altLang="en-US" sz="2400" b="1" baseline="-25000" dirty="0">
              <a:solidFill>
                <a:schemeClr val="tx1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87BE5A4-0D2C-134D-B72E-50CB29A89E10}"/>
              </a:ext>
            </a:extLst>
          </p:cNvPr>
          <p:cNvSpPr/>
          <p:nvPr/>
        </p:nvSpPr>
        <p:spPr>
          <a:xfrm>
            <a:off x="9110422" y="4243751"/>
            <a:ext cx="822960" cy="4836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tx1"/>
                </a:solidFill>
              </a:rPr>
              <a:t>h</a:t>
            </a:r>
            <a:r>
              <a:rPr kumimoji="1" lang="en-US" altLang="zh-CN" sz="2400" b="1" baseline="-25000" dirty="0">
                <a:solidFill>
                  <a:schemeClr val="tx1"/>
                </a:solidFill>
              </a:rPr>
              <a:t>3</a:t>
            </a:r>
            <a:endParaRPr kumimoji="1" lang="zh-CN" altLang="en-US" sz="2400" b="1" baseline="-25000" dirty="0">
              <a:solidFill>
                <a:schemeClr val="tx1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D9B8D512-9071-2647-8773-F19A9CE31AD5}"/>
              </a:ext>
            </a:extLst>
          </p:cNvPr>
          <p:cNvCxnSpPr/>
          <p:nvPr/>
        </p:nvCxnSpPr>
        <p:spPr>
          <a:xfrm flipV="1">
            <a:off x="7084610" y="3709192"/>
            <a:ext cx="0" cy="505634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45EAA956-8DA0-3D4A-B5ED-5C4018D3C986}"/>
              </a:ext>
            </a:extLst>
          </p:cNvPr>
          <p:cNvCxnSpPr/>
          <p:nvPr/>
        </p:nvCxnSpPr>
        <p:spPr>
          <a:xfrm flipV="1">
            <a:off x="8278437" y="3709192"/>
            <a:ext cx="0" cy="505634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07E17A1E-647C-4546-A4A0-5C7D3286EE5A}"/>
              </a:ext>
            </a:extLst>
          </p:cNvPr>
          <p:cNvCxnSpPr/>
          <p:nvPr/>
        </p:nvCxnSpPr>
        <p:spPr>
          <a:xfrm flipV="1">
            <a:off x="9500409" y="3709192"/>
            <a:ext cx="0" cy="505634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5B9894EA-BF14-4146-98FE-FBAEFD9BE1AA}"/>
              </a:ext>
            </a:extLst>
          </p:cNvPr>
          <p:cNvSpPr txBox="1"/>
          <p:nvPr/>
        </p:nvSpPr>
        <p:spPr>
          <a:xfrm>
            <a:off x="6681589" y="3250756"/>
            <a:ext cx="927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P(y</a:t>
            </a:r>
            <a:r>
              <a:rPr kumimoji="1" lang="en-US" altLang="zh-CN" sz="2400" baseline="-25000" dirty="0"/>
              <a:t>1</a:t>
            </a:r>
            <a:r>
              <a:rPr kumimoji="1" lang="en-US" altLang="zh-CN" sz="2400" dirty="0"/>
              <a:t>)</a:t>
            </a:r>
            <a:endParaRPr kumimoji="1" lang="zh-CN" altLang="en-US" sz="240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0CD115B-2A75-E14C-AF1B-CE31595E8544}"/>
              </a:ext>
            </a:extLst>
          </p:cNvPr>
          <p:cNvSpPr txBox="1"/>
          <p:nvPr/>
        </p:nvSpPr>
        <p:spPr>
          <a:xfrm>
            <a:off x="9085400" y="3251583"/>
            <a:ext cx="1493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P(y</a:t>
            </a:r>
            <a:r>
              <a:rPr kumimoji="1" lang="en-US" altLang="zh-CN" sz="2400" baseline="-25000" dirty="0"/>
              <a:t>3</a:t>
            </a:r>
            <a:r>
              <a:rPr kumimoji="1" lang="en-US" altLang="zh-CN" sz="2400" dirty="0"/>
              <a:t>|y</a:t>
            </a:r>
            <a:r>
              <a:rPr kumimoji="1" lang="en-US" altLang="zh-CN" sz="2400" baseline="-25000" dirty="0"/>
              <a:t>1</a:t>
            </a:r>
            <a:r>
              <a:rPr kumimoji="1" lang="en-US" altLang="zh-CN" sz="2400" dirty="0"/>
              <a:t>y</a:t>
            </a:r>
            <a:r>
              <a:rPr kumimoji="1" lang="en-US" altLang="zh-CN" sz="2400" baseline="-25000" dirty="0"/>
              <a:t>2</a:t>
            </a:r>
            <a:r>
              <a:rPr kumimoji="1" lang="en-US" altLang="zh-CN" sz="2400" dirty="0"/>
              <a:t>)</a:t>
            </a:r>
            <a:endParaRPr kumimoji="1" lang="zh-CN" altLang="en-US" sz="2400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4350DAB-AB97-3E4E-88FB-EA091D1AD653}"/>
              </a:ext>
            </a:extLst>
          </p:cNvPr>
          <p:cNvSpPr txBox="1"/>
          <p:nvPr/>
        </p:nvSpPr>
        <p:spPr>
          <a:xfrm>
            <a:off x="7781637" y="3234575"/>
            <a:ext cx="1122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P(y</a:t>
            </a:r>
            <a:r>
              <a:rPr kumimoji="1" lang="en-US" altLang="zh-CN" sz="2400" baseline="-25000" dirty="0"/>
              <a:t>2</a:t>
            </a:r>
            <a:r>
              <a:rPr kumimoji="1" lang="en-US" altLang="zh-CN" sz="2400" dirty="0"/>
              <a:t>|y</a:t>
            </a:r>
            <a:r>
              <a:rPr kumimoji="1" lang="en-US" altLang="zh-CN" sz="2400" baseline="-25000" dirty="0"/>
              <a:t>1</a:t>
            </a:r>
            <a:r>
              <a:rPr kumimoji="1" lang="en-US" altLang="zh-CN" sz="2400" dirty="0"/>
              <a:t>)</a:t>
            </a:r>
            <a:endParaRPr kumimoji="1" lang="zh-CN" altLang="en-US" sz="2400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325119A-2D1A-9845-B9D6-C7B6200EB047}"/>
              </a:ext>
            </a:extLst>
          </p:cNvPr>
          <p:cNvSpPr txBox="1"/>
          <p:nvPr/>
        </p:nvSpPr>
        <p:spPr>
          <a:xfrm>
            <a:off x="7113999" y="3785168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linear</a:t>
            </a:r>
            <a:endParaRPr kumimoji="1"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CF054FA-4937-A740-9D56-AB27837F7CC4}"/>
              </a:ext>
            </a:extLst>
          </p:cNvPr>
          <p:cNvSpPr txBox="1"/>
          <p:nvPr/>
        </p:nvSpPr>
        <p:spPr>
          <a:xfrm>
            <a:off x="9639202" y="3773832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linear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96A6230-9299-B04D-A971-A7C3313C21DE}"/>
              </a:ext>
            </a:extLst>
          </p:cNvPr>
          <p:cNvSpPr txBox="1"/>
          <p:nvPr/>
        </p:nvSpPr>
        <p:spPr>
          <a:xfrm>
            <a:off x="8435518" y="3771928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linear</a:t>
            </a:r>
            <a:endParaRPr kumimoji="1" lang="zh-CN" altLang="en-US" dirty="0"/>
          </a:p>
        </p:txBody>
      </p:sp>
      <p:sp>
        <p:nvSpPr>
          <p:cNvPr id="42" name="内容占位符 2">
            <a:extLst>
              <a:ext uri="{FF2B5EF4-FFF2-40B4-BE49-F238E27FC236}">
                <a16:creationId xmlns:a16="http://schemas.microsoft.com/office/drawing/2014/main" id="{66D9869A-F0E4-DD48-9CF5-18CE8C8F59B7}"/>
              </a:ext>
            </a:extLst>
          </p:cNvPr>
          <p:cNvSpPr txBox="1">
            <a:spLocks/>
          </p:cNvSpPr>
          <p:nvPr/>
        </p:nvSpPr>
        <p:spPr>
          <a:xfrm>
            <a:off x="6071016" y="1037518"/>
            <a:ext cx="6007578" cy="2176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73000"/>
              <a:buFont typeface="Wingdings 2" panose="05020102010507070707" pitchFamily="18" charset="2"/>
              <a:buChar char=""/>
              <a:defRPr lang="zh-CN" altLang="en-US" sz="2600" kern="1200" dirty="0" smtClean="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B418B8"/>
              </a:buClr>
              <a:buSzPct val="80000"/>
              <a:buFont typeface="Wingdings" panose="05000000000000000000" pitchFamily="2" charset="2"/>
              <a:buChar char="u"/>
              <a:defRPr lang="zh-CN" altLang="en-US" sz="2300" kern="1200" dirty="0" smtClean="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zh-CN" altLang="en-US" sz="2000" kern="1200" dirty="0" smtClean="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Georgia" panose="02040502050405020303" pitchFamily="18" charset="0"/>
                <a:ea typeface="黑体" panose="02010609060101010101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1" dirty="0"/>
              <a:t>Transformer</a:t>
            </a:r>
            <a:r>
              <a:rPr kumimoji="1" lang="en-US" sz="2700" b="1" dirty="0">
                <a:solidFill>
                  <a:srgbClr val="0432FF"/>
                </a:solidFill>
              </a:rPr>
              <a:t> </a:t>
            </a:r>
            <a:r>
              <a:rPr kumimoji="1" lang="en-US" altLang="zh-CN" dirty="0"/>
              <a:t>language</a:t>
            </a:r>
            <a:r>
              <a:rPr kumimoji="1" lang="en-US" sz="2700" b="1" dirty="0">
                <a:solidFill>
                  <a:srgbClr val="0432FF"/>
                </a:solidFill>
              </a:rPr>
              <a:t> </a:t>
            </a:r>
            <a:r>
              <a:rPr kumimoji="1" lang="en-US" altLang="zh-CN" dirty="0"/>
              <a:t>models</a:t>
            </a:r>
          </a:p>
          <a:p>
            <a:pPr lvl="1"/>
            <a:r>
              <a:rPr kumimoji="1" lang="en-US" altLang="zh-CN" dirty="0"/>
              <a:t>Multi-head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self-attention</a:t>
            </a:r>
          </a:p>
          <a:p>
            <a:pPr lvl="1"/>
            <a:r>
              <a:rPr kumimoji="1" lang="en-US" altLang="zh-CN" dirty="0"/>
              <a:t>Deep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(12-48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layers)</a:t>
            </a:r>
          </a:p>
          <a:p>
            <a:pPr lvl="1"/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parameters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(100M~1B)</a:t>
            </a:r>
          </a:p>
          <a:p>
            <a:pPr lvl="1"/>
            <a:endParaRPr kumimoji="1" 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BA0EF13E-4B7B-2A4E-9880-0E09F29BBD1E}"/>
              </a:ext>
            </a:extLst>
          </p:cNvPr>
          <p:cNvSpPr/>
          <p:nvPr/>
        </p:nvSpPr>
        <p:spPr>
          <a:xfrm>
            <a:off x="1189531" y="4558133"/>
            <a:ext cx="822960" cy="5852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</a:rPr>
              <a:t>h</a:t>
            </a:r>
            <a:r>
              <a:rPr kumimoji="1" lang="en-US" altLang="zh-CN" sz="2400" b="1" baseline="-25000" dirty="0">
                <a:solidFill>
                  <a:schemeClr val="bg1"/>
                </a:solidFill>
              </a:rPr>
              <a:t>t-1</a:t>
            </a:r>
            <a:endParaRPr kumimoji="1" lang="zh-CN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7E59FE20-A594-8D4F-8875-731F65B56A85}"/>
              </a:ext>
            </a:extLst>
          </p:cNvPr>
          <p:cNvSpPr/>
          <p:nvPr/>
        </p:nvSpPr>
        <p:spPr>
          <a:xfrm>
            <a:off x="2466618" y="4558133"/>
            <a:ext cx="822960" cy="5852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 err="1">
                <a:solidFill>
                  <a:schemeClr val="bg1"/>
                </a:solidFill>
              </a:rPr>
              <a:t>h</a:t>
            </a:r>
            <a:r>
              <a:rPr kumimoji="1" lang="en-US" altLang="zh-CN" sz="2400" b="1" baseline="-25000" dirty="0" err="1">
                <a:solidFill>
                  <a:schemeClr val="bg1"/>
                </a:solidFill>
              </a:rPr>
              <a:t>t</a:t>
            </a:r>
            <a:endParaRPr kumimoji="1" lang="zh-CN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0979FD3-DF81-9242-960E-19B7D36967C6}"/>
              </a:ext>
            </a:extLst>
          </p:cNvPr>
          <p:cNvSpPr/>
          <p:nvPr/>
        </p:nvSpPr>
        <p:spPr>
          <a:xfrm>
            <a:off x="3743705" y="4565684"/>
            <a:ext cx="822960" cy="5852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</a:rPr>
              <a:t>h</a:t>
            </a:r>
            <a:r>
              <a:rPr kumimoji="1" lang="en-US" altLang="zh-CN" sz="2400" b="1" baseline="-25000" dirty="0">
                <a:solidFill>
                  <a:schemeClr val="bg1"/>
                </a:solidFill>
              </a:rPr>
              <a:t>t+1</a:t>
            </a:r>
            <a:endParaRPr kumimoji="1" lang="zh-CN" altLang="en-US" sz="2400" b="1" baseline="-25000" dirty="0">
              <a:solidFill>
                <a:schemeClr val="bg1"/>
              </a:solidFill>
            </a:endParaRPr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D9CE18FC-4347-7640-9B2E-73FD9280A390}"/>
              </a:ext>
            </a:extLst>
          </p:cNvPr>
          <p:cNvCxnSpPr>
            <a:stCxn id="43" idx="3"/>
            <a:endCxn id="44" idx="1"/>
          </p:cNvCxnSpPr>
          <p:nvPr/>
        </p:nvCxnSpPr>
        <p:spPr>
          <a:xfrm>
            <a:off x="2012491" y="4850741"/>
            <a:ext cx="454127" cy="0"/>
          </a:xfrm>
          <a:prstGeom prst="straightConnector1">
            <a:avLst/>
          </a:prstGeom>
          <a:ln w="25400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37B123DC-9390-6B4D-899D-13F9B8648925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3289578" y="4850741"/>
            <a:ext cx="454127" cy="0"/>
          </a:xfrm>
          <a:prstGeom prst="straightConnector1">
            <a:avLst/>
          </a:prstGeom>
          <a:ln w="25400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529E9A47-FC44-C84B-BF1F-98D484639EF5}"/>
              </a:ext>
            </a:extLst>
          </p:cNvPr>
          <p:cNvSpPr/>
          <p:nvPr/>
        </p:nvSpPr>
        <p:spPr>
          <a:xfrm>
            <a:off x="1189531" y="5585011"/>
            <a:ext cx="822960" cy="5852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</a:rPr>
              <a:t>y</a:t>
            </a:r>
            <a:r>
              <a:rPr kumimoji="1" lang="en-US" altLang="zh-CN" sz="2400" b="1" baseline="-25000" dirty="0">
                <a:solidFill>
                  <a:schemeClr val="bg1"/>
                </a:solidFill>
              </a:rPr>
              <a:t>t-1</a:t>
            </a:r>
            <a:endParaRPr kumimoji="1" lang="zh-CN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D908678F-BBA3-6C49-886E-C3E21DBB28B6}"/>
              </a:ext>
            </a:extLst>
          </p:cNvPr>
          <p:cNvSpPr/>
          <p:nvPr/>
        </p:nvSpPr>
        <p:spPr>
          <a:xfrm>
            <a:off x="2466618" y="5585011"/>
            <a:ext cx="822960" cy="5852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 err="1">
                <a:solidFill>
                  <a:schemeClr val="bg1"/>
                </a:solidFill>
              </a:rPr>
              <a:t>y</a:t>
            </a:r>
            <a:r>
              <a:rPr kumimoji="1" lang="en-US" altLang="zh-CN" sz="2400" b="1" baseline="-25000" dirty="0" err="1">
                <a:solidFill>
                  <a:schemeClr val="bg1"/>
                </a:solidFill>
              </a:rPr>
              <a:t>t</a:t>
            </a:r>
            <a:endParaRPr kumimoji="1" lang="zh-CN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5411C6F3-BD2F-5647-8F0A-83E973A8DABB}"/>
              </a:ext>
            </a:extLst>
          </p:cNvPr>
          <p:cNvSpPr/>
          <p:nvPr/>
        </p:nvSpPr>
        <p:spPr>
          <a:xfrm>
            <a:off x="3743705" y="5592562"/>
            <a:ext cx="822960" cy="5852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</a:rPr>
              <a:t>y</a:t>
            </a:r>
            <a:r>
              <a:rPr kumimoji="1" lang="en-US" altLang="zh-CN" sz="2400" b="1" baseline="-25000" dirty="0">
                <a:solidFill>
                  <a:schemeClr val="bg1"/>
                </a:solidFill>
              </a:rPr>
              <a:t>t+1</a:t>
            </a:r>
            <a:endParaRPr kumimoji="1" lang="zh-CN" altLang="en-US" sz="2400" b="1" baseline="-25000" dirty="0">
              <a:solidFill>
                <a:schemeClr val="bg1"/>
              </a:solidFill>
            </a:endParaRPr>
          </a:p>
        </p:txBody>
      </p: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E99580BC-975C-F045-AA14-36EF1DACEC07}"/>
              </a:ext>
            </a:extLst>
          </p:cNvPr>
          <p:cNvCxnSpPr>
            <a:stCxn id="48" idx="0"/>
            <a:endCxn id="43" idx="2"/>
          </p:cNvCxnSpPr>
          <p:nvPr/>
        </p:nvCxnSpPr>
        <p:spPr>
          <a:xfrm flipV="1">
            <a:off x="1601011" y="5143349"/>
            <a:ext cx="0" cy="441662"/>
          </a:xfrm>
          <a:prstGeom prst="straightConnector1">
            <a:avLst/>
          </a:prstGeom>
          <a:ln w="25400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D403C811-8226-B749-9E7A-E0DC8BFF63B1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2878098" y="5150901"/>
            <a:ext cx="6351" cy="434110"/>
          </a:xfrm>
          <a:prstGeom prst="straightConnector1">
            <a:avLst/>
          </a:prstGeom>
          <a:ln w="25400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DB4A0EA4-F5C1-C74F-851A-2A0006288B48}"/>
              </a:ext>
            </a:extLst>
          </p:cNvPr>
          <p:cNvCxnSpPr>
            <a:cxnSpLocks/>
            <a:stCxn id="50" idx="0"/>
          </p:cNvCxnSpPr>
          <p:nvPr/>
        </p:nvCxnSpPr>
        <p:spPr>
          <a:xfrm flipV="1">
            <a:off x="4155185" y="5143350"/>
            <a:ext cx="0" cy="449212"/>
          </a:xfrm>
          <a:prstGeom prst="straightConnector1">
            <a:avLst/>
          </a:prstGeom>
          <a:ln w="25400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D9B1C18E-247C-AC42-BCCE-285550FFDDF3}"/>
              </a:ext>
            </a:extLst>
          </p:cNvPr>
          <p:cNvCxnSpPr/>
          <p:nvPr/>
        </p:nvCxnSpPr>
        <p:spPr>
          <a:xfrm flipV="1">
            <a:off x="1612631" y="3946940"/>
            <a:ext cx="0" cy="505634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1878DAE8-0CFF-F14C-A7B7-29C3CEA6DD53}"/>
              </a:ext>
            </a:extLst>
          </p:cNvPr>
          <p:cNvCxnSpPr/>
          <p:nvPr/>
        </p:nvCxnSpPr>
        <p:spPr>
          <a:xfrm flipV="1">
            <a:off x="2869716" y="3969924"/>
            <a:ext cx="0" cy="459667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1488288B-F85E-3F4A-AC8F-94204F227E80}"/>
              </a:ext>
            </a:extLst>
          </p:cNvPr>
          <p:cNvCxnSpPr/>
          <p:nvPr/>
        </p:nvCxnSpPr>
        <p:spPr>
          <a:xfrm flipV="1">
            <a:off x="4163340" y="3946940"/>
            <a:ext cx="0" cy="505634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3F46F5B9-B5A7-554D-BF70-4E56864D6CB1}"/>
              </a:ext>
            </a:extLst>
          </p:cNvPr>
          <p:cNvSpPr txBox="1"/>
          <p:nvPr/>
        </p:nvSpPr>
        <p:spPr>
          <a:xfrm>
            <a:off x="1686990" y="4022916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linear</a:t>
            </a:r>
            <a:endParaRPr kumimoji="1"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F0E1AD5-F61B-5D4A-9FDE-41C3D3297387}"/>
              </a:ext>
            </a:extLst>
          </p:cNvPr>
          <p:cNvSpPr txBox="1"/>
          <p:nvPr/>
        </p:nvSpPr>
        <p:spPr>
          <a:xfrm>
            <a:off x="4212193" y="401158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linear</a:t>
            </a:r>
            <a:endParaRPr kumimoji="1" lang="zh-CN" altLang="en-US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F032FE1D-3F9B-D446-B17F-9EEA6F069EC3}"/>
              </a:ext>
            </a:extLst>
          </p:cNvPr>
          <p:cNvSpPr txBox="1"/>
          <p:nvPr/>
        </p:nvSpPr>
        <p:spPr>
          <a:xfrm>
            <a:off x="3008509" y="4009676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linear</a:t>
            </a:r>
            <a:endParaRPr kumimoji="1" lang="zh-CN" altLang="en-US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EB0FB00A-846D-D841-91BB-D3D1BDDEDF00}"/>
              </a:ext>
            </a:extLst>
          </p:cNvPr>
          <p:cNvSpPr txBox="1"/>
          <p:nvPr/>
        </p:nvSpPr>
        <p:spPr>
          <a:xfrm>
            <a:off x="2063894" y="3362199"/>
            <a:ext cx="212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P(y</a:t>
            </a:r>
            <a:r>
              <a:rPr kumimoji="1" lang="en-US" altLang="zh-CN" sz="2400" baseline="-25000" dirty="0"/>
              <a:t>t</a:t>
            </a:r>
            <a:r>
              <a:rPr kumimoji="1" lang="en-US" altLang="zh-CN" sz="2400" dirty="0"/>
              <a:t>|y</a:t>
            </a:r>
            <a:r>
              <a:rPr kumimoji="1" lang="en-US" altLang="zh-CN" sz="2400" baseline="-25000" dirty="0"/>
              <a:t>1</a:t>
            </a:r>
            <a:r>
              <a:rPr kumimoji="1" lang="en-US" altLang="zh-CN" sz="2400" dirty="0"/>
              <a:t>y</a:t>
            </a:r>
            <a:r>
              <a:rPr kumimoji="1" lang="en-US" altLang="zh-CN" sz="2400" baseline="-25000" dirty="0"/>
              <a:t>2</a:t>
            </a:r>
            <a:r>
              <a:rPr kumimoji="1" lang="en-US" altLang="zh-CN" sz="2400" dirty="0"/>
              <a:t>…y</a:t>
            </a:r>
            <a:r>
              <a:rPr kumimoji="1" lang="en-US" altLang="zh-CN" sz="2400" baseline="-25000" dirty="0"/>
              <a:t>t-1</a:t>
            </a:r>
            <a:r>
              <a:rPr kumimoji="1" lang="en-US" altLang="zh-CN" sz="2400" dirty="0"/>
              <a:t>)</a:t>
            </a:r>
            <a:endParaRPr kumimoji="1" lang="zh-CN" altLang="en-US" sz="2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E9B6D42-D0A9-034E-A85E-7CAC6E89A625}"/>
              </a:ext>
            </a:extLst>
          </p:cNvPr>
          <p:cNvSpPr/>
          <p:nvPr/>
        </p:nvSpPr>
        <p:spPr>
          <a:xfrm>
            <a:off x="1293369" y="3396588"/>
            <a:ext cx="554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/>
              <a:t>y</a:t>
            </a:r>
            <a:r>
              <a:rPr kumimoji="1" lang="en-US" altLang="zh-CN" sz="2400" baseline="-25000" dirty="0"/>
              <a:t>t-1</a:t>
            </a:r>
            <a:endParaRPr lang="zh-CN" altLang="en-US" sz="24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6DC5CBF-D580-3046-B92F-73F47963938F}"/>
              </a:ext>
            </a:extLst>
          </p:cNvPr>
          <p:cNvSpPr/>
          <p:nvPr/>
        </p:nvSpPr>
        <p:spPr>
          <a:xfrm>
            <a:off x="4040302" y="3362252"/>
            <a:ext cx="6013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/>
              <a:t>y</a:t>
            </a:r>
            <a:r>
              <a:rPr kumimoji="1" lang="en-US" altLang="zh-CN" sz="2400" baseline="-25000" dirty="0"/>
              <a:t>t+1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58146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7A3363-3996-5340-8AA1-E92A190EC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Answered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DD7C32-20F1-9546-B999-039227504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3200" dirty="0"/>
              <a:t>RNN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language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model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has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commonsense/factual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knowledge?</a:t>
            </a:r>
          </a:p>
          <a:p>
            <a:r>
              <a:rPr kumimoji="1" lang="en-US" altLang="zh-CN" sz="3200" dirty="0"/>
              <a:t>GPT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language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model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has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commonsense/factual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knowledge?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1731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2320" y="-4762"/>
            <a:ext cx="9829232" cy="922114"/>
          </a:xfrm>
        </p:spPr>
        <p:txBody>
          <a:bodyPr/>
          <a:lstStyle/>
          <a:p>
            <a:r>
              <a:rPr kumimoji="1" lang="en-US" altLang="zh-CN" sz="3200" dirty="0"/>
              <a:t>RNN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language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models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have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commonsense?</a:t>
            </a:r>
            <a:endParaRPr kumimoji="1" lang="zh-CN" altLang="en-US" sz="32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20" y="2134511"/>
            <a:ext cx="10551160" cy="39655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644650" y="6257290"/>
            <a:ext cx="890270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Trieu H. Trinh and Quoc V. Le. 2019. Do language models have common sense?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27C293E-2AC9-6747-B90D-89724BAA3230}"/>
              </a:ext>
            </a:extLst>
          </p:cNvPr>
          <p:cNvSpPr txBox="1"/>
          <p:nvPr/>
        </p:nvSpPr>
        <p:spPr>
          <a:xfrm>
            <a:off x="996042" y="1127240"/>
            <a:ext cx="9878787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trophy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doesn’t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fit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in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suitcase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because</a:t>
            </a:r>
            <a:r>
              <a:rPr kumimoji="1" lang="zh-CN" altLang="en-US" sz="2800" dirty="0"/>
              <a:t> </a:t>
            </a:r>
            <a:r>
              <a:rPr kumimoji="1" lang="en-US" altLang="zh-CN" sz="3200" b="1" dirty="0">
                <a:solidFill>
                  <a:srgbClr val="FF2600"/>
                </a:solidFill>
              </a:rPr>
              <a:t>it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too</a:t>
            </a:r>
            <a:r>
              <a:rPr kumimoji="1" lang="zh-CN" altLang="en-US" sz="2800" dirty="0"/>
              <a:t> </a:t>
            </a:r>
            <a:r>
              <a:rPr kumimoji="1" lang="en-US" altLang="zh-CN" sz="2800" b="1" dirty="0">
                <a:solidFill>
                  <a:srgbClr val="0A00FF"/>
                </a:solidFill>
              </a:rPr>
              <a:t>big/small.</a:t>
            </a:r>
            <a:endParaRPr kumimoji="1" lang="en-US" altLang="zh-CN" sz="2800" dirty="0"/>
          </a:p>
          <a:p>
            <a:r>
              <a:rPr kumimoji="1" lang="en-US" altLang="zh-CN" sz="2800" dirty="0"/>
              <a:t>What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is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too</a:t>
            </a:r>
            <a:r>
              <a:rPr kumimoji="1" lang="zh-CN" altLang="en-US" sz="2800" dirty="0"/>
              <a:t> </a:t>
            </a:r>
            <a:r>
              <a:rPr kumimoji="1" lang="en-US" altLang="zh-CN" sz="2800" b="1" dirty="0">
                <a:solidFill>
                  <a:srgbClr val="0A00FF"/>
                </a:solidFill>
              </a:rPr>
              <a:t>big/small</a:t>
            </a:r>
            <a:r>
              <a:rPr kumimoji="1" lang="en-US" altLang="zh-CN" sz="2800" dirty="0"/>
              <a:t>?</a:t>
            </a: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8432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15" y="1458595"/>
            <a:ext cx="10116820" cy="24650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450" y="4276090"/>
            <a:ext cx="10205085" cy="23787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40715" y="1089263"/>
            <a:ext cx="4041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>
                <a:solidFill>
                  <a:srgbClr val="0A00FF"/>
                </a:solidFill>
              </a:rPr>
              <a:t>PDP-60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Winograd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Schema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Challenge</a:t>
            </a:r>
            <a:endParaRPr kumimoji="1" lang="zh-CN" altLang="en-US" sz="2000" b="1" dirty="0">
              <a:solidFill>
                <a:srgbClr val="0A00F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0715" y="3986082"/>
            <a:ext cx="9853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>
                <a:solidFill>
                  <a:srgbClr val="0A00FF"/>
                </a:solidFill>
              </a:rPr>
              <a:t>Classifying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fact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and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non-fact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triples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from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 err="1">
                <a:solidFill>
                  <a:srgbClr val="0A00FF"/>
                </a:solidFill>
              </a:rPr>
              <a:t>ConceptNet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,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fine-tuned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LM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with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classification</a:t>
            </a:r>
            <a:r>
              <a:rPr kumimoji="1" lang="zh-CN" altLang="en-US" sz="20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000" b="1" dirty="0">
                <a:solidFill>
                  <a:srgbClr val="0A00FF"/>
                </a:solidFill>
              </a:rPr>
              <a:t>loss</a:t>
            </a:r>
            <a:endParaRPr kumimoji="1" lang="zh-CN" altLang="en-US" sz="2000" b="1" dirty="0">
              <a:solidFill>
                <a:srgbClr val="0A00FF"/>
              </a:solidFill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02320" y="-4762"/>
            <a:ext cx="9756080" cy="922114"/>
          </a:xfrm>
        </p:spPr>
        <p:txBody>
          <a:bodyPr/>
          <a:lstStyle/>
          <a:p>
            <a:r>
              <a:rPr kumimoji="1" lang="en-US" altLang="zh-CN" sz="3200" dirty="0"/>
              <a:t>RNN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language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models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have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commonsense?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973424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A8B0CC-8106-4E44-9B54-21442CAEC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854" y="0"/>
            <a:ext cx="10665703" cy="922114"/>
          </a:xfrm>
        </p:spPr>
        <p:txBody>
          <a:bodyPr/>
          <a:lstStyle/>
          <a:p>
            <a:r>
              <a:rPr kumimoji="1" lang="en-US" altLang="zh-CN" dirty="0"/>
              <a:t>RNN</a:t>
            </a:r>
            <a:r>
              <a:rPr kumimoji="1" lang="zh-CN" altLang="en-US" dirty="0"/>
              <a:t> </a:t>
            </a:r>
            <a:r>
              <a:rPr kumimoji="1" lang="en-US" altLang="zh-CN" dirty="0"/>
              <a:t>LMs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knowledge?</a:t>
            </a:r>
            <a:endParaRPr kumimoji="1"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5AACF46-08B5-5642-9034-8AB984564865}"/>
              </a:ext>
            </a:extLst>
          </p:cNvPr>
          <p:cNvSpPr/>
          <p:nvPr/>
        </p:nvSpPr>
        <p:spPr>
          <a:xfrm>
            <a:off x="3591715" y="1812348"/>
            <a:ext cx="77261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400" b="1" dirty="0"/>
          </a:p>
          <a:p>
            <a:r>
              <a:rPr lang="en-US" altLang="zh-CN" sz="2400" b="1" dirty="0"/>
              <a:t>“Traditional language models are good at capturing </a:t>
            </a:r>
            <a:r>
              <a:rPr lang="en-US" altLang="zh-CN" sz="2400" b="1" dirty="0">
                <a:solidFill>
                  <a:srgbClr val="0A00FF"/>
                </a:solidFill>
              </a:rPr>
              <a:t>statistical co-occurrences</a:t>
            </a:r>
            <a:r>
              <a:rPr lang="en-US" altLang="zh-CN" sz="2400" b="1" dirty="0"/>
              <a:t> of entities as long as they are observed </a:t>
            </a:r>
            <a:r>
              <a:rPr lang="en-US" altLang="zh-CN" sz="2400" b="1" dirty="0">
                <a:solidFill>
                  <a:srgbClr val="0A00FF"/>
                </a:solidFill>
              </a:rPr>
              <a:t>frequently</a:t>
            </a:r>
            <a:r>
              <a:rPr lang="en-US" altLang="zh-CN" sz="2400" b="1" dirty="0"/>
              <a:t> in the corpus.”</a:t>
            </a:r>
          </a:p>
          <a:p>
            <a:endParaRPr lang="en-US" altLang="zh-CN" sz="2400" b="1" dirty="0"/>
          </a:p>
          <a:p>
            <a:r>
              <a:rPr lang="en-US" altLang="zh-CN" sz="2400" b="1" dirty="0"/>
              <a:t>However,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for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rare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entities,</a:t>
            </a:r>
            <a:endParaRPr lang="zh-CN" altLang="en-US" sz="24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F6DCCB-851F-0F43-8157-8E6F27A70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1630" y="3343802"/>
            <a:ext cx="2255429" cy="1553740"/>
          </a:xfrm>
          <a:prstGeom prst="rect">
            <a:avLst/>
          </a:prstGeom>
          <a:ln w="12700" cmpd="sng">
            <a:solidFill>
              <a:schemeClr val="tx1">
                <a:alpha val="46000"/>
              </a:schemeClr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858F0C8-29A0-6E40-8AFA-C55789C2F9D5}"/>
              </a:ext>
            </a:extLst>
          </p:cNvPr>
          <p:cNvSpPr/>
          <p:nvPr/>
        </p:nvSpPr>
        <p:spPr>
          <a:xfrm>
            <a:off x="674117" y="5121917"/>
            <a:ext cx="2183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 err="1">
                <a:solidFill>
                  <a:srgbClr val="333333"/>
                </a:solidFill>
                <a:latin typeface="Georgia" panose="02040502050405020303" pitchFamily="18" charset="0"/>
              </a:rPr>
              <a:t>Yoshua</a:t>
            </a:r>
            <a:r>
              <a:rPr lang="zh-CN" altLang="en-US" b="1" dirty="0">
                <a:solidFill>
                  <a:srgbClr val="333333"/>
                </a:solidFill>
                <a:latin typeface="Georgia" panose="02040502050405020303" pitchFamily="18" charset="0"/>
              </a:rPr>
              <a:t> </a:t>
            </a:r>
            <a:r>
              <a:rPr lang="en-US" altLang="zh-CN" b="1" dirty="0" err="1">
                <a:solidFill>
                  <a:srgbClr val="333333"/>
                </a:solidFill>
                <a:latin typeface="Georgia" panose="02040502050405020303" pitchFamily="18" charset="0"/>
              </a:rPr>
              <a:t>Bengio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9902A35-3E3E-5845-B6C9-B050AEFEC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892" y="4447890"/>
            <a:ext cx="8129792" cy="146671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3D1D68A-5F72-C447-AB1C-894801730E77}"/>
              </a:ext>
            </a:extLst>
          </p:cNvPr>
          <p:cNvSpPr/>
          <p:nvPr/>
        </p:nvSpPr>
        <p:spPr>
          <a:xfrm>
            <a:off x="3591715" y="6218034"/>
            <a:ext cx="5744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Ahn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</a:t>
            </a:r>
            <a:r>
              <a:rPr lang="zh-CN" altLang="en-US" dirty="0"/>
              <a:t> A Neural Knowledge Language Model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 err="1"/>
              <a:t>Arxiv</a:t>
            </a:r>
            <a:r>
              <a:rPr lang="zh-CN" altLang="en-US" dirty="0"/>
              <a:t> </a:t>
            </a:r>
            <a:r>
              <a:rPr lang="en-US" altLang="zh-CN" dirty="0"/>
              <a:t>2016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B3F1277-BFE5-DE4A-B084-A76763AC1791}"/>
              </a:ext>
            </a:extLst>
          </p:cNvPr>
          <p:cNvSpPr/>
          <p:nvPr/>
        </p:nvSpPr>
        <p:spPr>
          <a:xfrm>
            <a:off x="3591715" y="1443016"/>
            <a:ext cx="78452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“</a:t>
            </a:r>
            <a:r>
              <a:rPr lang="zh-CN" altLang="en-US" sz="2400" b="1" dirty="0"/>
              <a:t>A core purpose of language is to communicate </a:t>
            </a:r>
            <a:r>
              <a:rPr lang="zh-CN" altLang="en-US" sz="2400" b="1" dirty="0">
                <a:solidFill>
                  <a:srgbClr val="0A00FF"/>
                </a:solidFill>
              </a:rPr>
              <a:t>knowledge</a:t>
            </a:r>
            <a:r>
              <a:rPr lang="zh-CN" altLang="en-US" sz="2400" b="1" dirty="0"/>
              <a:t>.</a:t>
            </a:r>
            <a:r>
              <a:rPr lang="en-US" altLang="zh-CN" sz="2400" b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7233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8835" y="7938"/>
            <a:ext cx="9919021" cy="922114"/>
          </a:xfrm>
        </p:spPr>
        <p:txBody>
          <a:bodyPr/>
          <a:lstStyle/>
          <a:p>
            <a:r>
              <a:rPr kumimoji="1" lang="en-US" altLang="zh-CN" dirty="0"/>
              <a:t>RNN</a:t>
            </a:r>
            <a:r>
              <a:rPr kumimoji="1" lang="zh-CN" altLang="en-US" dirty="0"/>
              <a:t> </a:t>
            </a:r>
            <a:r>
              <a:rPr kumimoji="1" lang="en-US" altLang="zh-CN" dirty="0"/>
              <a:t>LMs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knowledge?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8057" y="1460260"/>
            <a:ext cx="6233674" cy="38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2400" dirty="0"/>
              <a:t>Logan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IV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et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al.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claimed:</a:t>
            </a:r>
          </a:p>
          <a:p>
            <a:r>
              <a:rPr kumimoji="1" lang="en-US" altLang="zh-CN" sz="2400" dirty="0"/>
              <a:t>Can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memorize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facts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observed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during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training</a:t>
            </a:r>
            <a:r>
              <a:rPr kumimoji="1" lang="zh-CN" altLang="en-US" sz="2400" dirty="0"/>
              <a:t> </a:t>
            </a:r>
            <a:r>
              <a:rPr kumimoji="1" lang="en-US" altLang="zh-CN" sz="2400" b="1" dirty="0"/>
              <a:t>to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some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degree</a:t>
            </a:r>
          </a:p>
          <a:p>
            <a:r>
              <a:rPr kumimoji="1" lang="en-US" altLang="zh-CN" sz="2400" dirty="0"/>
              <a:t>Do not generalize to</a:t>
            </a:r>
            <a:r>
              <a:rPr kumimoji="1" lang="en-US" altLang="zh-CN" sz="2400" b="1" dirty="0"/>
              <a:t> rare/unseen </a:t>
            </a:r>
            <a:r>
              <a:rPr kumimoji="1" lang="en-US" altLang="zh-CN" sz="2400" dirty="0"/>
              <a:t>entities</a:t>
            </a:r>
          </a:p>
          <a:p>
            <a:r>
              <a:rPr kumimoji="1" lang="en-US" altLang="zh-CN" sz="2400" dirty="0"/>
              <a:t>Easily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generate</a:t>
            </a:r>
            <a:r>
              <a:rPr kumimoji="1" lang="zh-CN" altLang="en-US" sz="2400" dirty="0"/>
              <a:t> </a:t>
            </a:r>
            <a:r>
              <a:rPr kumimoji="1" lang="en-US" altLang="zh-CN" sz="2400" b="1" i="1" dirty="0"/>
              <a:t>UNKNOWN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tokens</a:t>
            </a:r>
            <a:endParaRPr kumimoji="1" lang="zh-CN" altLang="en-US" sz="2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8FBCD22-7662-D04E-AB01-88EEEC0BE361}"/>
              </a:ext>
            </a:extLst>
          </p:cNvPr>
          <p:cNvSpPr/>
          <p:nvPr/>
        </p:nvSpPr>
        <p:spPr>
          <a:xfrm>
            <a:off x="1042219" y="6060191"/>
            <a:ext cx="9045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Logan</a:t>
            </a:r>
            <a:r>
              <a:rPr lang="zh-CN" altLang="en-US" dirty="0"/>
              <a:t> </a:t>
            </a:r>
            <a:r>
              <a:rPr lang="en-US" altLang="zh-CN" dirty="0"/>
              <a:t>IV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</a:t>
            </a:r>
            <a:r>
              <a:rPr lang="zh-CN" altLang="en-US" dirty="0"/>
              <a:t> </a:t>
            </a:r>
            <a:r>
              <a:rPr lang="en-US" altLang="zh-CN" dirty="0"/>
              <a:t>ACL</a:t>
            </a:r>
            <a:r>
              <a:rPr lang="zh-CN" altLang="en-US" dirty="0"/>
              <a:t> </a:t>
            </a:r>
            <a:r>
              <a:rPr lang="en-US" altLang="zh-CN" dirty="0"/>
              <a:t>2019.</a:t>
            </a:r>
            <a:r>
              <a:rPr lang="zh-CN" altLang="en-US" dirty="0"/>
              <a:t> Barack’s Wife Hillary: Using Knowledge Graphs for Fact-Aware Language Modeling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81BE613-0D73-EC4E-866C-91AE319537B5}"/>
              </a:ext>
            </a:extLst>
          </p:cNvPr>
          <p:cNvSpPr txBox="1"/>
          <p:nvPr/>
        </p:nvSpPr>
        <p:spPr>
          <a:xfrm>
            <a:off x="7391128" y="1117326"/>
            <a:ext cx="3357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latin typeface="Georgia" panose="02040502050405020303" pitchFamily="18" charset="0"/>
              </a:rPr>
              <a:t>WikiText-2</a:t>
            </a:r>
            <a:r>
              <a:rPr kumimoji="1" lang="zh-CN" altLang="en-US" sz="2400" b="1" dirty="0">
                <a:latin typeface="Georgia" panose="02040502050405020303" pitchFamily="18" charset="0"/>
              </a:rPr>
              <a:t> </a:t>
            </a:r>
            <a:r>
              <a:rPr kumimoji="1" lang="en-US" altLang="zh-CN" sz="2400" b="1" dirty="0">
                <a:latin typeface="Georgia" panose="02040502050405020303" pitchFamily="18" charset="0"/>
              </a:rPr>
              <a:t>example</a:t>
            </a:r>
            <a:endParaRPr kumimoji="1" lang="zh-CN" altLang="en-US" sz="2400" b="1" dirty="0">
              <a:latin typeface="Georgia" panose="02040502050405020303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FFF0DE4-8A35-5E4D-9238-0A13B9B25E1A}"/>
              </a:ext>
            </a:extLst>
          </p:cNvPr>
          <p:cNvSpPr txBox="1"/>
          <p:nvPr/>
        </p:nvSpPr>
        <p:spPr>
          <a:xfrm>
            <a:off x="6116403" y="1667608"/>
            <a:ext cx="603844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[Super Mario Land] is a [1989] [side-scrolling] </a:t>
            </a:r>
          </a:p>
          <a:p>
            <a:r>
              <a:rPr kumimoji="1" lang="en-US" altLang="zh-CN" sz="2400" dirty="0"/>
              <a:t>[platform video game] developed and </a:t>
            </a:r>
          </a:p>
          <a:p>
            <a:r>
              <a:rPr kumimoji="1" lang="en-US" altLang="zh-CN" sz="2400" dirty="0"/>
              <a:t>published by [Nintendo] as a [launch title] </a:t>
            </a:r>
          </a:p>
          <a:p>
            <a:r>
              <a:rPr kumimoji="1" lang="en-US" altLang="zh-CN" sz="2400" dirty="0"/>
              <a:t>for their [</a:t>
            </a:r>
            <a:r>
              <a:rPr kumimoji="1" lang="en-US" altLang="zh-CN" sz="2400" b="1" dirty="0"/>
              <a:t>Game Boy</a:t>
            </a:r>
            <a:r>
              <a:rPr kumimoji="1" lang="en-US" altLang="zh-CN" sz="2400" dirty="0"/>
              <a:t>] [handheld game console].</a:t>
            </a:r>
            <a:endParaRPr kumimoji="1" lang="zh-CN" altLang="en-US" sz="24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572C1E5-601D-964B-A261-267EB739A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156" y="3586290"/>
            <a:ext cx="5226942" cy="243504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3F5D1C89-18CA-CF49-97A5-2090F8A767A9}"/>
              </a:ext>
            </a:extLst>
          </p:cNvPr>
          <p:cNvSpPr txBox="1"/>
          <p:nvPr/>
        </p:nvSpPr>
        <p:spPr>
          <a:xfrm>
            <a:off x="7196667" y="3169536"/>
            <a:ext cx="1814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0A00FF"/>
                </a:solidFill>
              </a:rPr>
              <a:t>Play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station?</a:t>
            </a:r>
            <a:endParaRPr kumimoji="1" lang="zh-CN" altLang="en-US" sz="2400" b="1" dirty="0">
              <a:solidFill>
                <a:srgbClr val="0A00FF"/>
              </a:solidFill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BA05AD85-FCEE-3942-8839-B550D7261573}"/>
              </a:ext>
            </a:extLst>
          </p:cNvPr>
          <p:cNvCxnSpPr/>
          <p:nvPr/>
        </p:nvCxnSpPr>
        <p:spPr>
          <a:xfrm>
            <a:off x="5909733" y="1117326"/>
            <a:ext cx="0" cy="4904005"/>
          </a:xfrm>
          <a:prstGeom prst="line">
            <a:avLst/>
          </a:prstGeom>
          <a:ln>
            <a:solidFill>
              <a:srgbClr val="7030A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324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1422" y="1753470"/>
            <a:ext cx="6972935" cy="17233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670061" y="1214654"/>
            <a:ext cx="2708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Story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Context:</a:t>
            </a:r>
            <a:endParaRPr kumimoji="1" lang="zh-CN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2109961" y="4175181"/>
            <a:ext cx="44784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432FF"/>
                </a:solidFill>
              </a:rPr>
              <a:t>He hopes to get a lot of candy .</a:t>
            </a:r>
            <a:endParaRPr lang="zh-CN" altLang="en-US" sz="2400" b="1" dirty="0">
              <a:solidFill>
                <a:srgbClr val="0432FF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09962" y="4754301"/>
            <a:ext cx="3478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/>
              <a:t>He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gets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no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candy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at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all.</a:t>
            </a:r>
            <a:endParaRPr lang="zh-CN" altLang="en-US" sz="2400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1709957" y="3539148"/>
            <a:ext cx="266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Story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Ending:</a:t>
            </a:r>
          </a:p>
        </p:txBody>
      </p:sp>
      <p:sp>
        <p:nvSpPr>
          <p:cNvPr id="13" name="矩形 12"/>
          <p:cNvSpPr/>
          <p:nvPr/>
        </p:nvSpPr>
        <p:spPr>
          <a:xfrm>
            <a:off x="2109961" y="5287701"/>
            <a:ext cx="3421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C00000"/>
                </a:solidFill>
              </a:rPr>
              <a:t>He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</a:rPr>
              <a:t>sleeps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</a:rPr>
              <a:t>all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</a:rPr>
              <a:t>the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</a:rPr>
              <a:t>night.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8002" y="3276615"/>
            <a:ext cx="2736080" cy="3125064"/>
          </a:xfrm>
          <a:prstGeom prst="rect">
            <a:avLst/>
          </a:prstGeom>
        </p:spPr>
      </p:pic>
      <p:cxnSp>
        <p:nvCxnSpPr>
          <p:cNvPr id="16" name="直线箭头连接符 15"/>
          <p:cNvCxnSpPr/>
          <p:nvPr/>
        </p:nvCxnSpPr>
        <p:spPr>
          <a:xfrm>
            <a:off x="1847118" y="4314126"/>
            <a:ext cx="0" cy="1341120"/>
          </a:xfrm>
          <a:prstGeom prst="straightConnector1">
            <a:avLst/>
          </a:prstGeom>
          <a:ln w="254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F4D3FD56-5C86-E249-B2CA-B0CFD3966A87}"/>
              </a:ext>
            </a:extLst>
          </p:cNvPr>
          <p:cNvSpPr txBox="1"/>
          <p:nvPr/>
        </p:nvSpPr>
        <p:spPr>
          <a:xfrm>
            <a:off x="509954" y="4216821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Most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likely</a:t>
            </a:r>
            <a:endParaRPr kumimoji="1" lang="zh-CN" altLang="en-US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95B7B85-BDA0-C242-A9BE-52EBA3510F61}"/>
              </a:ext>
            </a:extLst>
          </p:cNvPr>
          <p:cNvSpPr txBox="1"/>
          <p:nvPr/>
        </p:nvSpPr>
        <p:spPr>
          <a:xfrm>
            <a:off x="489959" y="5322844"/>
            <a:ext cx="1230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Least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likely</a:t>
            </a:r>
            <a:endParaRPr kumimoji="1" lang="zh-CN" altLang="en-US" b="1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9A393F9-367A-9846-BFC4-686504317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Story Ending Generation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893F3D1-C734-5247-B0D3-F961FE066B87}"/>
              </a:ext>
            </a:extLst>
          </p:cNvPr>
          <p:cNvSpPr/>
          <p:nvPr/>
        </p:nvSpPr>
        <p:spPr>
          <a:xfrm>
            <a:off x="930443" y="6188858"/>
            <a:ext cx="7057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Georgia" panose="02040502050405020303" pitchFamily="18" charset="0"/>
              </a:rPr>
              <a:t>Jian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Guan,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Yansen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Wang,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Minlie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Huang.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b="1" dirty="0">
                <a:latin typeface="Georgia" panose="02040502050405020303" pitchFamily="18" charset="0"/>
              </a:rPr>
              <a:t>Story Ending Generation with Incremental Encoding and Commonsense Knowledge</a:t>
            </a:r>
            <a:r>
              <a:rPr lang="en-US" altLang="zh-CN" sz="1600" dirty="0">
                <a:latin typeface="Georgia" panose="02040502050405020303" pitchFamily="18" charset="0"/>
              </a:rPr>
              <a:t>.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AAAI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188682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92370" y="1177726"/>
            <a:ext cx="4042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dirty="0">
                <a:latin typeface="Georgia" panose="02040502050405020303" pitchFamily="18" charset="0"/>
              </a:rPr>
              <a:t>Incremental Encoding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90" y="1736526"/>
            <a:ext cx="4050030" cy="4859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184265" y="1162050"/>
            <a:ext cx="4623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dirty="0">
                <a:latin typeface="Georgia" panose="02040502050405020303" pitchFamily="18" charset="0"/>
              </a:rPr>
              <a:t>Multi-Source Attention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740" y="1736526"/>
            <a:ext cx="4789310" cy="4717182"/>
          </a:xfrm>
          <a:prstGeom prst="rect">
            <a:avLst/>
          </a:prstGeom>
        </p:spPr>
      </p:pic>
      <p:sp>
        <p:nvSpPr>
          <p:cNvPr id="7" name="标题 6">
            <a:extLst>
              <a:ext uri="{FF2B5EF4-FFF2-40B4-BE49-F238E27FC236}">
                <a16:creationId xmlns:a16="http://schemas.microsoft.com/office/drawing/2014/main" id="{AEDF65C0-EC45-E641-9AE2-4252F30EC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Story Ending Generation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7320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AEDF65C0-EC45-E641-9AE2-4252F30EC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Story Ending Generation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C102654-7EF1-744F-ADEB-BFB3B0D00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65" y="1938655"/>
            <a:ext cx="8940165" cy="4766310"/>
          </a:xfrm>
          <a:prstGeom prst="rect">
            <a:avLst/>
          </a:prstGeom>
        </p:spPr>
      </p:pic>
      <p:sp>
        <p:nvSpPr>
          <p:cNvPr id="10" name="圆角矩形 9">
            <a:extLst>
              <a:ext uri="{FF2B5EF4-FFF2-40B4-BE49-F238E27FC236}">
                <a16:creationId xmlns:a16="http://schemas.microsoft.com/office/drawing/2014/main" id="{8D7B619E-8F40-B441-AD0D-323AC7956696}"/>
              </a:ext>
            </a:extLst>
          </p:cNvPr>
          <p:cNvSpPr/>
          <p:nvPr/>
        </p:nvSpPr>
        <p:spPr>
          <a:xfrm>
            <a:off x="9056370" y="2122805"/>
            <a:ext cx="960755" cy="36442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AB75822-E82C-724E-9693-A4EBFA9EA334}"/>
              </a:ext>
            </a:extLst>
          </p:cNvPr>
          <p:cNvSpPr txBox="1"/>
          <p:nvPr/>
        </p:nvSpPr>
        <p:spPr>
          <a:xfrm>
            <a:off x="1783721" y="1296125"/>
            <a:ext cx="727280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latin typeface="Georgia" panose="02040502050405020303" pitchFamily="18" charset="0"/>
              </a:rPr>
              <a:t>Scoring</a:t>
            </a:r>
            <a:r>
              <a:rPr kumimoji="1" lang="zh-CN" altLang="en-US" sz="2400" b="1" dirty="0">
                <a:latin typeface="Georgia" panose="02040502050405020303" pitchFamily="18" charset="0"/>
              </a:rPr>
              <a:t> </a:t>
            </a:r>
            <a:r>
              <a:rPr kumimoji="1" lang="en-US" altLang="zh-CN" sz="2400" b="1" dirty="0">
                <a:latin typeface="Georgia" panose="02040502050405020303" pitchFamily="18" charset="0"/>
              </a:rPr>
              <a:t>Gram.</a:t>
            </a:r>
            <a:r>
              <a:rPr kumimoji="1" lang="zh-CN" altLang="en-US" sz="2400" b="1" dirty="0">
                <a:latin typeface="Georgia" panose="02040502050405020303" pitchFamily="18" charset="0"/>
              </a:rPr>
              <a:t> </a:t>
            </a:r>
            <a:r>
              <a:rPr kumimoji="1" lang="en-US" altLang="zh-CN" sz="2400" b="1" dirty="0">
                <a:latin typeface="Georgia" panose="02040502050405020303" pitchFamily="18" charset="0"/>
              </a:rPr>
              <a:t>&amp;</a:t>
            </a:r>
            <a:r>
              <a:rPr kumimoji="1" lang="zh-CN" altLang="en-US" sz="2400" b="1" dirty="0">
                <a:latin typeface="Georgia" panose="02040502050405020303" pitchFamily="18" charset="0"/>
              </a:rPr>
              <a:t> </a:t>
            </a:r>
            <a:r>
              <a:rPr kumimoji="1" lang="en-US" altLang="zh-CN" sz="2400" b="1" dirty="0">
                <a:latin typeface="Georgia" panose="02040502050405020303" pitchFamily="18" charset="0"/>
              </a:rPr>
              <a:t>Logic.</a:t>
            </a:r>
            <a:r>
              <a:rPr kumimoji="1" lang="zh-CN" altLang="en-US" sz="2400" b="1" dirty="0">
                <a:latin typeface="Georgia" panose="02040502050405020303" pitchFamily="18" charset="0"/>
              </a:rPr>
              <a:t> </a:t>
            </a:r>
            <a:r>
              <a:rPr kumimoji="1" lang="en-US" altLang="zh-CN" sz="2400" b="1" dirty="0">
                <a:latin typeface="Georgia" panose="02040502050405020303" pitchFamily="18" charset="0"/>
              </a:rPr>
              <a:t>with</a:t>
            </a:r>
            <a:r>
              <a:rPr kumimoji="1" lang="zh-CN" altLang="en-US" sz="2400" b="1" dirty="0">
                <a:latin typeface="Georgia" panose="02040502050405020303" pitchFamily="18" charset="0"/>
              </a:rPr>
              <a:t> </a:t>
            </a:r>
            <a:r>
              <a:rPr kumimoji="1" lang="en-US" altLang="zh-CN" sz="2400" b="1" dirty="0">
                <a:latin typeface="Georgia" panose="02040502050405020303" pitchFamily="18" charset="0"/>
              </a:rPr>
              <a:t>0,</a:t>
            </a:r>
            <a:r>
              <a:rPr kumimoji="1" lang="zh-CN" altLang="en-US" sz="2400" b="1" dirty="0">
                <a:latin typeface="Georgia" panose="02040502050405020303" pitchFamily="18" charset="0"/>
              </a:rPr>
              <a:t> </a:t>
            </a:r>
            <a:r>
              <a:rPr kumimoji="1" lang="en-US" altLang="zh-CN" sz="2400" b="1" dirty="0">
                <a:latin typeface="Georgia" panose="02040502050405020303" pitchFamily="18" charset="0"/>
              </a:rPr>
              <a:t>1,</a:t>
            </a:r>
            <a:r>
              <a:rPr kumimoji="1" lang="zh-CN" altLang="en-US" sz="2400" b="1" dirty="0">
                <a:latin typeface="Georgia" panose="02040502050405020303" pitchFamily="18" charset="0"/>
              </a:rPr>
              <a:t> </a:t>
            </a:r>
            <a:r>
              <a:rPr kumimoji="1" lang="en-US" altLang="zh-CN" sz="2400" b="1" dirty="0">
                <a:latin typeface="Georgia" panose="02040502050405020303" pitchFamily="18" charset="0"/>
              </a:rPr>
              <a:t>2</a:t>
            </a:r>
            <a:r>
              <a:rPr kumimoji="1" lang="zh-CN" altLang="en-US" sz="2400" b="1" dirty="0">
                <a:latin typeface="Georgia" panose="02040502050405020303" pitchFamily="18" charset="0"/>
              </a:rPr>
              <a:t> </a:t>
            </a:r>
            <a:r>
              <a:rPr kumimoji="1" lang="en-US" altLang="zh-CN" sz="2400" b="1" dirty="0">
                <a:latin typeface="Georgia" panose="02040502050405020303" pitchFamily="18" charset="0"/>
              </a:rPr>
              <a:t>(max)</a:t>
            </a:r>
          </a:p>
        </p:txBody>
      </p:sp>
    </p:spTree>
    <p:extLst>
      <p:ext uri="{BB962C8B-B14F-4D97-AF65-F5344CB8AC3E}">
        <p14:creationId xmlns:p14="http://schemas.microsoft.com/office/powerpoint/2010/main" val="3121009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379965" y="1797451"/>
            <a:ext cx="9288035" cy="353943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Context</a:t>
            </a:r>
            <a:r>
              <a:rPr lang="zh-CN" altLang="en-US" sz="3200" b="1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1:</a:t>
            </a:r>
          </a:p>
          <a:p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Taj has </a:t>
            </a:r>
            <a:r>
              <a:rPr lang="en-US" altLang="zh-CN" sz="3200" dirty="0">
                <a:solidFill>
                  <a:schemeClr val="accent2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never drank</a:t>
            </a:r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 an </a:t>
            </a:r>
            <a:r>
              <a:rPr lang="en-US" altLang="zh-CN" sz="3200" dirty="0">
                <a:solidFill>
                  <a:schemeClr val="accent2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espresso drink</a:t>
            </a:r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.</a:t>
            </a:r>
            <a:r>
              <a:rPr lang="en-US" altLang="zh-CN" sz="3200" dirty="0">
                <a:latin typeface="Georgia" panose="02040502050405020303" pitchFamily="18" charset="0"/>
              </a:rPr>
              <a:t> </a:t>
            </a:r>
          </a:p>
          <a:p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He </a:t>
            </a:r>
            <a:r>
              <a:rPr lang="en-US" altLang="zh-CN" sz="3200" dirty="0">
                <a:solidFill>
                  <a:schemeClr val="accent2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ordered</a:t>
            </a:r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solidFill>
                  <a:schemeClr val="accent2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one</a:t>
            </a:r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 while out with his friends.</a:t>
            </a:r>
            <a:r>
              <a:rPr lang="en-US" altLang="zh-CN" sz="3200" dirty="0">
                <a:latin typeface="Georgia" panose="02040502050405020303" pitchFamily="18" charset="0"/>
              </a:rPr>
              <a:t> </a:t>
            </a:r>
          </a:p>
          <a:p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The shot of </a:t>
            </a:r>
            <a:r>
              <a:rPr lang="en-US" altLang="zh-CN" sz="3200" dirty="0">
                <a:solidFill>
                  <a:schemeClr val="accent2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espresso</a:t>
            </a:r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solidFill>
                  <a:schemeClr val="accent2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tasted terrible </a:t>
            </a:r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to him.</a:t>
            </a:r>
            <a:r>
              <a:rPr lang="en-US" altLang="zh-CN" sz="3200" dirty="0">
                <a:latin typeface="Georgia" panose="02040502050405020303" pitchFamily="18" charset="0"/>
              </a:rPr>
              <a:t> </a:t>
            </a:r>
          </a:p>
          <a:p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Taj found that he </a:t>
            </a:r>
            <a:r>
              <a:rPr lang="en-US" altLang="zh-CN" sz="3200" dirty="0">
                <a:solidFill>
                  <a:schemeClr val="accent2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couldn't stop talking or moving</a:t>
            </a:r>
            <a:r>
              <a:rPr lang="en-US" altLang="zh-CN" sz="3200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.</a:t>
            </a:r>
          </a:p>
          <a:p>
            <a:r>
              <a:rPr lang="en-US" altLang="zh-CN" sz="3200" b="1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Generated Ending</a:t>
            </a:r>
            <a:r>
              <a:rPr lang="zh-CN" altLang="en-US" sz="3200" b="1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latin typeface="Georgia" panose="02040502050405020303" pitchFamily="18" charset="0"/>
                <a:ea typeface="等线" panose="02010600030101010101" pitchFamily="2" charset="-122"/>
              </a:rPr>
              <a:t>1:</a:t>
            </a:r>
          </a:p>
          <a:p>
            <a:r>
              <a:rPr lang="en-US" altLang="zh-CN" sz="3200" dirty="0">
                <a:latin typeface="Georgia" panose="02040502050405020303" pitchFamily="18" charset="0"/>
              </a:rPr>
              <a:t>He decided to </a:t>
            </a:r>
            <a:r>
              <a:rPr lang="en-US" altLang="zh-CN" sz="3200" dirty="0">
                <a:solidFill>
                  <a:srgbClr val="7030A0"/>
                </a:solidFill>
                <a:latin typeface="Georgia" panose="02040502050405020303" pitchFamily="18" charset="0"/>
              </a:rPr>
              <a:t>never drink again</a:t>
            </a:r>
            <a:r>
              <a:rPr lang="en-US" altLang="zh-CN" sz="3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D7C15A9-E98B-9446-9A5B-7E6D086AF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Story Ending Generation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BBF76C-090E-CA49-A241-246A1C1CF0FE}"/>
              </a:ext>
            </a:extLst>
          </p:cNvPr>
          <p:cNvSpPr/>
          <p:nvPr/>
        </p:nvSpPr>
        <p:spPr>
          <a:xfrm>
            <a:off x="2069334" y="5770760"/>
            <a:ext cx="7057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Georgia" panose="02040502050405020303" pitchFamily="18" charset="0"/>
              </a:rPr>
              <a:t>Jian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Guan,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Yansen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Wang,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Minlie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Huang.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b="1" dirty="0">
                <a:latin typeface="Georgia" panose="02040502050405020303" pitchFamily="18" charset="0"/>
              </a:rPr>
              <a:t>Story Ending Generation with Incremental Encoding and Commonsense Knowledge</a:t>
            </a:r>
            <a:r>
              <a:rPr lang="en-US" altLang="zh-CN" sz="1600" dirty="0">
                <a:latin typeface="Georgia" panose="02040502050405020303" pitchFamily="18" charset="0"/>
              </a:rPr>
              <a:t>.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AAAI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2019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9960" y="-42227"/>
            <a:ext cx="10369184" cy="922114"/>
          </a:xfrm>
        </p:spPr>
        <p:txBody>
          <a:bodyPr/>
          <a:lstStyle/>
          <a:p>
            <a:r>
              <a:rPr kumimoji="1" lang="en-US" altLang="zh-CN" dirty="0"/>
              <a:t>General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(GPT)</a:t>
            </a:r>
            <a:endParaRPr kumimoji="1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1060450"/>
            <a:ext cx="82363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Transformer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block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(multi-head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masked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self-attention,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layer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norm.,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feed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forward)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Pre-training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: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language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generation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loss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800" b="1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Finetuning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:</a:t>
            </a:r>
            <a:r>
              <a:rPr kumimoji="1" lang="zh-CN" altLang="en-US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  <a:uFillTx/>
                <a:latin typeface="Times New Roman" panose="02020603050405020304" pitchFamily="18" charset="0"/>
              </a:rPr>
              <a:t>task-specific classification </a:t>
            </a:r>
            <a:r>
              <a:rPr kumimoji="1" lang="en-US" altLang="zh-CN" sz="2800" dirty="0">
                <a:latin typeface="Times New Roman" panose="02020603050405020304" pitchFamily="18" charset="0"/>
              </a:rPr>
              <a:t>loss</a:t>
            </a:r>
            <a:endParaRPr kumimoji="1" lang="en-US" altLang="zh-CN" sz="2800" dirty="0">
              <a:solidFill>
                <a:schemeClr val="tx1"/>
              </a:solidFill>
              <a:uFillTx/>
              <a:latin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latin typeface="Times New Roman" panose="02020603050405020304" pitchFamily="18" charset="0"/>
              </a:rPr>
              <a:t>Very</a:t>
            </a:r>
            <a:r>
              <a:rPr kumimoji="1" lang="zh-CN" altLang="en-US" sz="2800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latin typeface="Times New Roman" panose="02020603050405020304" pitchFamily="18" charset="0"/>
              </a:rPr>
              <a:t>large</a:t>
            </a:r>
            <a:r>
              <a:rPr kumimoji="1" lang="zh-CN" altLang="en-US" sz="2800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latin typeface="Times New Roman" panose="02020603050405020304" pitchFamily="18" charset="0"/>
              </a:rPr>
              <a:t>&amp;</a:t>
            </a:r>
            <a:r>
              <a:rPr kumimoji="1" lang="zh-CN" altLang="en-US" sz="2800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latin typeface="Times New Roman" panose="02020603050405020304" pitchFamily="18" charset="0"/>
              </a:rPr>
              <a:t>deep</a:t>
            </a:r>
            <a:r>
              <a:rPr kumimoji="1" lang="zh-CN" altLang="en-US" sz="2800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latin typeface="Times New Roman" panose="02020603050405020304" pitchFamily="18" charset="0"/>
              </a:rPr>
              <a:t>networks:</a:t>
            </a:r>
            <a:r>
              <a:rPr kumimoji="1" lang="zh-CN" altLang="en-US" sz="2800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latin typeface="Times New Roman" panose="02020603050405020304" pitchFamily="18" charset="0"/>
              </a:rPr>
              <a:t>12-48</a:t>
            </a:r>
            <a:r>
              <a:rPr kumimoji="1" lang="zh-CN" altLang="en-US" sz="2800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latin typeface="Times New Roman" panose="02020603050405020304" pitchFamily="18" charset="0"/>
              </a:rPr>
              <a:t>blocks,</a:t>
            </a:r>
            <a:r>
              <a:rPr kumimoji="1" lang="zh-CN" altLang="en-US" sz="2800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latin typeface="Times New Roman" panose="02020603050405020304" pitchFamily="18" charset="0"/>
              </a:rPr>
              <a:t>100M~1B</a:t>
            </a:r>
            <a:r>
              <a:rPr kumimoji="1" lang="zh-CN" altLang="en-US" sz="2800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 err="1">
                <a:latin typeface="Times New Roman" panose="02020603050405020304" pitchFamily="18" charset="0"/>
              </a:rPr>
              <a:t>params</a:t>
            </a:r>
            <a:endParaRPr kumimoji="1" lang="en-US" altLang="zh-CN" sz="2800" dirty="0">
              <a:solidFill>
                <a:schemeClr val="tx1"/>
              </a:solidFill>
              <a:uFillTx/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12B3CF2-DA87-0C4B-95D7-5ED0B7CFE623}"/>
                  </a:ext>
                </a:extLst>
              </p:cNvPr>
              <p:cNvSpPr txBox="1"/>
              <p:nvPr/>
            </p:nvSpPr>
            <p:spPr>
              <a:xfrm>
                <a:off x="1470960" y="4515587"/>
                <a:ext cx="4775282" cy="68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b>
                          <m: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kumimoji="1" lang="en-US" altLang="zh-CN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kumimoji="1" lang="en-US" altLang="zh-CN" sz="2400" b="1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kumimoji="1" lang="zh-CN" alt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kumimoji="1" lang="en-US" altLang="zh-CN" sz="2400" b="1" i="0" smtClean="0">
                                  <a:latin typeface="Cambria Math" panose="02040503050406030204" pitchFamily="18" charset="0"/>
                                </a:rPr>
                                <m:t>𝐥𝐨𝐠</m:t>
                              </m:r>
                            </m:fName>
                            <m:e>
                              <m: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1"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400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1"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400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1"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  <m:r>
                                    <a:rPr kumimoji="1" lang="en-US" altLang="zh-CN" sz="2400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kumimoji="1" lang="en-US" altLang="zh-CN" sz="24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kumimoji="1" lang="zh-CN" altLang="en-US" sz="2400" b="1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12B3CF2-DA87-0C4B-95D7-5ED0B7CFE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0960" y="4515587"/>
                <a:ext cx="4775282" cy="682495"/>
              </a:xfrm>
              <a:prstGeom prst="rect">
                <a:avLst/>
              </a:prstGeom>
              <a:blipFill>
                <a:blip r:embed="rId2"/>
                <a:stretch>
                  <a:fillRect l="-796" t="-207407" r="-1326" b="-2888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C80920F-71BB-1346-9F12-035B43342B49}"/>
                  </a:ext>
                </a:extLst>
              </p:cNvPr>
              <p:cNvSpPr txBox="1"/>
              <p:nvPr/>
            </p:nvSpPr>
            <p:spPr>
              <a:xfrm>
                <a:off x="1470960" y="5902445"/>
                <a:ext cx="4882747" cy="730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b>
                          <m: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kumimoji="1" lang="en-US" altLang="zh-CN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kumimoji="1" lang="en-US" altLang="zh-CN" sz="2400" b="1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kumimoji="1" lang="en-US" altLang="zh-CN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kumimoji="1" lang="zh-CN" alt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kumimoji="1" lang="en-US" altLang="zh-CN" sz="2400" b="1" i="0" smtClean="0">
                                  <a:latin typeface="Cambria Math" panose="02040503050406030204" pitchFamily="18" charset="0"/>
                                </a:rPr>
                                <m:t>𝐥𝐨𝐠</m:t>
                              </m:r>
                            </m:fName>
                            <m:e>
                              <m: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1"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1" lang="en-US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kumimoji="1"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b>
                              </m:sSub>
                              <m: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kumimoji="1" lang="zh-CN" altLang="en-US" sz="2400" b="1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C80920F-71BB-1346-9F12-035B43342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0960" y="5902445"/>
                <a:ext cx="4882747" cy="730393"/>
              </a:xfrm>
              <a:prstGeom prst="rect">
                <a:avLst/>
              </a:prstGeom>
              <a:blipFill>
                <a:blip r:embed="rId3"/>
                <a:stretch>
                  <a:fillRect l="-519" t="-193103" r="-1039" b="-2620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E0B71931-42CF-B745-9531-1805D0E26FF0}"/>
              </a:ext>
            </a:extLst>
          </p:cNvPr>
          <p:cNvSpPr txBox="1"/>
          <p:nvPr/>
        </p:nvSpPr>
        <p:spPr>
          <a:xfrm>
            <a:off x="1470960" y="3882059"/>
            <a:ext cx="3966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0A00FF"/>
                </a:solidFill>
              </a:rPr>
              <a:t>Language-generation</a:t>
            </a:r>
            <a:r>
              <a:rPr kumimoji="1" lang="zh-CN" altLang="en-US" sz="28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800" b="1" dirty="0">
                <a:solidFill>
                  <a:srgbClr val="0A00FF"/>
                </a:solidFill>
              </a:rPr>
              <a:t>loss</a:t>
            </a:r>
            <a:endParaRPr kumimoji="1" lang="zh-CN" altLang="en-US" sz="2800" b="1" dirty="0">
              <a:solidFill>
                <a:srgbClr val="0A00FF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F660E7D-4255-474F-82E7-6873CBC3B5BC}"/>
              </a:ext>
            </a:extLst>
          </p:cNvPr>
          <p:cNvSpPr txBox="1"/>
          <p:nvPr/>
        </p:nvSpPr>
        <p:spPr>
          <a:xfrm>
            <a:off x="1470960" y="5431500"/>
            <a:ext cx="4677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0A00FF"/>
                </a:solidFill>
              </a:rPr>
              <a:t>Task-specific</a:t>
            </a:r>
            <a:r>
              <a:rPr kumimoji="1" lang="zh-CN" altLang="en-US" sz="28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800" b="1" dirty="0">
                <a:solidFill>
                  <a:srgbClr val="0A00FF"/>
                </a:solidFill>
              </a:rPr>
              <a:t>classification</a:t>
            </a:r>
            <a:r>
              <a:rPr kumimoji="1" lang="zh-CN" altLang="en-US" sz="28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800" b="1" dirty="0">
                <a:solidFill>
                  <a:srgbClr val="0A00FF"/>
                </a:solidFill>
              </a:rPr>
              <a:t>loss</a:t>
            </a:r>
            <a:endParaRPr kumimoji="1" lang="zh-CN" altLang="en-US" sz="2800" b="1" dirty="0">
              <a:solidFill>
                <a:srgbClr val="0A00FF"/>
              </a:solidFill>
            </a:endParaRP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2162BC54-02C4-6541-9A9E-02F2C69DCF79}"/>
              </a:ext>
            </a:extLst>
          </p:cNvPr>
          <p:cNvSpPr/>
          <p:nvPr/>
        </p:nvSpPr>
        <p:spPr>
          <a:xfrm>
            <a:off x="8071105" y="2651120"/>
            <a:ext cx="2338075" cy="3342371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C5DA7F3-AF33-5A47-AA27-1BB56E56E6EF}"/>
              </a:ext>
            </a:extLst>
          </p:cNvPr>
          <p:cNvSpPr/>
          <p:nvPr/>
        </p:nvSpPr>
        <p:spPr>
          <a:xfrm>
            <a:off x="8431884" y="2702218"/>
            <a:ext cx="163576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b="1" dirty="0">
                <a:latin typeface="Times New Roman" panose="02020603050405020304" pitchFamily="18" charset="0"/>
              </a:rPr>
              <a:t>Transformer</a:t>
            </a:r>
            <a:r>
              <a:rPr kumimoji="1" lang="zh-CN" altLang="en-US" sz="1400" b="1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1400" b="1" dirty="0">
                <a:latin typeface="Times New Roman" panose="02020603050405020304" pitchFamily="18" charset="0"/>
              </a:rPr>
              <a:t>Block</a:t>
            </a:r>
            <a:endParaRPr kumimoji="1" lang="zh-CN" altLang="en-US" sz="1400" b="1" dirty="0">
              <a:latin typeface="Times New Roman" panose="02020603050405020304" pitchFamily="18" charset="0"/>
            </a:endParaRPr>
          </a:p>
        </p:txBody>
      </p:sp>
      <p:sp>
        <p:nvSpPr>
          <p:cNvPr id="34" name="圆角矩形 33">
            <a:extLst>
              <a:ext uri="{FF2B5EF4-FFF2-40B4-BE49-F238E27FC236}">
                <a16:creationId xmlns:a16="http://schemas.microsoft.com/office/drawing/2014/main" id="{CEA1DE85-8269-4B4C-81DB-3D555FF1F4FE}"/>
              </a:ext>
            </a:extLst>
          </p:cNvPr>
          <p:cNvSpPr/>
          <p:nvPr/>
        </p:nvSpPr>
        <p:spPr>
          <a:xfrm>
            <a:off x="8404014" y="5396725"/>
            <a:ext cx="1672253" cy="27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Masked</a:t>
            </a:r>
            <a:r>
              <a:rPr kumimoji="1"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Self</a:t>
            </a:r>
            <a:r>
              <a:rPr kumimoji="1"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Attention</a:t>
            </a:r>
            <a:endParaRPr kumimoji="1" lang="zh-CN" altLang="en-US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" name="圆角矩形 34">
            <a:extLst>
              <a:ext uri="{FF2B5EF4-FFF2-40B4-BE49-F238E27FC236}">
                <a16:creationId xmlns:a16="http://schemas.microsoft.com/office/drawing/2014/main" id="{2ABCCFA6-E288-4441-A77F-A1F4D2D3881A}"/>
              </a:ext>
            </a:extLst>
          </p:cNvPr>
          <p:cNvSpPr/>
          <p:nvPr/>
        </p:nvSpPr>
        <p:spPr>
          <a:xfrm>
            <a:off x="8404014" y="4738607"/>
            <a:ext cx="1672253" cy="2736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Layer</a:t>
            </a:r>
            <a:r>
              <a:rPr kumimoji="1"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Norm</a:t>
            </a:r>
            <a:endParaRPr kumimoji="1" lang="zh-CN" altLang="en-US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" name="圆角矩形 35">
            <a:extLst>
              <a:ext uri="{FF2B5EF4-FFF2-40B4-BE49-F238E27FC236}">
                <a16:creationId xmlns:a16="http://schemas.microsoft.com/office/drawing/2014/main" id="{4FE49FE6-F1C9-AA4F-8FC8-9DB0B9FA83F6}"/>
              </a:ext>
            </a:extLst>
          </p:cNvPr>
          <p:cNvSpPr/>
          <p:nvPr/>
        </p:nvSpPr>
        <p:spPr>
          <a:xfrm>
            <a:off x="8404014" y="4075316"/>
            <a:ext cx="1672253" cy="2736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Feed</a:t>
            </a:r>
            <a:r>
              <a:rPr kumimoji="1"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Forward</a:t>
            </a:r>
            <a:endParaRPr kumimoji="1" lang="zh-CN" altLang="en-US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" name="圆角矩形 36">
            <a:extLst>
              <a:ext uri="{FF2B5EF4-FFF2-40B4-BE49-F238E27FC236}">
                <a16:creationId xmlns:a16="http://schemas.microsoft.com/office/drawing/2014/main" id="{324BC421-FB57-9E4A-991E-AF98C1185D07}"/>
              </a:ext>
            </a:extLst>
          </p:cNvPr>
          <p:cNvSpPr/>
          <p:nvPr/>
        </p:nvSpPr>
        <p:spPr>
          <a:xfrm>
            <a:off x="8404013" y="3419429"/>
            <a:ext cx="1672253" cy="2736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Layer</a:t>
            </a:r>
            <a:r>
              <a:rPr kumimoji="1"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Norm</a:t>
            </a:r>
            <a:endParaRPr kumimoji="1" lang="zh-CN" altLang="en-US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02CE3E74-2B59-B644-9EB6-F1C41C918D21}"/>
              </a:ext>
            </a:extLst>
          </p:cNvPr>
          <p:cNvCxnSpPr>
            <a:stCxn id="34" idx="0"/>
            <a:endCxn id="35" idx="2"/>
          </p:cNvCxnSpPr>
          <p:nvPr/>
        </p:nvCxnSpPr>
        <p:spPr>
          <a:xfrm flipV="1">
            <a:off x="9240140" y="5012207"/>
            <a:ext cx="0" cy="3845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E993F3B9-6118-7A4C-A7D2-6721907F465D}"/>
              </a:ext>
            </a:extLst>
          </p:cNvPr>
          <p:cNvCxnSpPr>
            <a:stCxn id="35" idx="0"/>
            <a:endCxn id="36" idx="2"/>
          </p:cNvCxnSpPr>
          <p:nvPr/>
        </p:nvCxnSpPr>
        <p:spPr>
          <a:xfrm flipV="1">
            <a:off x="9240140" y="4348917"/>
            <a:ext cx="0" cy="38969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627684C2-0E68-1643-92A2-97391DE92597}"/>
              </a:ext>
            </a:extLst>
          </p:cNvPr>
          <p:cNvCxnSpPr>
            <a:stCxn id="36" idx="0"/>
            <a:endCxn id="37" idx="2"/>
          </p:cNvCxnSpPr>
          <p:nvPr/>
        </p:nvCxnSpPr>
        <p:spPr>
          <a:xfrm flipH="1" flipV="1">
            <a:off x="9240140" y="3693030"/>
            <a:ext cx="1" cy="38228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或者 40">
            <a:extLst>
              <a:ext uri="{FF2B5EF4-FFF2-40B4-BE49-F238E27FC236}">
                <a16:creationId xmlns:a16="http://schemas.microsoft.com/office/drawing/2014/main" id="{F9D79C96-ED4B-C44B-9172-3E79E4017AB6}"/>
              </a:ext>
            </a:extLst>
          </p:cNvPr>
          <p:cNvSpPr/>
          <p:nvPr/>
        </p:nvSpPr>
        <p:spPr>
          <a:xfrm>
            <a:off x="9163326" y="5152605"/>
            <a:ext cx="158586" cy="158586"/>
          </a:xfrm>
          <a:prstGeom prst="flowChartOr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或者 41">
            <a:extLst>
              <a:ext uri="{FF2B5EF4-FFF2-40B4-BE49-F238E27FC236}">
                <a16:creationId xmlns:a16="http://schemas.microsoft.com/office/drawing/2014/main" id="{6A0FB512-CF89-9645-A649-0688996D8C89}"/>
              </a:ext>
            </a:extLst>
          </p:cNvPr>
          <p:cNvSpPr/>
          <p:nvPr/>
        </p:nvSpPr>
        <p:spPr>
          <a:xfrm>
            <a:off x="9162232" y="3833427"/>
            <a:ext cx="158586" cy="158586"/>
          </a:xfrm>
          <a:prstGeom prst="flowChartOr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3" name="肘形连接符 42">
            <a:extLst>
              <a:ext uri="{FF2B5EF4-FFF2-40B4-BE49-F238E27FC236}">
                <a16:creationId xmlns:a16="http://schemas.microsoft.com/office/drawing/2014/main" id="{968367BD-4C87-5347-A422-697C64E29F31}"/>
              </a:ext>
            </a:extLst>
          </p:cNvPr>
          <p:cNvCxnSpPr>
            <a:endCxn id="42" idx="6"/>
          </p:cNvCxnSpPr>
          <p:nvPr/>
        </p:nvCxnSpPr>
        <p:spPr>
          <a:xfrm rot="5400000" flipH="1" flipV="1">
            <a:off x="8969772" y="4192716"/>
            <a:ext cx="631041" cy="71053"/>
          </a:xfrm>
          <a:prstGeom prst="bentConnector4">
            <a:avLst>
              <a:gd name="adj1" fmla="val 1943"/>
              <a:gd name="adj2" fmla="val 141881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0B10112F-AEDD-6241-8389-4B258710A635}"/>
              </a:ext>
            </a:extLst>
          </p:cNvPr>
          <p:cNvCxnSpPr>
            <a:stCxn id="46" idx="0"/>
            <a:endCxn id="34" idx="2"/>
          </p:cNvCxnSpPr>
          <p:nvPr/>
        </p:nvCxnSpPr>
        <p:spPr>
          <a:xfrm flipH="1" flipV="1">
            <a:off x="9240140" y="5670325"/>
            <a:ext cx="2" cy="5427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肘形连接符 44">
            <a:extLst>
              <a:ext uri="{FF2B5EF4-FFF2-40B4-BE49-F238E27FC236}">
                <a16:creationId xmlns:a16="http://schemas.microsoft.com/office/drawing/2014/main" id="{401014A5-F59B-8B4D-B183-B6592C470BA1}"/>
              </a:ext>
            </a:extLst>
          </p:cNvPr>
          <p:cNvCxnSpPr>
            <a:endCxn id="41" idx="6"/>
          </p:cNvCxnSpPr>
          <p:nvPr/>
        </p:nvCxnSpPr>
        <p:spPr>
          <a:xfrm rot="5400000" flipH="1" flipV="1">
            <a:off x="8966745" y="5507775"/>
            <a:ext cx="631043" cy="79293"/>
          </a:xfrm>
          <a:prstGeom prst="bentConnector4">
            <a:avLst>
              <a:gd name="adj1" fmla="val 1158"/>
              <a:gd name="adj2" fmla="val 126628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45">
            <a:extLst>
              <a:ext uri="{FF2B5EF4-FFF2-40B4-BE49-F238E27FC236}">
                <a16:creationId xmlns:a16="http://schemas.microsoft.com/office/drawing/2014/main" id="{536C7FD2-AC45-2948-97D0-861491FA405F}"/>
              </a:ext>
            </a:extLst>
          </p:cNvPr>
          <p:cNvSpPr/>
          <p:nvPr/>
        </p:nvSpPr>
        <p:spPr>
          <a:xfrm>
            <a:off x="8071105" y="6213045"/>
            <a:ext cx="2338075" cy="2736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Token&amp;Positional</a:t>
            </a:r>
            <a:r>
              <a:rPr lang="zh-CN" altLang="en-US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Embedding</a:t>
            </a:r>
            <a:endParaRPr lang="zh-CN" altLang="en-US" sz="12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E085D17B-92DB-9944-8956-FCDB8CBBC177}"/>
              </a:ext>
            </a:extLst>
          </p:cNvPr>
          <p:cNvCxnSpPr>
            <a:stCxn id="37" idx="0"/>
          </p:cNvCxnSpPr>
          <p:nvPr/>
        </p:nvCxnSpPr>
        <p:spPr>
          <a:xfrm flipH="1" flipV="1">
            <a:off x="9240139" y="3211885"/>
            <a:ext cx="1" cy="20754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B7A51498-B297-2A45-84F3-92240CDCE127}"/>
                  </a:ext>
                </a:extLst>
              </p:cNvPr>
              <p:cNvSpPr txBox="1"/>
              <p:nvPr/>
            </p:nvSpPr>
            <p:spPr>
              <a:xfrm>
                <a:off x="9142454" y="2964822"/>
                <a:ext cx="195368" cy="294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kumimoji="1"/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2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200" b="1">
                              <a:latin typeface="Cambria Math" panose="02040503050406030204" pitchFamily="18" charset="0"/>
                            </a:rPr>
                            <m:t>𝐇</m:t>
                          </m:r>
                        </m:e>
                        <m:sub>
                          <m:r>
                            <a:rPr lang="en-US" altLang="zh-CN" sz="1200" b="1" i="1"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  <m:sup>
                          <m:r>
                            <a:rPr lang="en-US" altLang="zh-CN" sz="1200" b="1" i="1">
                              <a:latin typeface="Cambria Math" panose="02040503050406030204" pitchFamily="18" charset="0"/>
                            </a:rPr>
                            <m:t>𝒍</m:t>
                          </m:r>
                        </m:sup>
                      </m:sSubSup>
                    </m:oMath>
                  </m:oMathPara>
                </a14:m>
                <a:endParaRPr lang="zh-CN" altLang="en-US" sz="1200" b="1" dirty="0"/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B7A51498-B297-2A45-84F3-92240CDCE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2454" y="2964822"/>
                <a:ext cx="195368" cy="294248"/>
              </a:xfrm>
              <a:prstGeom prst="rect">
                <a:avLst/>
              </a:prstGeom>
              <a:blipFill>
                <a:blip r:embed="rId4"/>
                <a:stretch>
                  <a:fillRect l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09858A92-50A3-0D47-88D6-4CDF9CD11930}"/>
              </a:ext>
            </a:extLst>
          </p:cNvPr>
          <p:cNvCxnSpPr>
            <a:stCxn id="32" idx="0"/>
            <a:endCxn id="50" idx="2"/>
          </p:cNvCxnSpPr>
          <p:nvPr/>
        </p:nvCxnSpPr>
        <p:spPr>
          <a:xfrm flipH="1" flipV="1">
            <a:off x="8310479" y="2245677"/>
            <a:ext cx="929664" cy="4054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圆角矩形 49">
            <a:extLst>
              <a:ext uri="{FF2B5EF4-FFF2-40B4-BE49-F238E27FC236}">
                <a16:creationId xmlns:a16="http://schemas.microsoft.com/office/drawing/2014/main" id="{C0750CE0-D398-9047-9C79-CFD115010A59}"/>
              </a:ext>
            </a:extLst>
          </p:cNvPr>
          <p:cNvSpPr/>
          <p:nvPr/>
        </p:nvSpPr>
        <p:spPr>
          <a:xfrm>
            <a:off x="7512010" y="1944717"/>
            <a:ext cx="1596937" cy="300960"/>
          </a:xfrm>
          <a:prstGeom prst="roundRect">
            <a:avLst/>
          </a:prstGeom>
          <a:solidFill>
            <a:srgbClr val="A9D19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Generation</a:t>
            </a:r>
            <a:r>
              <a:rPr lang="zh-CN" altLang="en-US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loss</a:t>
            </a:r>
            <a:endParaRPr lang="zh-CN" altLang="en-US" sz="14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" name="右中括号 50">
            <a:extLst>
              <a:ext uri="{FF2B5EF4-FFF2-40B4-BE49-F238E27FC236}">
                <a16:creationId xmlns:a16="http://schemas.microsoft.com/office/drawing/2014/main" id="{3B8B4C41-37A9-4C48-A83A-BFF086165484}"/>
              </a:ext>
            </a:extLst>
          </p:cNvPr>
          <p:cNvSpPr/>
          <p:nvPr/>
        </p:nvSpPr>
        <p:spPr>
          <a:xfrm>
            <a:off x="10292557" y="2545513"/>
            <a:ext cx="334735" cy="3558797"/>
          </a:xfrm>
          <a:prstGeom prst="rightBracket">
            <a:avLst>
              <a:gd name="adj" fmla="val 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E6A13864-CEC4-E649-951A-49BDD0109C63}"/>
              </a:ext>
            </a:extLst>
          </p:cNvPr>
          <p:cNvSpPr/>
          <p:nvPr/>
        </p:nvSpPr>
        <p:spPr>
          <a:xfrm>
            <a:off x="10444322" y="4089830"/>
            <a:ext cx="865081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200" dirty="0">
                <a:latin typeface="Times New Roman" panose="02020603050405020304" pitchFamily="18" charset="0"/>
              </a:rPr>
              <a:t>×12~48</a:t>
            </a:r>
          </a:p>
        </p:txBody>
      </p:sp>
      <p:sp>
        <p:nvSpPr>
          <p:cNvPr id="53" name="圆角矩形 52">
            <a:extLst>
              <a:ext uri="{FF2B5EF4-FFF2-40B4-BE49-F238E27FC236}">
                <a16:creationId xmlns:a16="http://schemas.microsoft.com/office/drawing/2014/main" id="{7240842B-FF4E-544B-8144-B2C5E14113FC}"/>
              </a:ext>
            </a:extLst>
          </p:cNvPr>
          <p:cNvSpPr/>
          <p:nvPr/>
        </p:nvSpPr>
        <p:spPr>
          <a:xfrm>
            <a:off x="9316397" y="1947990"/>
            <a:ext cx="1596937" cy="300960"/>
          </a:xfrm>
          <a:prstGeom prst="roundRect">
            <a:avLst/>
          </a:prstGeom>
          <a:solidFill>
            <a:srgbClr val="A9D19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Classification</a:t>
            </a:r>
            <a:r>
              <a:rPr lang="zh-CN" altLang="en-US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loss</a:t>
            </a:r>
            <a:endParaRPr lang="zh-CN" altLang="en-US" sz="14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77CD590F-6CA4-5E40-981B-AC10AC09B227}"/>
              </a:ext>
            </a:extLst>
          </p:cNvPr>
          <p:cNvCxnSpPr>
            <a:cxnSpLocks/>
            <a:stCxn id="32" idx="0"/>
            <a:endCxn id="53" idx="2"/>
          </p:cNvCxnSpPr>
          <p:nvPr/>
        </p:nvCxnSpPr>
        <p:spPr>
          <a:xfrm flipV="1">
            <a:off x="9240143" y="2248950"/>
            <a:ext cx="874723" cy="40217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0760" y="33338"/>
            <a:ext cx="10369184" cy="922114"/>
          </a:xfrm>
        </p:spPr>
        <p:txBody>
          <a:bodyPr/>
          <a:lstStyle/>
          <a:p>
            <a:r>
              <a:rPr kumimoji="1" lang="en-US" altLang="zh-CN" dirty="0"/>
              <a:t>GPT has commonsense?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658" y="1264285"/>
            <a:ext cx="4745355" cy="44786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62" y="1264173"/>
            <a:ext cx="5025390" cy="43497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217420" y="5922645"/>
            <a:ext cx="775779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/>
              <a:t>Bosselute</a:t>
            </a:r>
            <a:r>
              <a:rPr lang="en-US" altLang="zh-CN" dirty="0"/>
              <a:t> et al. 2019. </a:t>
            </a:r>
            <a:r>
              <a:rPr lang="zh-CN" altLang="en-US" dirty="0"/>
              <a:t>COMET : Commonsense Transformers for Automatic Knowledge Graph Construction</a:t>
            </a:r>
            <a:r>
              <a:rPr lang="en-US" altLang="zh-CN" dirty="0"/>
              <a:t>.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69471" y="1200331"/>
            <a:ext cx="6579481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/>
              <a:t>Input: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Eric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wants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to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see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a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movie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70" y="1800860"/>
            <a:ext cx="9890125" cy="470154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60760" y="33338"/>
            <a:ext cx="10369184" cy="922114"/>
          </a:xfrm>
        </p:spPr>
        <p:txBody>
          <a:bodyPr/>
          <a:lstStyle/>
          <a:p>
            <a:r>
              <a:rPr kumimoji="1" lang="en-US" altLang="zh-CN" dirty="0"/>
              <a:t>GPT has commonsense?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5360" y="-4127"/>
            <a:ext cx="10369184" cy="922114"/>
          </a:xfrm>
        </p:spPr>
        <p:txBody>
          <a:bodyPr/>
          <a:lstStyle/>
          <a:p>
            <a:r>
              <a:rPr kumimoji="1" lang="en-US" altLang="zh-CN" dirty="0"/>
              <a:t>Story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GPT2</a:t>
            </a:r>
            <a:endParaRPr kumimoji="1"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188085" y="6045200"/>
            <a:ext cx="965263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The scientist named the population, after their distinctive horn, Ovid’s Unicorn. These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four-horned</a:t>
            </a:r>
            <a:r>
              <a:rPr lang="en-US" altLang="zh-CN" sz="2000" dirty="0">
                <a:latin typeface="Times New Roman" panose="02020603050405020304" pitchFamily="18" charset="0"/>
              </a:rPr>
              <a:t>, silver-white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unicorns</a:t>
            </a:r>
            <a:r>
              <a:rPr lang="en-US" altLang="zh-CN" sz="2000" dirty="0">
                <a:latin typeface="Times New Roman" panose="02020603050405020304" pitchFamily="18" charset="0"/>
              </a:rPr>
              <a:t> were previously unknown to science.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85" y="1151255"/>
            <a:ext cx="9652635" cy="480504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462868D-68B2-DA48-A7E3-BB0ABF3957CF}"/>
              </a:ext>
            </a:extLst>
          </p:cNvPr>
          <p:cNvSpPr/>
          <p:nvPr/>
        </p:nvSpPr>
        <p:spPr>
          <a:xfrm>
            <a:off x="6516613" y="781923"/>
            <a:ext cx="5534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zh-CN" altLang="en-US" dirty="0">
                <a:hlinkClick r:id="rId3"/>
              </a:rPr>
              <a:t>https://openai.com/blog/better-language-models/</a:t>
            </a:r>
            <a:r>
              <a:rPr lang="zh-CN" altLang="en-US" dirty="0"/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5020" y="7938"/>
            <a:ext cx="8480104" cy="922114"/>
          </a:xfrm>
        </p:spPr>
        <p:txBody>
          <a:bodyPr/>
          <a:lstStyle/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endParaRPr kumimoji="1" lang="zh-CN" altLang="en-US" dirty="0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5" y="1905775"/>
            <a:ext cx="7273636" cy="438669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125EB01-AFF9-D645-9046-5A9ADDB19893}"/>
              </a:ext>
            </a:extLst>
          </p:cNvPr>
          <p:cNvSpPr txBox="1"/>
          <p:nvPr/>
        </p:nvSpPr>
        <p:spPr>
          <a:xfrm>
            <a:off x="994834" y="1292508"/>
            <a:ext cx="7046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/>
              <a:t>An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example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from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 err="1"/>
              <a:t>ROCStories</a:t>
            </a:r>
            <a:r>
              <a:rPr kumimoji="1" lang="zh-CN" altLang="en-US" sz="2800" b="1" dirty="0"/>
              <a:t> </a:t>
            </a:r>
            <a:r>
              <a:rPr kumimoji="1" lang="en-US" altLang="zh-CN" sz="2800" b="1" dirty="0"/>
              <a:t>(human-written)</a:t>
            </a:r>
            <a:endParaRPr kumimoji="1" lang="zh-CN" altLang="en-US" sz="2800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56966A-6D51-AA4C-A140-C7FDFBB2D7F8}"/>
              </a:ext>
            </a:extLst>
          </p:cNvPr>
          <p:cNvSpPr txBox="1"/>
          <p:nvPr/>
        </p:nvSpPr>
        <p:spPr>
          <a:xfrm>
            <a:off x="7954433" y="2494775"/>
            <a:ext cx="4194353" cy="114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400" b="1" dirty="0">
                <a:solidFill>
                  <a:srgbClr val="0A00FF"/>
                </a:solidFill>
              </a:rPr>
              <a:t>How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do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humans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write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common</a:t>
            </a:r>
          </a:p>
          <a:p>
            <a:pPr>
              <a:lnSpc>
                <a:spcPct val="150000"/>
              </a:lnSpc>
            </a:pPr>
            <a:r>
              <a:rPr kumimoji="1" lang="en-US" altLang="zh-CN" sz="2400" b="1" dirty="0">
                <a:solidFill>
                  <a:srgbClr val="0A00FF"/>
                </a:solidFill>
              </a:rPr>
              <a:t>sense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stories?</a:t>
            </a:r>
            <a:endParaRPr kumimoji="1" lang="zh-CN" altLang="en-US" sz="2400" b="1" dirty="0">
              <a:solidFill>
                <a:srgbClr val="0A00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29" y="1251857"/>
            <a:ext cx="6879342" cy="5376179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15020" y="7938"/>
            <a:ext cx="8480104" cy="922114"/>
          </a:xfrm>
        </p:spPr>
        <p:txBody>
          <a:bodyPr/>
          <a:lstStyle/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098AF6D-91D4-B446-B4CE-3540BBA4CD4F}"/>
              </a:ext>
            </a:extLst>
          </p:cNvPr>
          <p:cNvSpPr txBox="1"/>
          <p:nvPr/>
        </p:nvSpPr>
        <p:spPr>
          <a:xfrm>
            <a:off x="7954433" y="2494775"/>
            <a:ext cx="3956917" cy="16970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400" b="1" dirty="0">
                <a:solidFill>
                  <a:srgbClr val="0A00FF"/>
                </a:solidFill>
              </a:rPr>
              <a:t>Two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major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issues: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kumimoji="1" lang="en-US" altLang="zh-CN" sz="2400" b="1" dirty="0">
                <a:solidFill>
                  <a:srgbClr val="0A00FF"/>
                </a:solidFill>
              </a:rPr>
              <a:t>Repetition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endParaRPr kumimoji="1" lang="en-US" altLang="zh-CN" sz="2400" b="1" dirty="0">
              <a:solidFill>
                <a:srgbClr val="0A00FF"/>
              </a:solidFill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kumimoji="1" lang="en-US" altLang="zh-CN" sz="2400" b="1" dirty="0">
                <a:solidFill>
                  <a:srgbClr val="0A00FF"/>
                </a:solidFill>
              </a:rPr>
              <a:t>Semantic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or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logic</a:t>
            </a:r>
            <a:r>
              <a:rPr kumimoji="1" lang="zh-CN" altLang="en-US" sz="2400" b="1" dirty="0">
                <a:solidFill>
                  <a:srgbClr val="0A00FF"/>
                </a:solidFill>
              </a:rPr>
              <a:t> </a:t>
            </a:r>
            <a:r>
              <a:rPr kumimoji="1" lang="en-US" altLang="zh-CN" sz="2400" b="1" dirty="0">
                <a:solidFill>
                  <a:srgbClr val="0A00FF"/>
                </a:solidFill>
              </a:rPr>
              <a:t>conflicts</a:t>
            </a:r>
            <a:endParaRPr kumimoji="1" lang="zh-CN" altLang="en-US" sz="2400" b="1" dirty="0">
              <a:solidFill>
                <a:srgbClr val="0A00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96365" y="1091565"/>
            <a:ext cx="5439410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Context:</a:t>
            </a:r>
          </a:p>
        </p:txBody>
      </p:sp>
      <p:sp>
        <p:nvSpPr>
          <p:cNvPr id="5" name="矩形 4"/>
          <p:cNvSpPr/>
          <p:nvPr/>
        </p:nvSpPr>
        <p:spPr>
          <a:xfrm>
            <a:off x="1396365" y="2197735"/>
            <a:ext cx="8691880" cy="1583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were </a:t>
            </a:r>
            <a:r>
              <a:rPr lang="zh-CN" altLang="en-US" sz="20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stopped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 friend pointed out the accident on the </a:t>
            </a:r>
            <a:r>
              <a:rPr lang="zh-CN" altLang="en-US" sz="20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road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man was under a </a:t>
            </a:r>
            <a:r>
              <a:rPr lang="zh-CN" altLang="en-US" sz="20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after having been </a:t>
            </a:r>
            <a:r>
              <a:rPr lang="zh-CN" altLang="en-US" sz="20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run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over .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CN" altLang="en-US" sz="20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tried to </a:t>
            </a:r>
            <a:r>
              <a:rPr lang="zh-CN" altLang="en-US" sz="20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move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zh-CN" altLang="en-US" sz="20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off him but only made it worse .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seeing that , i am much more </a:t>
            </a:r>
            <a:r>
              <a:rPr lang="zh-CN" altLang="en-US" sz="20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careful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when </a:t>
            </a:r>
            <a:r>
              <a:rPr lang="zh-CN" altLang="en-US" sz="20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crossing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zh-CN" altLang="en-US" sz="20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street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</p:txBody>
      </p:sp>
      <p:sp>
        <p:nvSpPr>
          <p:cNvPr id="6" name="矩形 5"/>
          <p:cNvSpPr/>
          <p:nvPr/>
        </p:nvSpPr>
        <p:spPr>
          <a:xfrm>
            <a:off x="1396365" y="1435100"/>
            <a:ext cx="936244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2000" dirty="0">
                <a:latin typeface="Times New Roman" panose="02020603050405020304" pitchFamily="18" charset="0"/>
              </a:rPr>
              <a:t>the first time i saw the results of an </a:t>
            </a:r>
            <a:r>
              <a:rPr kumimoji="1"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accident</a:t>
            </a:r>
            <a:r>
              <a:rPr kumimoji="1" lang="zh-CN" altLang="en-US" sz="2000" dirty="0">
                <a:latin typeface="Times New Roman" panose="02020603050405020304" pitchFamily="18" charset="0"/>
              </a:rPr>
              <a:t> , i was in a </a:t>
            </a:r>
            <a:r>
              <a:rPr kumimoji="1"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bus</a:t>
            </a:r>
            <a:r>
              <a:rPr kumimoji="1" lang="zh-CN" altLang="en-US" sz="2000" dirty="0">
                <a:latin typeface="Times New Roman" panose="02020603050405020304" pitchFamily="18" charset="0"/>
              </a:rPr>
              <a:t> . </a:t>
            </a:r>
          </a:p>
        </p:txBody>
      </p:sp>
      <p:sp>
        <p:nvSpPr>
          <p:cNvPr id="7" name="矩形 6"/>
          <p:cNvSpPr/>
          <p:nvPr/>
        </p:nvSpPr>
        <p:spPr>
          <a:xfrm>
            <a:off x="1396365" y="1846580"/>
            <a:ext cx="5439410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Story: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808333" y="3895343"/>
            <a:ext cx="8963132" cy="2718949"/>
            <a:chOff x="2848" y="6434"/>
            <a:chExt cx="14115" cy="4282"/>
          </a:xfrm>
        </p:grpSpPr>
        <p:sp>
          <p:nvSpPr>
            <p:cNvPr id="8" name="圆角矩形 7"/>
            <p:cNvSpPr/>
            <p:nvPr/>
          </p:nvSpPr>
          <p:spPr>
            <a:xfrm>
              <a:off x="9184" y="6434"/>
              <a:ext cx="847" cy="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A00FF"/>
                  </a:solidFill>
                </a:rPr>
                <a:t>car</a:t>
              </a:r>
              <a:endParaRPr lang="zh-CN" altLang="en-US" dirty="0">
                <a:solidFill>
                  <a:srgbClr val="0A00FF"/>
                </a:solidFill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3085" y="8356"/>
              <a:ext cx="1108" cy="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A00FF"/>
                  </a:solidFill>
                </a:rPr>
                <a:t>road</a:t>
              </a:r>
              <a:endParaRPr lang="zh-CN" altLang="en-US" dirty="0">
                <a:solidFill>
                  <a:srgbClr val="0A00FF"/>
                </a:solidFill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8539" y="8628"/>
              <a:ext cx="2107" cy="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A00FF"/>
                  </a:solidFill>
                </a:rPr>
                <a:t>cross</a:t>
              </a:r>
              <a:r>
                <a:rPr lang="zh-CN" altLang="en-US" dirty="0">
                  <a:solidFill>
                    <a:srgbClr val="0A00FF"/>
                  </a:solidFill>
                </a:rPr>
                <a:t> </a:t>
              </a:r>
              <a:r>
                <a:rPr lang="en-US" altLang="zh-CN" dirty="0">
                  <a:solidFill>
                    <a:srgbClr val="0A00FF"/>
                  </a:solidFill>
                </a:rPr>
                <a:t>street</a:t>
              </a:r>
              <a:endParaRPr lang="zh-CN" altLang="en-US" dirty="0">
                <a:solidFill>
                  <a:srgbClr val="0A00FF"/>
                </a:solidFill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9012" y="7610"/>
              <a:ext cx="1191" cy="91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C00000"/>
                  </a:solidFill>
                </a:rPr>
                <a:t>bus</a:t>
              </a:r>
              <a:endParaRPr lang="zh-CN" altLang="en-US" sz="2800" dirty="0">
                <a:solidFill>
                  <a:srgbClr val="C00000"/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4621" y="7669"/>
              <a:ext cx="947" cy="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A00FF"/>
                  </a:solidFill>
                </a:rPr>
                <a:t>run</a:t>
              </a:r>
              <a:endParaRPr lang="zh-CN" altLang="en-US" dirty="0">
                <a:solidFill>
                  <a:srgbClr val="0A00FF"/>
                </a:solidFill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13002" y="6869"/>
              <a:ext cx="1272" cy="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A00FF"/>
                  </a:solidFill>
                </a:rPr>
                <a:t>street</a:t>
              </a:r>
              <a:endParaRPr lang="zh-CN" altLang="en-US" dirty="0">
                <a:solidFill>
                  <a:srgbClr val="0A00FF"/>
                </a:solidFill>
              </a:endParaRPr>
            </a:p>
          </p:txBody>
        </p:sp>
        <p:cxnSp>
          <p:nvCxnSpPr>
            <p:cNvPr id="14" name="直接箭头连接符 17"/>
            <p:cNvCxnSpPr>
              <a:stCxn id="11" idx="0"/>
              <a:endCxn id="8" idx="2"/>
            </p:cNvCxnSpPr>
            <p:nvPr/>
          </p:nvCxnSpPr>
          <p:spPr>
            <a:xfrm flipV="1">
              <a:off x="9608" y="7078"/>
              <a:ext cx="0" cy="532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箭头连接符 17"/>
            <p:cNvCxnSpPr>
              <a:stCxn id="8" idx="2"/>
              <a:endCxn id="12" idx="0"/>
            </p:cNvCxnSpPr>
            <p:nvPr/>
          </p:nvCxnSpPr>
          <p:spPr>
            <a:xfrm flipH="1">
              <a:off x="5094" y="7078"/>
              <a:ext cx="4513" cy="591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箭头连接符 17"/>
            <p:cNvCxnSpPr>
              <a:stCxn id="11" idx="3"/>
              <a:endCxn id="13" idx="1"/>
            </p:cNvCxnSpPr>
            <p:nvPr/>
          </p:nvCxnSpPr>
          <p:spPr>
            <a:xfrm flipV="1">
              <a:off x="10203" y="7191"/>
              <a:ext cx="2799" cy="875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圆角矩形 16"/>
            <p:cNvSpPr/>
            <p:nvPr/>
          </p:nvSpPr>
          <p:spPr>
            <a:xfrm>
              <a:off x="10698" y="10046"/>
              <a:ext cx="1510" cy="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A00FF"/>
                  </a:solidFill>
                </a:rPr>
                <a:t>people</a:t>
              </a:r>
              <a:endParaRPr lang="zh-CN" altLang="en-US" dirty="0">
                <a:solidFill>
                  <a:srgbClr val="0A00FF"/>
                </a:solidFill>
              </a:endParaRPr>
            </a:p>
          </p:txBody>
        </p:sp>
        <p:cxnSp>
          <p:nvCxnSpPr>
            <p:cNvPr id="18" name="直接箭头连接符 17"/>
            <p:cNvCxnSpPr>
              <a:stCxn id="17" idx="0"/>
              <a:endCxn id="10" idx="2"/>
            </p:cNvCxnSpPr>
            <p:nvPr/>
          </p:nvCxnSpPr>
          <p:spPr>
            <a:xfrm flipH="1" flipV="1">
              <a:off x="9593" y="9272"/>
              <a:ext cx="1860" cy="774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圆角矩形 18"/>
            <p:cNvSpPr/>
            <p:nvPr/>
          </p:nvSpPr>
          <p:spPr>
            <a:xfrm>
              <a:off x="8878" y="10072"/>
              <a:ext cx="1429" cy="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A00FF"/>
                  </a:solidFill>
                </a:rPr>
                <a:t>careful</a:t>
              </a:r>
              <a:endParaRPr lang="zh-CN" altLang="en-US" dirty="0">
                <a:solidFill>
                  <a:srgbClr val="0A00FF"/>
                </a:solidFill>
              </a:endParaRPr>
            </a:p>
          </p:txBody>
        </p:sp>
        <p:cxnSp>
          <p:nvCxnSpPr>
            <p:cNvPr id="20" name="直接箭头连接符 17"/>
            <p:cNvCxnSpPr>
              <a:stCxn id="10" idx="2"/>
              <a:endCxn id="19" idx="0"/>
            </p:cNvCxnSpPr>
            <p:nvPr/>
          </p:nvCxnSpPr>
          <p:spPr>
            <a:xfrm>
              <a:off x="9593" y="9272"/>
              <a:ext cx="0" cy="800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圆角矩形 20"/>
            <p:cNvSpPr/>
            <p:nvPr/>
          </p:nvSpPr>
          <p:spPr>
            <a:xfrm>
              <a:off x="4216" y="10046"/>
              <a:ext cx="1757" cy="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A00FF"/>
                  </a:solidFill>
                </a:rPr>
                <a:t>move</a:t>
              </a:r>
              <a:r>
                <a:rPr lang="zh-CN" altLang="en-US" dirty="0">
                  <a:solidFill>
                    <a:srgbClr val="0A00FF"/>
                  </a:solidFill>
                </a:rPr>
                <a:t> </a:t>
              </a:r>
              <a:r>
                <a:rPr lang="en-US" altLang="zh-CN" dirty="0">
                  <a:solidFill>
                    <a:srgbClr val="0A00FF"/>
                  </a:solidFill>
                </a:rPr>
                <a:t>car</a:t>
              </a:r>
              <a:endParaRPr lang="zh-CN" altLang="en-US" dirty="0">
                <a:solidFill>
                  <a:srgbClr val="0A00FF"/>
                </a:solidFill>
              </a:endParaRPr>
            </a:p>
          </p:txBody>
        </p:sp>
        <p:cxnSp>
          <p:nvCxnSpPr>
            <p:cNvPr id="22" name="直接箭头连接符 17"/>
            <p:cNvCxnSpPr>
              <a:stCxn id="21" idx="3"/>
              <a:endCxn id="19" idx="1"/>
            </p:cNvCxnSpPr>
            <p:nvPr/>
          </p:nvCxnSpPr>
          <p:spPr>
            <a:xfrm>
              <a:off x="5973" y="10368"/>
              <a:ext cx="2905" cy="26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圆角矩形 22"/>
            <p:cNvSpPr/>
            <p:nvPr/>
          </p:nvSpPr>
          <p:spPr>
            <a:xfrm>
              <a:off x="6658" y="7672"/>
              <a:ext cx="1290" cy="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A00FF"/>
                  </a:solidFill>
                </a:rPr>
                <a:t>move</a:t>
              </a:r>
              <a:endParaRPr lang="zh-CN" altLang="en-US" dirty="0">
                <a:solidFill>
                  <a:srgbClr val="0A00FF"/>
                </a:solidFill>
              </a:endParaRPr>
            </a:p>
          </p:txBody>
        </p:sp>
        <p:cxnSp>
          <p:nvCxnSpPr>
            <p:cNvPr id="24" name="直接箭头连接符 17"/>
            <p:cNvCxnSpPr>
              <a:stCxn id="23" idx="3"/>
              <a:endCxn id="10" idx="1"/>
            </p:cNvCxnSpPr>
            <p:nvPr/>
          </p:nvCxnSpPr>
          <p:spPr>
            <a:xfrm>
              <a:off x="7948" y="7994"/>
              <a:ext cx="591" cy="956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箭头连接符 17"/>
            <p:cNvCxnSpPr>
              <a:stCxn id="8" idx="2"/>
              <a:endCxn id="13" idx="1"/>
            </p:cNvCxnSpPr>
            <p:nvPr/>
          </p:nvCxnSpPr>
          <p:spPr>
            <a:xfrm>
              <a:off x="9608" y="7078"/>
              <a:ext cx="3395" cy="113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箭头连接符 17"/>
            <p:cNvCxnSpPr>
              <a:stCxn id="8" idx="2"/>
              <a:endCxn id="9" idx="0"/>
            </p:cNvCxnSpPr>
            <p:nvPr/>
          </p:nvCxnSpPr>
          <p:spPr>
            <a:xfrm>
              <a:off x="9608" y="7078"/>
              <a:ext cx="4031" cy="1278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接箭头连接符 17"/>
            <p:cNvCxnSpPr>
              <a:stCxn id="13" idx="2"/>
              <a:endCxn id="9" idx="0"/>
            </p:cNvCxnSpPr>
            <p:nvPr/>
          </p:nvCxnSpPr>
          <p:spPr>
            <a:xfrm>
              <a:off x="13639" y="7513"/>
              <a:ext cx="0" cy="843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箭头连接符 17"/>
            <p:cNvCxnSpPr>
              <a:stCxn id="9" idx="1"/>
              <a:endCxn id="10" idx="3"/>
            </p:cNvCxnSpPr>
            <p:nvPr/>
          </p:nvCxnSpPr>
          <p:spPr>
            <a:xfrm flipH="1">
              <a:off x="10646" y="8678"/>
              <a:ext cx="2438" cy="272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圆角矩形 28"/>
            <p:cNvSpPr/>
            <p:nvPr/>
          </p:nvSpPr>
          <p:spPr>
            <a:xfrm>
              <a:off x="3945" y="8799"/>
              <a:ext cx="2318" cy="91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C00000"/>
                  </a:solidFill>
                </a:rPr>
                <a:t>accident</a:t>
              </a:r>
            </a:p>
          </p:txBody>
        </p:sp>
        <p:cxnSp>
          <p:nvCxnSpPr>
            <p:cNvPr id="30" name="直接箭头连接符 17"/>
            <p:cNvCxnSpPr>
              <a:stCxn id="21" idx="0"/>
              <a:endCxn id="29" idx="2"/>
            </p:cNvCxnSpPr>
            <p:nvPr/>
          </p:nvCxnSpPr>
          <p:spPr>
            <a:xfrm flipV="1">
              <a:off x="5094" y="9711"/>
              <a:ext cx="10" cy="335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直接箭头连接符 17"/>
            <p:cNvCxnSpPr>
              <a:stCxn id="10" idx="1"/>
              <a:endCxn id="29" idx="3"/>
            </p:cNvCxnSpPr>
            <p:nvPr/>
          </p:nvCxnSpPr>
          <p:spPr>
            <a:xfrm flipH="1">
              <a:off x="6263" y="8950"/>
              <a:ext cx="2276" cy="305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圆角矩形 31"/>
            <p:cNvSpPr/>
            <p:nvPr/>
          </p:nvSpPr>
          <p:spPr>
            <a:xfrm>
              <a:off x="4598" y="6591"/>
              <a:ext cx="1033" cy="64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A00FF"/>
                  </a:solidFill>
                </a:rPr>
                <a:t>stop</a:t>
              </a:r>
              <a:endParaRPr lang="zh-CN" altLang="en-US" dirty="0">
                <a:solidFill>
                  <a:srgbClr val="0A00FF"/>
                </a:solidFill>
              </a:endParaRPr>
            </a:p>
          </p:txBody>
        </p:sp>
        <p:cxnSp>
          <p:nvCxnSpPr>
            <p:cNvPr id="33" name="直接箭头连接符 17"/>
            <p:cNvCxnSpPr>
              <a:stCxn id="12" idx="0"/>
              <a:endCxn id="32" idx="2"/>
            </p:cNvCxnSpPr>
            <p:nvPr/>
          </p:nvCxnSpPr>
          <p:spPr>
            <a:xfrm flipV="1">
              <a:off x="5094" y="7235"/>
              <a:ext cx="20" cy="434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箭头连接符 17"/>
            <p:cNvCxnSpPr>
              <a:stCxn id="12" idx="2"/>
              <a:endCxn id="29" idx="0"/>
            </p:cNvCxnSpPr>
            <p:nvPr/>
          </p:nvCxnSpPr>
          <p:spPr>
            <a:xfrm>
              <a:off x="5094" y="8313"/>
              <a:ext cx="10" cy="486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直接箭头连接符 17"/>
            <p:cNvCxnSpPr>
              <a:stCxn id="10" idx="1"/>
              <a:endCxn id="12" idx="2"/>
            </p:cNvCxnSpPr>
            <p:nvPr/>
          </p:nvCxnSpPr>
          <p:spPr>
            <a:xfrm flipH="1" flipV="1">
              <a:off x="5094" y="8313"/>
              <a:ext cx="3445" cy="637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接箭头连接符 17"/>
            <p:cNvCxnSpPr>
              <a:stCxn id="8" idx="2"/>
              <a:endCxn id="23" idx="3"/>
            </p:cNvCxnSpPr>
            <p:nvPr/>
          </p:nvCxnSpPr>
          <p:spPr>
            <a:xfrm flipH="1">
              <a:off x="7948" y="7078"/>
              <a:ext cx="1659" cy="916"/>
            </a:xfrm>
            <a:prstGeom prst="straightConnector1">
              <a:avLst/>
            </a:prstGeom>
            <a:ln w="19050">
              <a:tailEnd type="triangle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矩形 36"/>
            <p:cNvSpPr/>
            <p:nvPr/>
          </p:nvSpPr>
          <p:spPr>
            <a:xfrm>
              <a:off x="2848" y="7183"/>
              <a:ext cx="2339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HasLastSubevent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138" y="8380"/>
              <a:ext cx="1120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Cause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 rot="21092539">
              <a:off x="6599" y="6902"/>
              <a:ext cx="1672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CapableOf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 rot="20130392">
              <a:off x="7775" y="7160"/>
              <a:ext cx="1621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CapableOf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 rot="559420">
              <a:off x="6543" y="8236"/>
              <a:ext cx="1276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xEffect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256" y="9631"/>
              <a:ext cx="1923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HasSubevent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980" y="9987"/>
              <a:ext cx="939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xAttr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8723" y="9383"/>
              <a:ext cx="939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xAttr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 rot="21434977">
              <a:off x="8979" y="7167"/>
              <a:ext cx="939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IsA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 rot="210399">
              <a:off x="10824" y="6760"/>
              <a:ext cx="1712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AtLocation</a:t>
              </a:r>
              <a:endParaRPr lang="en-GB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13570" y="7648"/>
              <a:ext cx="1642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AtLocation</a:t>
              </a:r>
              <a:endParaRPr lang="en-GB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 rot="1016893">
              <a:off x="11810" y="7415"/>
              <a:ext cx="1409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AtLocation</a:t>
              </a:r>
              <a:endParaRPr lang="en-GB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2" name="矩形 181"/>
            <p:cNvSpPr/>
            <p:nvPr/>
          </p:nvSpPr>
          <p:spPr>
            <a:xfrm rot="20509138">
              <a:off x="10578" y="7270"/>
              <a:ext cx="1703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AtLocation</a:t>
              </a:r>
              <a:endParaRPr lang="en-GB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3" name="矩形 182"/>
            <p:cNvSpPr/>
            <p:nvPr/>
          </p:nvSpPr>
          <p:spPr>
            <a:xfrm rot="21135741">
              <a:off x="11256" y="8404"/>
              <a:ext cx="1373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UsedFor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 rot="1403441">
              <a:off x="10344" y="9446"/>
              <a:ext cx="1548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zh-CN" sz="14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CapableOf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2151" y="9383"/>
              <a:ext cx="4812" cy="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From</a:t>
              </a:r>
              <a:r>
                <a:rPr kumimoji="1" lang="zh-CN" altLang="en-US" dirty="0"/>
                <a:t> </a:t>
              </a:r>
              <a:r>
                <a:rPr kumimoji="1" lang="en-US" altLang="zh-CN" dirty="0" err="1"/>
                <a:t>ConceptNet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and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ATOMIC</a:t>
              </a:r>
              <a:endParaRPr kumimoji="1" lang="zh-CN" altLang="en-US" dirty="0"/>
            </a:p>
          </p:txBody>
        </p:sp>
        <p:sp>
          <p:nvSpPr>
            <p:cNvPr id="189" name="矩形 188"/>
            <p:cNvSpPr/>
            <p:nvPr/>
          </p:nvSpPr>
          <p:spPr>
            <a:xfrm rot="20910904">
              <a:off x="6544" y="8717"/>
              <a:ext cx="1120" cy="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Cause</a:t>
              </a:r>
              <a:endPara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标题 1"/>
          <p:cNvSpPr>
            <a:spLocks noGrp="1"/>
          </p:cNvSpPr>
          <p:nvPr/>
        </p:nvSpPr>
        <p:spPr>
          <a:xfrm>
            <a:off x="315020" y="7938"/>
            <a:ext cx="8480104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3750" y="-17462"/>
            <a:ext cx="10760650" cy="922114"/>
          </a:xfrm>
        </p:spPr>
        <p:txBody>
          <a:bodyPr/>
          <a:lstStyle/>
          <a:p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resources</a:t>
            </a:r>
            <a:endParaRPr kumimoji="1" lang="zh-CN" altLang="en-US" dirty="0"/>
          </a:p>
        </p:txBody>
      </p:sp>
      <p:sp>
        <p:nvSpPr>
          <p:cNvPr id="52" name="圆角矩形 51"/>
          <p:cNvSpPr/>
          <p:nvPr/>
        </p:nvSpPr>
        <p:spPr>
          <a:xfrm>
            <a:off x="1182503" y="1964009"/>
            <a:ext cx="2338075" cy="3342371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543282" y="2015107"/>
            <a:ext cx="163576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b="1" dirty="0">
                <a:latin typeface="Times New Roman" panose="02020603050405020304" pitchFamily="18" charset="0"/>
              </a:rPr>
              <a:t>Transformer</a:t>
            </a:r>
            <a:r>
              <a:rPr kumimoji="1" lang="zh-CN" altLang="en-US" sz="1400" b="1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1400" b="1" dirty="0">
                <a:latin typeface="Times New Roman" panose="02020603050405020304" pitchFamily="18" charset="0"/>
              </a:rPr>
              <a:t>Block</a:t>
            </a:r>
            <a:endParaRPr kumimoji="1" lang="zh-CN" altLang="en-US" sz="1400" b="1" dirty="0">
              <a:latin typeface="Times New Roman" panose="02020603050405020304" pitchFamily="18" charset="0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1515412" y="4709614"/>
            <a:ext cx="1672253" cy="27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Masked</a:t>
            </a:r>
            <a:r>
              <a:rPr kumimoji="1"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Self</a:t>
            </a:r>
            <a:r>
              <a:rPr kumimoji="1"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Attention</a:t>
            </a:r>
            <a:endParaRPr kumimoji="1" lang="zh-CN" altLang="en-US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1515412" y="4051496"/>
            <a:ext cx="1672253" cy="2736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Layer</a:t>
            </a:r>
            <a:r>
              <a:rPr kumimoji="1"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Norm</a:t>
            </a:r>
            <a:endParaRPr kumimoji="1" lang="zh-CN" altLang="en-US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1515412" y="3388205"/>
            <a:ext cx="1672253" cy="2736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Feed</a:t>
            </a:r>
            <a:r>
              <a:rPr kumimoji="1"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Forward</a:t>
            </a:r>
            <a:endParaRPr kumimoji="1" lang="zh-CN" altLang="en-US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1515411" y="2732318"/>
            <a:ext cx="1672253" cy="2736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Layer</a:t>
            </a:r>
            <a:r>
              <a:rPr kumimoji="1" lang="zh-CN" altLang="en-US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1200" dirty="0">
                <a:solidFill>
                  <a:schemeClr val="tx1"/>
                </a:solidFill>
                <a:latin typeface="Times New Roman" panose="02020603050405020304" pitchFamily="18" charset="0"/>
              </a:rPr>
              <a:t>Norm</a:t>
            </a:r>
            <a:endParaRPr kumimoji="1" lang="zh-CN" altLang="en-US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58" name="直线箭头连接符 57"/>
          <p:cNvCxnSpPr>
            <a:stCxn id="54" idx="0"/>
            <a:endCxn id="55" idx="2"/>
          </p:cNvCxnSpPr>
          <p:nvPr/>
        </p:nvCxnSpPr>
        <p:spPr>
          <a:xfrm flipV="1">
            <a:off x="2351538" y="4325096"/>
            <a:ext cx="0" cy="3845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箭头连接符 58"/>
          <p:cNvCxnSpPr>
            <a:stCxn id="55" idx="0"/>
            <a:endCxn id="56" idx="2"/>
          </p:cNvCxnSpPr>
          <p:nvPr/>
        </p:nvCxnSpPr>
        <p:spPr>
          <a:xfrm flipV="1">
            <a:off x="2351538" y="3661806"/>
            <a:ext cx="0" cy="38969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/>
          <p:cNvCxnSpPr>
            <a:stCxn id="56" idx="0"/>
            <a:endCxn id="57" idx="2"/>
          </p:cNvCxnSpPr>
          <p:nvPr/>
        </p:nvCxnSpPr>
        <p:spPr>
          <a:xfrm flipH="1" flipV="1">
            <a:off x="2351538" y="3005919"/>
            <a:ext cx="1" cy="38228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或者 60"/>
          <p:cNvSpPr/>
          <p:nvPr/>
        </p:nvSpPr>
        <p:spPr>
          <a:xfrm>
            <a:off x="2274724" y="4465494"/>
            <a:ext cx="158586" cy="158586"/>
          </a:xfrm>
          <a:prstGeom prst="flowChartOr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2" name="或者 61"/>
          <p:cNvSpPr/>
          <p:nvPr/>
        </p:nvSpPr>
        <p:spPr>
          <a:xfrm>
            <a:off x="2273630" y="3146316"/>
            <a:ext cx="158586" cy="158586"/>
          </a:xfrm>
          <a:prstGeom prst="flowChartOr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3" name="肘形连接符 62"/>
          <p:cNvCxnSpPr>
            <a:endCxn id="62" idx="6"/>
          </p:cNvCxnSpPr>
          <p:nvPr/>
        </p:nvCxnSpPr>
        <p:spPr>
          <a:xfrm rot="5400000" flipH="1" flipV="1">
            <a:off x="2081170" y="3505605"/>
            <a:ext cx="631041" cy="71053"/>
          </a:xfrm>
          <a:prstGeom prst="bentConnector4">
            <a:avLst>
              <a:gd name="adj1" fmla="val 1943"/>
              <a:gd name="adj2" fmla="val 141881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/>
          <p:cNvCxnSpPr>
            <a:stCxn id="66" idx="0"/>
            <a:endCxn id="54" idx="2"/>
          </p:cNvCxnSpPr>
          <p:nvPr/>
        </p:nvCxnSpPr>
        <p:spPr>
          <a:xfrm flipH="1" flipV="1">
            <a:off x="2351538" y="4983214"/>
            <a:ext cx="2" cy="5427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肘形连接符 64"/>
          <p:cNvCxnSpPr>
            <a:endCxn id="61" idx="6"/>
          </p:cNvCxnSpPr>
          <p:nvPr/>
        </p:nvCxnSpPr>
        <p:spPr>
          <a:xfrm rot="5400000" flipH="1" flipV="1">
            <a:off x="2078143" y="4820664"/>
            <a:ext cx="631043" cy="79293"/>
          </a:xfrm>
          <a:prstGeom prst="bentConnector4">
            <a:avLst>
              <a:gd name="adj1" fmla="val 1158"/>
              <a:gd name="adj2" fmla="val 126628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圆角矩形 65"/>
          <p:cNvSpPr/>
          <p:nvPr/>
        </p:nvSpPr>
        <p:spPr>
          <a:xfrm>
            <a:off x="1182503" y="5525934"/>
            <a:ext cx="2338075" cy="2736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Token&amp;Positional</a:t>
            </a:r>
            <a:r>
              <a:rPr lang="zh-CN" altLang="en-US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Embedding</a:t>
            </a:r>
            <a:endParaRPr lang="zh-CN" altLang="en-US" sz="12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67" name="直线箭头连接符 66"/>
          <p:cNvCxnSpPr>
            <a:stCxn id="57" idx="0"/>
          </p:cNvCxnSpPr>
          <p:nvPr/>
        </p:nvCxnSpPr>
        <p:spPr>
          <a:xfrm flipH="1" flipV="1">
            <a:off x="2351537" y="2524774"/>
            <a:ext cx="1" cy="20754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/>
              </p:cNvPr>
              <p:cNvSpPr txBox="1"/>
              <p:nvPr/>
            </p:nvSpPr>
            <p:spPr>
              <a:xfrm>
                <a:off x="2253852" y="2277711"/>
                <a:ext cx="195368" cy="294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kumimoji="1"/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2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200" b="1">
                              <a:latin typeface="Cambria Math" panose="02040503050406030204" pitchFamily="18" charset="0"/>
                            </a:rPr>
                            <m:t>𝐇</m:t>
                          </m:r>
                        </m:e>
                        <m:sub>
                          <m:r>
                            <a:rPr lang="en-US" altLang="zh-CN" sz="1200" b="1" i="1"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  <m:sup>
                          <m:r>
                            <a:rPr lang="en-US" altLang="zh-CN" sz="1200" b="1" i="1">
                              <a:latin typeface="Cambria Math" panose="02040503050406030204" pitchFamily="18" charset="0"/>
                            </a:rPr>
                            <m:t>𝒍</m:t>
                          </m:r>
                        </m:sup>
                      </m:sSubSup>
                    </m:oMath>
                  </m:oMathPara>
                </a14:m>
                <a:endParaRPr lang="zh-CN" altLang="en-US" sz="1200" b="1" dirty="0"/>
              </a:p>
            </p:txBody>
          </p:sp>
        </mc:Choice>
        <mc:Fallback xmlns="">
          <p:sp>
            <p:nvSpPr>
              <p:cNvPr id="68" name="文本框 67">
                <a:extLst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852" y="2277711"/>
                <a:ext cx="195368" cy="294248"/>
              </a:xfrm>
              <a:prstGeom prst="rect">
                <a:avLst/>
              </a:prstGeom>
              <a:blipFill>
                <a:blip r:embed="rId3"/>
                <a:stretch>
                  <a:fillRect l="-176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直线箭头连接符 68"/>
          <p:cNvCxnSpPr>
            <a:stCxn id="52" idx="0"/>
            <a:endCxn id="70" idx="2"/>
          </p:cNvCxnSpPr>
          <p:nvPr/>
        </p:nvCxnSpPr>
        <p:spPr>
          <a:xfrm flipH="1" flipV="1">
            <a:off x="1421877" y="1558566"/>
            <a:ext cx="929664" cy="4054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圆角矩形 69"/>
          <p:cNvSpPr/>
          <p:nvPr/>
        </p:nvSpPr>
        <p:spPr>
          <a:xfrm>
            <a:off x="623408" y="1257606"/>
            <a:ext cx="1596937" cy="300960"/>
          </a:xfrm>
          <a:prstGeom prst="roundRect">
            <a:avLst/>
          </a:prstGeom>
          <a:solidFill>
            <a:srgbClr val="A9D19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Generation</a:t>
            </a:r>
            <a:r>
              <a:rPr lang="zh-CN" altLang="en-US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loss</a:t>
            </a:r>
            <a:endParaRPr lang="zh-CN" altLang="en-US" sz="14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" name="右中括号 70"/>
          <p:cNvSpPr/>
          <p:nvPr/>
        </p:nvSpPr>
        <p:spPr>
          <a:xfrm>
            <a:off x="3403955" y="1858402"/>
            <a:ext cx="334735" cy="3558797"/>
          </a:xfrm>
          <a:prstGeom prst="rightBracket">
            <a:avLst>
              <a:gd name="adj" fmla="val 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3542935" y="3402719"/>
            <a:ext cx="488315" cy="27559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200" dirty="0">
                <a:latin typeface="Times New Roman" panose="02020603050405020304" pitchFamily="18" charset="0"/>
              </a:rPr>
              <a:t>×12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4531512" y="4465494"/>
            <a:ext cx="2076689" cy="1334040"/>
            <a:chOff x="5810398" y="4084837"/>
            <a:chExt cx="2076689" cy="1334040"/>
          </a:xfrm>
        </p:grpSpPr>
        <p:sp>
          <p:nvSpPr>
            <p:cNvPr id="74" name="圆角矩形 73"/>
            <p:cNvSpPr/>
            <p:nvPr/>
          </p:nvSpPr>
          <p:spPr>
            <a:xfrm>
              <a:off x="6172641" y="4613597"/>
              <a:ext cx="1589226" cy="273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Transformer</a:t>
              </a:r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6172641" y="5004216"/>
              <a:ext cx="1589227" cy="273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Large-Scale</a:t>
              </a:r>
              <a:r>
                <a:rPr lang="zh-CN" altLang="en-US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Corpus</a:t>
              </a:r>
              <a:endParaRPr lang="zh-CN" altLang="en-US" sz="12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76" name="直线箭头连接符 75"/>
            <p:cNvCxnSpPr>
              <a:stCxn id="75" idx="0"/>
              <a:endCxn id="74" idx="2"/>
            </p:cNvCxnSpPr>
            <p:nvPr/>
          </p:nvCxnSpPr>
          <p:spPr>
            <a:xfrm flipH="1" flipV="1">
              <a:off x="6967254" y="4887197"/>
              <a:ext cx="1" cy="1170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线箭头连接符 76"/>
            <p:cNvCxnSpPr>
              <a:stCxn id="74" idx="0"/>
              <a:endCxn id="78" idx="2"/>
            </p:cNvCxnSpPr>
            <p:nvPr/>
          </p:nvCxnSpPr>
          <p:spPr>
            <a:xfrm flipV="1">
              <a:off x="6967254" y="4501871"/>
              <a:ext cx="0" cy="1117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圆角矩形 77">
                  <a:extLst/>
                </p:cNvPr>
                <p:cNvSpPr/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solidFill>
                  <a:srgbClr val="A9D19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𝓛</m:t>
                            </m:r>
                          </m:e>
                          <m:sub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𝑮𝑷𝑻</m:t>
                            </m:r>
                          </m:sub>
                        </m:sSub>
                        <m:r>
                          <a:rPr lang="en-US" altLang="zh-CN" sz="1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sz="12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圆角矩形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  <a:latin typeface="Times New Roman" panose="02020603050405020304" pitchFamily="18" charset="0"/>
                    </a:rPr>
                    <a:t> </a:t>
                  </a:r>
                  <a:endParaRPr lang="zh-CN" altLang="en-US">
                    <a:noFill/>
                    <a:latin typeface="Times New Roman" panose="02020603050405020304" pitchFamily="18" charset="0"/>
                  </a:endParaRPr>
                </a:p>
              </p:txBody>
            </p:sp>
          </mc:Fallback>
        </mc:AlternateContent>
        <p:sp>
          <p:nvSpPr>
            <p:cNvPr id="79" name="流程 78"/>
            <p:cNvSpPr/>
            <p:nvPr/>
          </p:nvSpPr>
          <p:spPr>
            <a:xfrm>
              <a:off x="5856625" y="4084837"/>
              <a:ext cx="2030462" cy="1334040"/>
            </a:xfrm>
            <a:prstGeom prst="flowChart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5810398" y="4104407"/>
              <a:ext cx="360680" cy="2755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Times New Roman" panose="02020603050405020304" pitchFamily="18" charset="0"/>
                </a:rPr>
                <a:t>(a)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525422" y="2929215"/>
            <a:ext cx="2080816" cy="1334040"/>
            <a:chOff x="5806271" y="4084837"/>
            <a:chExt cx="2080816" cy="1334040"/>
          </a:xfrm>
        </p:grpSpPr>
        <p:sp>
          <p:nvSpPr>
            <p:cNvPr id="82" name="圆角矩形 81"/>
            <p:cNvSpPr/>
            <p:nvPr/>
          </p:nvSpPr>
          <p:spPr>
            <a:xfrm>
              <a:off x="6172641" y="4613597"/>
              <a:ext cx="1589226" cy="273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Transformer</a:t>
              </a:r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6172641" y="5004216"/>
              <a:ext cx="1589227" cy="273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Commonsense</a:t>
              </a:r>
              <a:r>
                <a:rPr lang="zh-CN" altLang="en-US" sz="9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9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Knowledge</a:t>
              </a:r>
              <a:endParaRPr lang="zh-CN" altLang="en-US" sz="9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84" name="直线箭头连接符 83"/>
            <p:cNvCxnSpPr>
              <a:stCxn id="83" idx="0"/>
              <a:endCxn id="82" idx="2"/>
            </p:cNvCxnSpPr>
            <p:nvPr/>
          </p:nvCxnSpPr>
          <p:spPr>
            <a:xfrm flipH="1" flipV="1">
              <a:off x="6967254" y="4887197"/>
              <a:ext cx="1" cy="1170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线箭头连接符 84"/>
            <p:cNvCxnSpPr>
              <a:stCxn id="82" idx="0"/>
              <a:endCxn id="86" idx="2"/>
            </p:cNvCxnSpPr>
            <p:nvPr/>
          </p:nvCxnSpPr>
          <p:spPr>
            <a:xfrm flipV="1">
              <a:off x="6967254" y="4501871"/>
              <a:ext cx="0" cy="1117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圆角矩形 85">
                  <a:extLst/>
                </p:cNvPr>
                <p:cNvSpPr/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solidFill>
                  <a:srgbClr val="A9D19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𝓛</m:t>
                            </m:r>
                          </m:e>
                          <m:sub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𝑲𝑮</m:t>
                            </m:r>
                          </m:sub>
                        </m:sSub>
                        <m:r>
                          <a:rPr lang="en-US" altLang="zh-CN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sz="1200" b="1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6" name="圆角矩形 8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  <a:latin typeface="Times New Roman" panose="02020603050405020304" pitchFamily="18" charset="0"/>
                    </a:rPr>
                    <a:t> </a:t>
                  </a:r>
                  <a:endParaRPr lang="zh-CN" altLang="en-US">
                    <a:noFill/>
                    <a:latin typeface="Times New Roman" panose="02020603050405020304" pitchFamily="18" charset="0"/>
                  </a:endParaRPr>
                </a:p>
              </p:txBody>
            </p:sp>
          </mc:Fallback>
        </mc:AlternateContent>
        <p:sp>
          <p:nvSpPr>
            <p:cNvPr id="87" name="流程 86"/>
            <p:cNvSpPr/>
            <p:nvPr/>
          </p:nvSpPr>
          <p:spPr>
            <a:xfrm>
              <a:off x="5856625" y="4084837"/>
              <a:ext cx="2030462" cy="1334040"/>
            </a:xfrm>
            <a:prstGeom prst="flowChart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88" name="矩形 87"/>
            <p:cNvSpPr/>
            <p:nvPr/>
          </p:nvSpPr>
          <p:spPr>
            <a:xfrm>
              <a:off x="5806271" y="4104407"/>
              <a:ext cx="368935" cy="2755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Times New Roman" panose="02020603050405020304" pitchFamily="18" charset="0"/>
                </a:rPr>
                <a:t>(b)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533652" y="1416280"/>
            <a:ext cx="2072561" cy="1334040"/>
            <a:chOff x="5814526" y="4084837"/>
            <a:chExt cx="2072561" cy="1334040"/>
          </a:xfrm>
        </p:grpSpPr>
        <p:sp>
          <p:nvSpPr>
            <p:cNvPr id="90" name="圆角矩形 89"/>
            <p:cNvSpPr/>
            <p:nvPr/>
          </p:nvSpPr>
          <p:spPr>
            <a:xfrm>
              <a:off x="6172641" y="4613597"/>
              <a:ext cx="1589226" cy="273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Transformer</a:t>
              </a:r>
            </a:p>
          </p:txBody>
        </p:sp>
        <p:sp>
          <p:nvSpPr>
            <p:cNvPr id="91" name="圆角矩形 90"/>
            <p:cNvSpPr/>
            <p:nvPr/>
          </p:nvSpPr>
          <p:spPr>
            <a:xfrm>
              <a:off x="6172641" y="5004216"/>
              <a:ext cx="1589227" cy="273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True&amp;Fake</a:t>
              </a:r>
              <a:r>
                <a:rPr lang="zh-CN" altLang="en-US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Stories</a:t>
              </a:r>
              <a:endParaRPr lang="zh-CN" altLang="en-US" sz="12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92" name="直线箭头连接符 91"/>
            <p:cNvCxnSpPr>
              <a:stCxn id="91" idx="0"/>
              <a:endCxn id="90" idx="2"/>
            </p:cNvCxnSpPr>
            <p:nvPr/>
          </p:nvCxnSpPr>
          <p:spPr>
            <a:xfrm flipH="1" flipV="1">
              <a:off x="6967254" y="4887197"/>
              <a:ext cx="1" cy="1170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线箭头连接符 92"/>
            <p:cNvCxnSpPr>
              <a:stCxn id="90" idx="0"/>
              <a:endCxn id="94" idx="2"/>
            </p:cNvCxnSpPr>
            <p:nvPr/>
          </p:nvCxnSpPr>
          <p:spPr>
            <a:xfrm flipV="1">
              <a:off x="6967254" y="4501871"/>
              <a:ext cx="0" cy="1117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圆角矩形 93">
                  <a:extLst/>
                </p:cNvPr>
                <p:cNvSpPr/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solidFill>
                  <a:srgbClr val="A9D19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𝓛</m:t>
                            </m:r>
                          </m:e>
                          <m:sub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𝑺𝑻</m:t>
                            </m:r>
                          </m:sub>
                        </m:sSub>
                        <m:r>
                          <a:rPr lang="en-US" altLang="zh-CN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sz="1200" b="1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4" name="圆角矩形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  <a:latin typeface="Times New Roman" panose="02020603050405020304" pitchFamily="18" charset="0"/>
                    </a:rPr>
                    <a:t> </a:t>
                  </a:r>
                  <a:endParaRPr lang="zh-CN" altLang="en-US">
                    <a:noFill/>
                    <a:latin typeface="Times New Roman" panose="02020603050405020304" pitchFamily="18" charset="0"/>
                  </a:endParaRPr>
                </a:p>
              </p:txBody>
            </p:sp>
          </mc:Fallback>
        </mc:AlternateContent>
        <p:sp>
          <p:nvSpPr>
            <p:cNvPr id="95" name="流程 94"/>
            <p:cNvSpPr/>
            <p:nvPr/>
          </p:nvSpPr>
          <p:spPr>
            <a:xfrm>
              <a:off x="5856625" y="4084837"/>
              <a:ext cx="2030462" cy="1334040"/>
            </a:xfrm>
            <a:prstGeom prst="flowChart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5814526" y="4104407"/>
              <a:ext cx="352425" cy="2755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Times New Roman" panose="02020603050405020304" pitchFamily="18" charset="0"/>
                </a:rPr>
                <a:t>(c)</a:t>
              </a:r>
            </a:p>
          </p:txBody>
        </p:sp>
      </p:grpSp>
      <p:cxnSp>
        <p:nvCxnSpPr>
          <p:cNvPr id="97" name="直线箭头连接符 96"/>
          <p:cNvCxnSpPr>
            <a:stCxn id="79" idx="0"/>
            <a:endCxn id="87" idx="2"/>
          </p:cNvCxnSpPr>
          <p:nvPr/>
        </p:nvCxnSpPr>
        <p:spPr>
          <a:xfrm flipH="1" flipV="1">
            <a:off x="5591064" y="4262930"/>
            <a:ext cx="1905" cy="202565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/>
          <p:cNvCxnSpPr>
            <a:stCxn id="87" idx="0"/>
            <a:endCxn id="95" idx="2"/>
          </p:cNvCxnSpPr>
          <p:nvPr/>
        </p:nvCxnSpPr>
        <p:spPr>
          <a:xfrm flipV="1">
            <a:off x="5591643" y="2750781"/>
            <a:ext cx="0" cy="178435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圆角矩形 98"/>
          <p:cNvSpPr/>
          <p:nvPr/>
        </p:nvSpPr>
        <p:spPr>
          <a:xfrm>
            <a:off x="7361948" y="3372634"/>
            <a:ext cx="3390110" cy="2237323"/>
          </a:xfrm>
          <a:prstGeom prst="roundRect">
            <a:avLst>
              <a:gd name="adj" fmla="val 632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39" name="直线箭头连接符 38"/>
          <p:cNvCxnSpPr>
            <a:cxnSpLocks/>
            <a:stCxn id="83" idx="3"/>
          </p:cNvCxnSpPr>
          <p:nvPr/>
        </p:nvCxnSpPr>
        <p:spPr>
          <a:xfrm flipV="1">
            <a:off x="6481019" y="3457975"/>
            <a:ext cx="880929" cy="527419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线箭头连接符 101"/>
          <p:cNvCxnSpPr>
            <a:cxnSpLocks/>
            <a:stCxn id="83" idx="3"/>
          </p:cNvCxnSpPr>
          <p:nvPr/>
        </p:nvCxnSpPr>
        <p:spPr>
          <a:xfrm>
            <a:off x="6481019" y="3985394"/>
            <a:ext cx="880929" cy="1534388"/>
          </a:xfrm>
          <a:prstGeom prst="straightConnector1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圆角矩形 115"/>
          <p:cNvSpPr/>
          <p:nvPr/>
        </p:nvSpPr>
        <p:spPr>
          <a:xfrm>
            <a:off x="7361949" y="1272365"/>
            <a:ext cx="3376345" cy="1652567"/>
          </a:xfrm>
          <a:prstGeom prst="roundRect">
            <a:avLst>
              <a:gd name="adj" fmla="val 826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00" b="1" dirty="0">
              <a:solidFill>
                <a:schemeClr val="tx1"/>
              </a:solidFill>
            </a:endParaRPr>
          </a:p>
        </p:txBody>
      </p:sp>
      <p:pic>
        <p:nvPicPr>
          <p:cNvPr id="117" name="图片 1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1948" y="1681569"/>
            <a:ext cx="3390110" cy="1212321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7492837" y="3304902"/>
            <a:ext cx="3245456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bus</a:t>
            </a:r>
            <a:r>
              <a:rPr kumimoji="1" lang="zh-CN" altLang="en-US" dirty="0">
                <a:latin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zh-CN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 dirty="0">
                <a:latin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Times New Roman" panose="02020603050405020304" pitchFamily="18" charset="0"/>
              </a:rPr>
              <a:t>car.</a:t>
            </a:r>
          </a:p>
          <a:p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bus</a:t>
            </a:r>
            <a:r>
              <a:rPr kumimoji="1" lang="zh-CN" altLang="en-US" dirty="0">
                <a:latin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zh-CN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kumimoji="1" lang="zh-CN" altLang="en-US" dirty="0">
                <a:latin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Times New Roman" panose="02020603050405020304" pitchFamily="18" charset="0"/>
              </a:rPr>
              <a:t>street.</a:t>
            </a:r>
          </a:p>
          <a:p>
            <a:r>
              <a:rPr lang="en-US" altLang="zh-CN" dirty="0">
                <a:solidFill>
                  <a:srgbClr val="7030A0"/>
                </a:solidFill>
                <a:latin typeface="Times New Roman" panose="02020603050405020304" pitchFamily="18" charset="0"/>
              </a:rPr>
              <a:t>cross</a:t>
            </a:r>
            <a:r>
              <a:rPr lang="zh-CN" altLang="en-US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Times New Roman" panose="02020603050405020304" pitchFamily="18" charset="0"/>
              </a:rPr>
              <a:t>street</a:t>
            </a:r>
            <a:r>
              <a:rPr lang="zh-CN" altLang="en-US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</a:rPr>
              <a:t>accident.</a:t>
            </a:r>
          </a:p>
          <a:p>
            <a:r>
              <a:rPr lang="en-US" altLang="zh-CN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PersonX</a:t>
            </a:r>
            <a:r>
              <a:rPr lang="zh-CN" altLang="en-US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Times New Roman" panose="02020603050405020304" pitchFamily="18" charset="0"/>
              </a:rPr>
              <a:t>cross</a:t>
            </a:r>
            <a:r>
              <a:rPr lang="zh-CN" altLang="en-US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Times New Roman" panose="02020603050405020304" pitchFamily="18" charset="0"/>
              </a:rPr>
              <a:t>street.</a:t>
            </a:r>
            <a:r>
              <a:rPr lang="zh-CN" altLang="en-US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PersonX</a:t>
            </a:r>
            <a:r>
              <a:rPr lang="zh-CN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zh-CN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zh-CN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Times New Roman" panose="02020603050405020304" pitchFamily="18" charset="0"/>
              </a:rPr>
              <a:t>careful.</a:t>
            </a:r>
          </a:p>
          <a:p>
            <a:r>
              <a:rPr lang="en-US" altLang="zh-CN" dirty="0">
                <a:solidFill>
                  <a:srgbClr val="7030A0"/>
                </a:solidFill>
                <a:latin typeface="Times New Roman" panose="02020603050405020304" pitchFamily="18" charset="0"/>
              </a:rPr>
              <a:t>……</a:t>
            </a:r>
            <a:endParaRPr lang="zh-CN" altLang="en-US" dirty="0">
              <a:solidFill>
                <a:srgbClr val="7030A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24" name="直线箭头连接符 123"/>
          <p:cNvCxnSpPr>
            <a:stCxn id="116" idx="2"/>
            <a:endCxn id="99" idx="0"/>
          </p:cNvCxnSpPr>
          <p:nvPr/>
        </p:nvCxnSpPr>
        <p:spPr>
          <a:xfrm>
            <a:off x="9050121" y="2924931"/>
            <a:ext cx="6882" cy="447702"/>
          </a:xfrm>
          <a:prstGeom prst="straightConnector1">
            <a:avLst/>
          </a:prstGeom>
          <a:ln w="6350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矩形 128"/>
          <p:cNvSpPr/>
          <p:nvPr/>
        </p:nvSpPr>
        <p:spPr>
          <a:xfrm>
            <a:off x="7895216" y="1343528"/>
            <a:ext cx="2440699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kumimoji="1" lang="en-US" altLang="zh-CN" sz="2000" b="1" dirty="0">
                <a:latin typeface="Times New Roman" panose="02020603050405020304" pitchFamily="18" charset="0"/>
              </a:rPr>
              <a:t>Knowledge</a:t>
            </a:r>
            <a:r>
              <a:rPr kumimoji="1" lang="zh-CN" altLang="en-US" sz="2000" b="1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000" b="1" dirty="0">
                <a:latin typeface="Times New Roman" panose="02020603050405020304" pitchFamily="18" charset="0"/>
              </a:rPr>
              <a:t>Base</a:t>
            </a:r>
          </a:p>
        </p:txBody>
      </p:sp>
      <p:sp>
        <p:nvSpPr>
          <p:cNvPr id="100" name="圆角矩形 99">
            <a:extLst>
              <a:ext uri="{FF2B5EF4-FFF2-40B4-BE49-F238E27FC236}">
                <a16:creationId xmlns:a16="http://schemas.microsoft.com/office/drawing/2014/main" id="{A2DE5FA9-491B-4C47-A301-E115AA0CE6B8}"/>
              </a:ext>
            </a:extLst>
          </p:cNvPr>
          <p:cNvSpPr/>
          <p:nvPr/>
        </p:nvSpPr>
        <p:spPr>
          <a:xfrm>
            <a:off x="2427795" y="1260879"/>
            <a:ext cx="1596937" cy="300960"/>
          </a:xfrm>
          <a:prstGeom prst="roundRect">
            <a:avLst/>
          </a:prstGeom>
          <a:solidFill>
            <a:srgbClr val="A9D19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Classification</a:t>
            </a:r>
            <a:r>
              <a:rPr lang="zh-CN" altLang="en-US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loss</a:t>
            </a:r>
            <a:endParaRPr lang="zh-CN" altLang="en-US" sz="14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3A61E3DC-B815-2049-9509-D8DD50D506CF}"/>
              </a:ext>
            </a:extLst>
          </p:cNvPr>
          <p:cNvCxnSpPr>
            <a:cxnSpLocks/>
            <a:stCxn id="52" idx="0"/>
            <a:endCxn id="100" idx="2"/>
          </p:cNvCxnSpPr>
          <p:nvPr/>
        </p:nvCxnSpPr>
        <p:spPr>
          <a:xfrm flipV="1">
            <a:off x="2351541" y="1561839"/>
            <a:ext cx="874723" cy="40217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矩形 102">
            <a:extLst>
              <a:ext uri="{FF2B5EF4-FFF2-40B4-BE49-F238E27FC236}">
                <a16:creationId xmlns:a16="http://schemas.microsoft.com/office/drawing/2014/main" id="{E403B9A6-D336-AE40-B834-C6BF0C8BC1D8}"/>
              </a:ext>
            </a:extLst>
          </p:cNvPr>
          <p:cNvSpPr/>
          <p:nvPr/>
        </p:nvSpPr>
        <p:spPr>
          <a:xfrm>
            <a:off x="1182503" y="6158927"/>
            <a:ext cx="849820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Georgia" panose="02040502050405020303" pitchFamily="18" charset="0"/>
              </a:rPr>
              <a:t>Jian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Guan,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Fei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Huang,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 err="1">
                <a:latin typeface="Georgia" panose="02040502050405020303" pitchFamily="18" charset="0"/>
              </a:rPr>
              <a:t>Xiaoyan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Zhu,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 err="1">
                <a:latin typeface="Georgia" panose="02040502050405020303" pitchFamily="18" charset="0"/>
              </a:rPr>
              <a:t>Minlie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Huang.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b="1" dirty="0">
                <a:latin typeface="Georgia" panose="02040502050405020303" pitchFamily="18" charset="0"/>
              </a:rPr>
              <a:t>A Knowledge-Enhanced Pretraining Model for Commonsense Story Generation</a:t>
            </a:r>
            <a:r>
              <a:rPr lang="en-US" altLang="zh-CN" sz="1600" dirty="0">
                <a:latin typeface="Georgia" panose="02040502050405020303" pitchFamily="18" charset="0"/>
              </a:rPr>
              <a:t>.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TACL</a:t>
            </a:r>
            <a:r>
              <a:rPr lang="zh-CN" altLang="en-US" sz="1600" dirty="0">
                <a:latin typeface="Georgia" panose="02040502050405020303" pitchFamily="18" charset="0"/>
              </a:rPr>
              <a:t> </a:t>
            </a:r>
            <a:r>
              <a:rPr lang="en-US" altLang="zh-CN" sz="1600" dirty="0">
                <a:latin typeface="Georgia" panose="02040502050405020303" pitchFamily="18" charset="0"/>
              </a:rPr>
              <a:t>2020.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6920" y="-4762"/>
            <a:ext cx="9892076" cy="92211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classification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loss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735" y="1300480"/>
            <a:ext cx="4624070" cy="23780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/>
          <a:srcRect r="-571"/>
          <a:stretch>
            <a:fillRect/>
          </a:stretch>
        </p:blipFill>
        <p:spPr>
          <a:xfrm>
            <a:off x="4483856" y="4409911"/>
            <a:ext cx="5685140" cy="186838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83549" y="3815400"/>
            <a:ext cx="1294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0A00FF"/>
                </a:solidFill>
              </a:rPr>
              <a:t>True</a:t>
            </a:r>
            <a:r>
              <a:rPr kumimoji="1" lang="zh-CN" altLang="en-US" b="1" dirty="0">
                <a:solidFill>
                  <a:srgbClr val="0A00FF"/>
                </a:solidFill>
              </a:rPr>
              <a:t> </a:t>
            </a:r>
            <a:r>
              <a:rPr kumimoji="1" lang="en-US" altLang="zh-CN" b="1" dirty="0">
                <a:solidFill>
                  <a:srgbClr val="0A00FF"/>
                </a:solidFill>
              </a:rPr>
              <a:t>stories</a:t>
            </a:r>
            <a:endParaRPr kumimoji="1" lang="zh-CN" altLang="en-US" b="1" dirty="0">
              <a:solidFill>
                <a:srgbClr val="0A00FF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7081726" y="3817727"/>
            <a:ext cx="1966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0A00FF"/>
                </a:solidFill>
              </a:rPr>
              <a:t>True</a:t>
            </a:r>
            <a:r>
              <a:rPr kumimoji="1" lang="zh-CN" altLang="en-US" b="1" dirty="0">
                <a:solidFill>
                  <a:srgbClr val="0A00FF"/>
                </a:solidFill>
              </a:rPr>
              <a:t> </a:t>
            </a:r>
            <a:r>
              <a:rPr kumimoji="1" lang="en-US" altLang="zh-CN" b="1" dirty="0">
                <a:solidFill>
                  <a:srgbClr val="0A00FF"/>
                </a:solidFill>
              </a:rPr>
              <a:t>&amp;</a:t>
            </a:r>
            <a:r>
              <a:rPr kumimoji="1" lang="zh-CN" altLang="en-US" b="1" dirty="0">
                <a:solidFill>
                  <a:srgbClr val="0A00FF"/>
                </a:solidFill>
              </a:rPr>
              <a:t> </a:t>
            </a:r>
            <a:r>
              <a:rPr kumimoji="1" lang="en-US" altLang="zh-CN" b="1" dirty="0">
                <a:solidFill>
                  <a:srgbClr val="0A00FF"/>
                </a:solidFill>
              </a:rPr>
              <a:t>fake</a:t>
            </a:r>
            <a:r>
              <a:rPr kumimoji="1" lang="zh-CN" altLang="en-US" b="1" dirty="0">
                <a:solidFill>
                  <a:srgbClr val="0A00FF"/>
                </a:solidFill>
              </a:rPr>
              <a:t> </a:t>
            </a:r>
            <a:r>
              <a:rPr kumimoji="1" lang="en-US" altLang="zh-CN" b="1" dirty="0">
                <a:solidFill>
                  <a:srgbClr val="0A00FF"/>
                </a:solidFill>
              </a:rPr>
              <a:t>stories</a:t>
            </a:r>
            <a:endParaRPr kumimoji="1" lang="zh-CN" altLang="en-US" b="1" dirty="0">
              <a:solidFill>
                <a:srgbClr val="0A00FF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97402" y="4708241"/>
            <a:ext cx="2076689" cy="1334040"/>
            <a:chOff x="5810398" y="4084837"/>
            <a:chExt cx="2076689" cy="1334040"/>
          </a:xfrm>
        </p:grpSpPr>
        <p:sp>
          <p:nvSpPr>
            <p:cNvPr id="6" name="圆角矩形 5"/>
            <p:cNvSpPr/>
            <p:nvPr/>
          </p:nvSpPr>
          <p:spPr>
            <a:xfrm>
              <a:off x="6172641" y="4613597"/>
              <a:ext cx="1589226" cy="273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Transformer</a:t>
              </a: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6172641" y="5004216"/>
              <a:ext cx="1589227" cy="273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Large-Scale</a:t>
              </a:r>
              <a:r>
                <a:rPr lang="zh-CN" altLang="en-US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Corpus</a:t>
              </a:r>
              <a:endParaRPr lang="zh-CN" altLang="en-US" sz="12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8" name="直线箭头连接符 75"/>
            <p:cNvCxnSpPr>
              <a:stCxn id="7" idx="0"/>
              <a:endCxn id="6" idx="2"/>
            </p:cNvCxnSpPr>
            <p:nvPr/>
          </p:nvCxnSpPr>
          <p:spPr>
            <a:xfrm flipH="1" flipV="1">
              <a:off x="6967254" y="4887197"/>
              <a:ext cx="1" cy="1170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箭头连接符 76"/>
            <p:cNvCxnSpPr>
              <a:stCxn id="6" idx="0"/>
              <a:endCxn id="10" idx="2"/>
            </p:cNvCxnSpPr>
            <p:nvPr/>
          </p:nvCxnSpPr>
          <p:spPr>
            <a:xfrm flipV="1">
              <a:off x="6967254" y="4501871"/>
              <a:ext cx="0" cy="1117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圆角矩形 77">
                  <a:extLst/>
                </p:cNvPr>
                <p:cNvSpPr/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solidFill>
                  <a:srgbClr val="A9D19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𝓛</m:t>
                            </m:r>
                          </m:e>
                          <m:sub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𝑮𝑷𝑻</m:t>
                            </m:r>
                          </m:sub>
                        </m:sSub>
                        <m:r>
                          <a:rPr lang="en-US" altLang="zh-CN" sz="1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sz="12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圆角矩形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p>
                  <a:r>
                    <a:rPr lang="zh-CN" altLang="en-US">
                      <a:noFill/>
                      <a:latin typeface="Times New Roman" panose="02020603050405020304" pitchFamily="18" charset="0"/>
                    </a:rPr>
                    <a:t> </a:t>
                  </a:r>
                  <a:endParaRPr lang="zh-CN" altLang="en-US">
                    <a:noFill/>
                    <a:latin typeface="Times New Roman" panose="02020603050405020304" pitchFamily="18" charset="0"/>
                  </a:endParaRPr>
                </a:p>
              </p:txBody>
            </p:sp>
          </mc:Fallback>
        </mc:AlternateContent>
        <p:sp>
          <p:nvSpPr>
            <p:cNvPr id="12" name="流程 78"/>
            <p:cNvSpPr/>
            <p:nvPr/>
          </p:nvSpPr>
          <p:spPr>
            <a:xfrm>
              <a:off x="5856625" y="4084837"/>
              <a:ext cx="2030462" cy="1334040"/>
            </a:xfrm>
            <a:prstGeom prst="flowChart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810398" y="4104407"/>
              <a:ext cx="360680" cy="2755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Times New Roman" panose="02020603050405020304" pitchFamily="18" charset="0"/>
                </a:rPr>
                <a:t>(a)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91312" y="3171962"/>
            <a:ext cx="2080816" cy="1334040"/>
            <a:chOff x="5806271" y="4084837"/>
            <a:chExt cx="2080816" cy="1334040"/>
          </a:xfrm>
        </p:grpSpPr>
        <p:sp>
          <p:nvSpPr>
            <p:cNvPr id="15" name="圆角矩形 14"/>
            <p:cNvSpPr/>
            <p:nvPr/>
          </p:nvSpPr>
          <p:spPr>
            <a:xfrm>
              <a:off x="6172641" y="4613597"/>
              <a:ext cx="1589226" cy="273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Transformer</a:t>
              </a: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6172641" y="5004216"/>
              <a:ext cx="1589227" cy="273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Commonsense</a:t>
              </a:r>
              <a:r>
                <a:rPr lang="zh-CN" altLang="en-US" sz="9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9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Knowledge</a:t>
              </a:r>
              <a:endParaRPr lang="zh-CN" altLang="en-US" sz="9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17" name="直线箭头连接符 83"/>
            <p:cNvCxnSpPr>
              <a:stCxn id="16" idx="0"/>
              <a:endCxn id="15" idx="2"/>
            </p:cNvCxnSpPr>
            <p:nvPr/>
          </p:nvCxnSpPr>
          <p:spPr>
            <a:xfrm flipH="1" flipV="1">
              <a:off x="6967254" y="4887197"/>
              <a:ext cx="1" cy="1170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箭头连接符 84"/>
            <p:cNvCxnSpPr>
              <a:stCxn id="15" idx="0"/>
              <a:endCxn id="19" idx="2"/>
            </p:cNvCxnSpPr>
            <p:nvPr/>
          </p:nvCxnSpPr>
          <p:spPr>
            <a:xfrm flipV="1">
              <a:off x="6967254" y="4501871"/>
              <a:ext cx="0" cy="1117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圆角矩形 85">
                  <a:extLst/>
                </p:cNvPr>
                <p:cNvSpPr/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solidFill>
                  <a:srgbClr val="A9D19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𝓛</m:t>
                            </m:r>
                          </m:e>
                          <m:sub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𝑲𝑮</m:t>
                            </m:r>
                          </m:sub>
                        </m:sSub>
                        <m:r>
                          <a:rPr lang="en-US" altLang="zh-CN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sz="1200" b="1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圆角矩形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p>
                  <a:r>
                    <a:rPr lang="zh-CN" altLang="en-US">
                      <a:noFill/>
                      <a:latin typeface="Times New Roman" panose="02020603050405020304" pitchFamily="18" charset="0"/>
                    </a:rPr>
                    <a:t> </a:t>
                  </a:r>
                  <a:endParaRPr lang="zh-CN" altLang="en-US">
                    <a:noFill/>
                    <a:latin typeface="Times New Roman" panose="02020603050405020304" pitchFamily="18" charset="0"/>
                  </a:endParaRPr>
                </a:p>
              </p:txBody>
            </p:sp>
          </mc:Fallback>
        </mc:AlternateContent>
        <p:sp>
          <p:nvSpPr>
            <p:cNvPr id="20" name="流程 86"/>
            <p:cNvSpPr/>
            <p:nvPr/>
          </p:nvSpPr>
          <p:spPr>
            <a:xfrm>
              <a:off x="5856625" y="4084837"/>
              <a:ext cx="2030462" cy="1334040"/>
            </a:xfrm>
            <a:prstGeom prst="flowChart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5806271" y="4104407"/>
              <a:ext cx="368935" cy="2755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Times New Roman" panose="02020603050405020304" pitchFamily="18" charset="0"/>
                </a:rPr>
                <a:t>(b)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299542" y="1659027"/>
            <a:ext cx="2072561" cy="1334040"/>
            <a:chOff x="5814526" y="4084837"/>
            <a:chExt cx="2072561" cy="1334040"/>
          </a:xfrm>
        </p:grpSpPr>
        <p:sp>
          <p:nvSpPr>
            <p:cNvPr id="23" name="圆角矩形 22"/>
            <p:cNvSpPr/>
            <p:nvPr/>
          </p:nvSpPr>
          <p:spPr>
            <a:xfrm>
              <a:off x="6172641" y="4613597"/>
              <a:ext cx="1589226" cy="273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Transformer</a:t>
              </a: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6172641" y="5004216"/>
              <a:ext cx="1589227" cy="273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True&amp;Fake</a:t>
              </a:r>
              <a:r>
                <a:rPr lang="zh-CN" altLang="en-US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Stories</a:t>
              </a:r>
              <a:endParaRPr lang="zh-CN" altLang="en-US" sz="12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25" name="直线箭头连接符 91"/>
            <p:cNvCxnSpPr>
              <a:stCxn id="24" idx="0"/>
              <a:endCxn id="23" idx="2"/>
            </p:cNvCxnSpPr>
            <p:nvPr/>
          </p:nvCxnSpPr>
          <p:spPr>
            <a:xfrm flipH="1" flipV="1">
              <a:off x="6967254" y="4887197"/>
              <a:ext cx="1" cy="1170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箭头连接符 92"/>
            <p:cNvCxnSpPr>
              <a:stCxn id="23" idx="0"/>
              <a:endCxn id="27" idx="2"/>
            </p:cNvCxnSpPr>
            <p:nvPr/>
          </p:nvCxnSpPr>
          <p:spPr>
            <a:xfrm flipV="1">
              <a:off x="6967254" y="4501871"/>
              <a:ext cx="0" cy="1117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圆角矩形 93">
                  <a:extLst/>
                </p:cNvPr>
                <p:cNvSpPr/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solidFill>
                  <a:srgbClr val="A9D19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𝓛</m:t>
                            </m:r>
                          </m:e>
                          <m:sub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𝑺𝑻</m:t>
                            </m:r>
                          </m:sub>
                        </m:sSub>
                        <m:r>
                          <a:rPr lang="en-US" altLang="zh-CN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sz="1200" b="1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4" name="圆角矩形 93">
                  <a:extLst/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blipFill>
                  <a:blip r:embed="rId6"/>
                  <a:stretch>
                    <a:fillRect b="-4167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流程 94"/>
            <p:cNvSpPr/>
            <p:nvPr/>
          </p:nvSpPr>
          <p:spPr>
            <a:xfrm>
              <a:off x="5856625" y="4084837"/>
              <a:ext cx="2030462" cy="1334040"/>
            </a:xfrm>
            <a:prstGeom prst="flowChart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5814526" y="4104407"/>
              <a:ext cx="352425" cy="2755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Times New Roman" panose="02020603050405020304" pitchFamily="18" charset="0"/>
                </a:rPr>
                <a:t>(c)</a:t>
              </a:r>
            </a:p>
          </p:txBody>
        </p:sp>
      </p:grpSp>
      <p:cxnSp>
        <p:nvCxnSpPr>
          <p:cNvPr id="30" name="直线箭头连接符 96"/>
          <p:cNvCxnSpPr>
            <a:stCxn id="12" idx="0"/>
            <a:endCxn id="20" idx="2"/>
          </p:cNvCxnSpPr>
          <p:nvPr/>
        </p:nvCxnSpPr>
        <p:spPr>
          <a:xfrm flipH="1" flipV="1">
            <a:off x="2356954" y="4505677"/>
            <a:ext cx="1905" cy="202565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97"/>
          <p:cNvCxnSpPr>
            <a:stCxn id="20" idx="0"/>
            <a:endCxn id="28" idx="2"/>
          </p:cNvCxnSpPr>
          <p:nvPr/>
        </p:nvCxnSpPr>
        <p:spPr>
          <a:xfrm flipV="1">
            <a:off x="2356898" y="2993528"/>
            <a:ext cx="0" cy="178435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1036143" y="4871527"/>
            <a:ext cx="2076689" cy="1334040"/>
            <a:chOff x="5810398" y="4084837"/>
            <a:chExt cx="2076689" cy="1334040"/>
          </a:xfrm>
        </p:grpSpPr>
        <p:sp>
          <p:nvSpPr>
            <p:cNvPr id="74" name="圆角矩形 73"/>
            <p:cNvSpPr/>
            <p:nvPr/>
          </p:nvSpPr>
          <p:spPr>
            <a:xfrm>
              <a:off x="6172641" y="4613597"/>
              <a:ext cx="1589226" cy="273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Transformer</a:t>
              </a:r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6172641" y="5004216"/>
              <a:ext cx="1589227" cy="273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Large-Scale</a:t>
              </a:r>
              <a:r>
                <a:rPr lang="zh-CN" altLang="en-US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Corpus</a:t>
              </a:r>
              <a:endParaRPr lang="zh-CN" altLang="en-US" sz="12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76" name="直线箭头连接符 75"/>
            <p:cNvCxnSpPr>
              <a:stCxn id="75" idx="0"/>
              <a:endCxn id="74" idx="2"/>
            </p:cNvCxnSpPr>
            <p:nvPr/>
          </p:nvCxnSpPr>
          <p:spPr>
            <a:xfrm flipH="1" flipV="1">
              <a:off x="6967254" y="4887197"/>
              <a:ext cx="1" cy="1170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线箭头连接符 76"/>
            <p:cNvCxnSpPr>
              <a:stCxn id="74" idx="0"/>
              <a:endCxn id="78" idx="2"/>
            </p:cNvCxnSpPr>
            <p:nvPr/>
          </p:nvCxnSpPr>
          <p:spPr>
            <a:xfrm flipV="1">
              <a:off x="6967254" y="4501871"/>
              <a:ext cx="0" cy="1117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圆角矩形 77">
                  <a:extLst/>
                </p:cNvPr>
                <p:cNvSpPr/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solidFill>
                  <a:srgbClr val="A9D19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𝓛</m:t>
                            </m:r>
                          </m:e>
                          <m:sub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𝑮𝑷𝑻</m:t>
                            </m:r>
                          </m:sub>
                        </m:sSub>
                        <m:r>
                          <a:rPr lang="en-US" altLang="zh-CN" sz="1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sz="12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圆角矩形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  <a:latin typeface="Times New Roman" panose="02020603050405020304" pitchFamily="18" charset="0"/>
                    </a:rPr>
                    <a:t> </a:t>
                  </a:r>
                  <a:endParaRPr lang="zh-CN" altLang="en-US">
                    <a:noFill/>
                    <a:latin typeface="Times New Roman" panose="02020603050405020304" pitchFamily="18" charset="0"/>
                  </a:endParaRPr>
                </a:p>
              </p:txBody>
            </p:sp>
          </mc:Fallback>
        </mc:AlternateContent>
        <p:sp>
          <p:nvSpPr>
            <p:cNvPr id="79" name="流程 78"/>
            <p:cNvSpPr/>
            <p:nvPr/>
          </p:nvSpPr>
          <p:spPr>
            <a:xfrm>
              <a:off x="5856625" y="4084837"/>
              <a:ext cx="2030462" cy="1334040"/>
            </a:xfrm>
            <a:prstGeom prst="flowChart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5810398" y="4104407"/>
              <a:ext cx="360680" cy="2755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Times New Roman" panose="02020603050405020304" pitchFamily="18" charset="0"/>
                </a:rPr>
                <a:t>(a)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030053" y="3335248"/>
            <a:ext cx="2080816" cy="1334040"/>
            <a:chOff x="5806271" y="4084837"/>
            <a:chExt cx="2080816" cy="1334040"/>
          </a:xfrm>
        </p:grpSpPr>
        <p:sp>
          <p:nvSpPr>
            <p:cNvPr id="82" name="圆角矩形 81"/>
            <p:cNvSpPr/>
            <p:nvPr/>
          </p:nvSpPr>
          <p:spPr>
            <a:xfrm>
              <a:off x="6172641" y="4613597"/>
              <a:ext cx="1589226" cy="273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Transformer</a:t>
              </a:r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6172641" y="5004216"/>
              <a:ext cx="1589227" cy="273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Commonsense</a:t>
              </a:r>
              <a:r>
                <a:rPr lang="zh-CN" altLang="en-US" sz="9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9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Knowledge</a:t>
              </a:r>
              <a:endParaRPr lang="zh-CN" altLang="en-US" sz="9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84" name="直线箭头连接符 83"/>
            <p:cNvCxnSpPr>
              <a:stCxn id="83" idx="0"/>
              <a:endCxn id="82" idx="2"/>
            </p:cNvCxnSpPr>
            <p:nvPr/>
          </p:nvCxnSpPr>
          <p:spPr>
            <a:xfrm flipH="1" flipV="1">
              <a:off x="6967254" y="4887197"/>
              <a:ext cx="1" cy="1170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线箭头连接符 84"/>
            <p:cNvCxnSpPr>
              <a:stCxn id="82" idx="0"/>
              <a:endCxn id="86" idx="2"/>
            </p:cNvCxnSpPr>
            <p:nvPr/>
          </p:nvCxnSpPr>
          <p:spPr>
            <a:xfrm flipV="1">
              <a:off x="6967254" y="4501871"/>
              <a:ext cx="0" cy="1117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圆角矩形 85">
                  <a:extLst/>
                </p:cNvPr>
                <p:cNvSpPr/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solidFill>
                  <a:srgbClr val="A9D19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𝓛</m:t>
                            </m:r>
                          </m:e>
                          <m:sub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𝑲𝑮</m:t>
                            </m:r>
                          </m:sub>
                        </m:sSub>
                        <m:r>
                          <a:rPr lang="en-US" altLang="zh-CN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sz="1200" b="1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6" name="圆角矩形 8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  <a:latin typeface="Times New Roman" panose="02020603050405020304" pitchFamily="18" charset="0"/>
                    </a:rPr>
                    <a:t> </a:t>
                  </a:r>
                  <a:endParaRPr lang="zh-CN" altLang="en-US">
                    <a:noFill/>
                    <a:latin typeface="Times New Roman" panose="02020603050405020304" pitchFamily="18" charset="0"/>
                  </a:endParaRPr>
                </a:p>
              </p:txBody>
            </p:sp>
          </mc:Fallback>
        </mc:AlternateContent>
        <p:sp>
          <p:nvSpPr>
            <p:cNvPr id="87" name="流程 86"/>
            <p:cNvSpPr/>
            <p:nvPr/>
          </p:nvSpPr>
          <p:spPr>
            <a:xfrm>
              <a:off x="5856625" y="4084837"/>
              <a:ext cx="2030462" cy="1334040"/>
            </a:xfrm>
            <a:prstGeom prst="flowChart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88" name="矩形 87"/>
            <p:cNvSpPr/>
            <p:nvPr/>
          </p:nvSpPr>
          <p:spPr>
            <a:xfrm>
              <a:off x="5806271" y="4104407"/>
              <a:ext cx="368935" cy="2755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Times New Roman" panose="02020603050405020304" pitchFamily="18" charset="0"/>
                </a:rPr>
                <a:t>(b)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1038283" y="1822313"/>
            <a:ext cx="2072561" cy="1334040"/>
            <a:chOff x="5814526" y="4084837"/>
            <a:chExt cx="2072561" cy="1334040"/>
          </a:xfrm>
        </p:grpSpPr>
        <p:sp>
          <p:nvSpPr>
            <p:cNvPr id="90" name="圆角矩形 89"/>
            <p:cNvSpPr/>
            <p:nvPr/>
          </p:nvSpPr>
          <p:spPr>
            <a:xfrm>
              <a:off x="6172641" y="4613597"/>
              <a:ext cx="1589226" cy="273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Transformer</a:t>
              </a:r>
            </a:p>
          </p:txBody>
        </p:sp>
        <p:sp>
          <p:nvSpPr>
            <p:cNvPr id="91" name="圆角矩形 90"/>
            <p:cNvSpPr/>
            <p:nvPr/>
          </p:nvSpPr>
          <p:spPr>
            <a:xfrm>
              <a:off x="6172641" y="5004216"/>
              <a:ext cx="1589227" cy="273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True&amp;Fake</a:t>
              </a:r>
              <a:r>
                <a:rPr lang="zh-CN" altLang="en-US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1200" b="1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Stories</a:t>
              </a:r>
              <a:endParaRPr lang="zh-CN" altLang="en-US" sz="1200" b="1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92" name="直线箭头连接符 91"/>
            <p:cNvCxnSpPr>
              <a:stCxn id="91" idx="0"/>
              <a:endCxn id="90" idx="2"/>
            </p:cNvCxnSpPr>
            <p:nvPr/>
          </p:nvCxnSpPr>
          <p:spPr>
            <a:xfrm flipH="1" flipV="1">
              <a:off x="6967254" y="4887197"/>
              <a:ext cx="1" cy="1170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线箭头连接符 92"/>
            <p:cNvCxnSpPr>
              <a:stCxn id="90" idx="0"/>
              <a:endCxn id="94" idx="2"/>
            </p:cNvCxnSpPr>
            <p:nvPr/>
          </p:nvCxnSpPr>
          <p:spPr>
            <a:xfrm flipV="1">
              <a:off x="6967254" y="4501871"/>
              <a:ext cx="0" cy="1117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圆角矩形 93">
                  <a:extLst/>
                </p:cNvPr>
                <p:cNvSpPr/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solidFill>
                  <a:srgbClr val="A9D19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𝓛</m:t>
                            </m:r>
                          </m:e>
                          <m:sub>
                            <m:r>
                              <a:rPr lang="en-US" altLang="zh-CN" sz="1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𝑺𝑻</m:t>
                            </m:r>
                          </m:sub>
                        </m:sSub>
                        <m:r>
                          <a:rPr lang="en-US" altLang="zh-CN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sz="1200" b="1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4" name="圆角矩形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641" y="4228271"/>
                  <a:ext cx="1589225" cy="273600"/>
                </a:xfrm>
                <a:prstGeom prst="round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  <a:latin typeface="Times New Roman" panose="02020603050405020304" pitchFamily="18" charset="0"/>
                    </a:rPr>
                    <a:t> </a:t>
                  </a:r>
                  <a:endParaRPr lang="zh-CN" altLang="en-US">
                    <a:noFill/>
                    <a:latin typeface="Times New Roman" panose="02020603050405020304" pitchFamily="18" charset="0"/>
                  </a:endParaRPr>
                </a:p>
              </p:txBody>
            </p:sp>
          </mc:Fallback>
        </mc:AlternateContent>
        <p:sp>
          <p:nvSpPr>
            <p:cNvPr id="95" name="流程 94"/>
            <p:cNvSpPr/>
            <p:nvPr/>
          </p:nvSpPr>
          <p:spPr>
            <a:xfrm>
              <a:off x="5856625" y="4084837"/>
              <a:ext cx="2030462" cy="1334040"/>
            </a:xfrm>
            <a:prstGeom prst="flowChartProcess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5814526" y="4104407"/>
              <a:ext cx="352425" cy="2755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Times New Roman" panose="02020603050405020304" pitchFamily="18" charset="0"/>
                </a:rPr>
                <a:t>(c)</a:t>
              </a:r>
            </a:p>
          </p:txBody>
        </p:sp>
      </p:grpSp>
      <p:cxnSp>
        <p:nvCxnSpPr>
          <p:cNvPr id="97" name="直线箭头连接符 96"/>
          <p:cNvCxnSpPr>
            <a:stCxn id="79" idx="0"/>
            <a:endCxn id="87" idx="2"/>
          </p:cNvCxnSpPr>
          <p:nvPr/>
        </p:nvCxnSpPr>
        <p:spPr>
          <a:xfrm flipH="1" flipV="1">
            <a:off x="2095695" y="4668963"/>
            <a:ext cx="1905" cy="202565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/>
          <p:cNvCxnSpPr>
            <a:stCxn id="87" idx="0"/>
            <a:endCxn id="95" idx="2"/>
          </p:cNvCxnSpPr>
          <p:nvPr/>
        </p:nvCxnSpPr>
        <p:spPr>
          <a:xfrm flipV="1">
            <a:off x="2095639" y="3156814"/>
            <a:ext cx="0" cy="178435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6" y="1700835"/>
            <a:ext cx="6349891" cy="4504732"/>
          </a:xfrm>
          <a:prstGeom prst="rect">
            <a:avLst/>
          </a:prstGeom>
        </p:spPr>
      </p:pic>
      <p:cxnSp>
        <p:nvCxnSpPr>
          <p:cNvPr id="101" name="直线箭头连接符 100"/>
          <p:cNvCxnSpPr>
            <a:cxnSpLocks/>
            <a:stCxn id="91" idx="3"/>
          </p:cNvCxnSpPr>
          <p:nvPr/>
        </p:nvCxnSpPr>
        <p:spPr>
          <a:xfrm flipV="1">
            <a:off x="2985625" y="2239347"/>
            <a:ext cx="1192351" cy="639145"/>
          </a:xfrm>
          <a:prstGeom prst="straightConnector1">
            <a:avLst/>
          </a:prstGeom>
          <a:ln w="19050"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线箭头连接符 102"/>
          <p:cNvCxnSpPr>
            <a:cxnSpLocks/>
            <a:stCxn id="91" idx="3"/>
          </p:cNvCxnSpPr>
          <p:nvPr/>
        </p:nvCxnSpPr>
        <p:spPr>
          <a:xfrm>
            <a:off x="2985625" y="2878492"/>
            <a:ext cx="1192351" cy="2288195"/>
          </a:xfrm>
          <a:prstGeom prst="straightConnector1">
            <a:avLst/>
          </a:prstGeom>
          <a:ln w="19050"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76920" y="-4762"/>
            <a:ext cx="10010080" cy="92211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classification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loss</a:t>
            </a:r>
            <a:endParaRPr kumimoji="1" lang="zh-CN" altLang="en-US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5360" y="-30162"/>
            <a:ext cx="10369184" cy="922114"/>
          </a:xfrm>
        </p:spPr>
        <p:txBody>
          <a:bodyPr/>
          <a:lstStyle/>
          <a:p>
            <a:r>
              <a:rPr kumimoji="1" lang="en-US" altLang="zh-CN" dirty="0"/>
              <a:t>Results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automatic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evaluation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B88B4B-B1E0-3342-B43C-483974DAB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8" y="1374060"/>
            <a:ext cx="115062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147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5360" y="-30162"/>
            <a:ext cx="10369184" cy="922114"/>
          </a:xfrm>
        </p:spPr>
        <p:txBody>
          <a:bodyPr/>
          <a:lstStyle/>
          <a:p>
            <a:r>
              <a:rPr kumimoji="1" lang="en-US" altLang="zh-CN" dirty="0"/>
              <a:t>Results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logic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622802C-1532-2E46-B5D7-08DE8A031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29" y="2004346"/>
            <a:ext cx="11970871" cy="3452556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7950751" y="2112157"/>
            <a:ext cx="1137805" cy="3336059"/>
          </a:xfrm>
          <a:prstGeom prst="roundRect">
            <a:avLst>
              <a:gd name="adj" fmla="val 1031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E1E691B-2A16-954B-B7D5-C178AAC6C9A7}"/>
              </a:ext>
            </a:extLst>
          </p:cNvPr>
          <p:cNvSpPr txBox="1"/>
          <p:nvPr/>
        </p:nvSpPr>
        <p:spPr>
          <a:xfrm>
            <a:off x="599011" y="1650492"/>
            <a:ext cx="379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/>
              <a:t>Pair-wise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manual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evaluation</a:t>
            </a:r>
            <a:endParaRPr kumimoji="1" lang="zh-CN" altLang="en-US" sz="24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6270" y="1270000"/>
            <a:ext cx="10919460" cy="48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Context: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[MALE] studied </a:t>
            </a:r>
            <a:r>
              <a:rPr kumimoji="1"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politics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college .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Ours: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 </a:t>
            </a:r>
            <a:r>
              <a:rPr lang="en-GB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[MALE] decided to </a:t>
            </a:r>
            <a:r>
              <a:rPr lang="en-GB" altLang="zh-CN" sz="24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run</a:t>
            </a:r>
            <a:r>
              <a:rPr lang="en-GB" altLang="zh-CN" sz="2400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zh-CN" sz="24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GB" altLang="zh-CN" sz="2400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zh-CN" sz="24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president</a:t>
            </a:r>
            <a:r>
              <a:rPr lang="en-GB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[MALE] was nervous to win the </a:t>
            </a:r>
            <a:r>
              <a:rPr lang="en-GB" altLang="zh-CN" sz="24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election</a:t>
            </a:r>
            <a:r>
              <a:rPr lang="en-GB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[MALE] ran a very successful </a:t>
            </a:r>
            <a:r>
              <a:rPr lang="en-GB" altLang="zh-CN" sz="24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campaign</a:t>
            </a:r>
            <a:r>
              <a:rPr lang="en-GB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[MALE] was </a:t>
            </a:r>
            <a:r>
              <a:rPr lang="en-GB" altLang="zh-CN" sz="24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elected</a:t>
            </a:r>
            <a:r>
              <a:rPr lang="en-GB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GB" altLang="zh-CN" sz="2400" b="1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president</a:t>
            </a:r>
            <a:r>
              <a:rPr lang="en-GB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GPT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(Fine-tuned):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got a job as a reporter . he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interviewed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a news story . he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interviewed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a </a:t>
            </a:r>
            <a:r>
              <a:rPr lang="en-US" altLang="zh-CN" sz="2400" dirty="0">
                <a:solidFill>
                  <a:srgbClr val="0A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news station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[MALE] eventually got an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interview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a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local news station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kumimoji="1" lang="en-US" altLang="zh-CN" sz="2400" b="1" dirty="0">
                <a:latin typeface="Times New Roman" panose="02020603050405020304" pitchFamily="18" charset="0"/>
              </a:rPr>
              <a:t>Fusion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(Fan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et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al.,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 </a:t>
            </a:r>
            <a:r>
              <a:rPr kumimoji="1" lang="en-US" altLang="zh-CN" sz="2400" b="1" dirty="0">
                <a:latin typeface="Times New Roman" panose="02020603050405020304" pitchFamily="18" charset="0"/>
              </a:rPr>
              <a:t>2018):</a:t>
            </a:r>
            <a:r>
              <a:rPr kumimoji="1" lang="zh-CN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began to run out of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college . [MALE] started to become a reporter . [MALE]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became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reporter . [MALE]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became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very 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35360" y="-30162"/>
            <a:ext cx="10369184" cy="922114"/>
          </a:xfrm>
        </p:spPr>
        <p:txBody>
          <a:bodyPr/>
          <a:lstStyle/>
          <a:p>
            <a:r>
              <a:rPr kumimoji="1" lang="en-US" altLang="zh-CN" dirty="0"/>
              <a:t>Results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15E2E6D4-1E69-094B-9033-69ABF11F3123}"/>
              </a:ext>
            </a:extLst>
          </p:cNvPr>
          <p:cNvSpPr/>
          <p:nvPr/>
        </p:nvSpPr>
        <p:spPr>
          <a:xfrm>
            <a:off x="508000" y="1806730"/>
            <a:ext cx="11047730" cy="1469929"/>
          </a:xfrm>
          <a:prstGeom prst="roundRect">
            <a:avLst>
              <a:gd name="adj" fmla="val 1031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2D5F4BC-6AC5-B540-BA44-45DC00B58789}"/>
              </a:ext>
            </a:extLst>
          </p:cNvPr>
          <p:cNvSpPr/>
          <p:nvPr/>
        </p:nvSpPr>
        <p:spPr>
          <a:xfrm>
            <a:off x="2751209" y="6140372"/>
            <a:ext cx="7031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Try</a:t>
            </a:r>
            <a:r>
              <a:rPr lang="zh-CN" altLang="en-US" dirty="0"/>
              <a:t> </a:t>
            </a:r>
            <a:r>
              <a:rPr lang="en-US" altLang="zh-CN" dirty="0"/>
              <a:t>Demo:</a:t>
            </a:r>
            <a:r>
              <a:rPr lang="zh-CN" altLang="en-US" dirty="0"/>
              <a:t> </a:t>
            </a:r>
            <a:r>
              <a:rPr lang="zh-CN" altLang="en-US" dirty="0">
                <a:hlinkClick r:id="rId3"/>
              </a:rPr>
              <a:t>http://coai.cs.tsinghua.edu.cn/static/CommonsenseStoryGen/</a:t>
            </a:r>
            <a:r>
              <a:rPr lang="zh-CN" altLang="en-US" dirty="0"/>
              <a:t>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3ADCA-D3CD-1045-8341-6EFB2C8B2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Trends: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Reasoning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22252A8-03FC-584D-A5AC-5B1755496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0" y="1171178"/>
            <a:ext cx="12215095" cy="441726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FA03B2A-87FC-1D44-804C-3DAD5C35F26E}"/>
              </a:ext>
            </a:extLst>
          </p:cNvPr>
          <p:cNvSpPr/>
          <p:nvPr/>
        </p:nvSpPr>
        <p:spPr>
          <a:xfrm>
            <a:off x="2838241" y="6030289"/>
            <a:ext cx="5828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Bhagavatula</a:t>
            </a:r>
            <a:r>
              <a:rPr lang="en-US" altLang="zh-CN" dirty="0"/>
              <a:t> et</a:t>
            </a:r>
            <a:r>
              <a:rPr lang="zh-CN" altLang="en-US" dirty="0"/>
              <a:t> </a:t>
            </a:r>
            <a:r>
              <a:rPr lang="en-US" altLang="zh-CN" dirty="0"/>
              <a:t>al</a:t>
            </a:r>
            <a:r>
              <a:rPr lang="zh-CN" altLang="en-US" dirty="0"/>
              <a:t> </a:t>
            </a:r>
            <a:r>
              <a:rPr lang="en-US" altLang="zh-CN" dirty="0"/>
              <a:t>2020.</a:t>
            </a:r>
            <a:r>
              <a:rPr lang="zh-CN" altLang="en-US" dirty="0"/>
              <a:t>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Abductive Commonsense Reasoning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979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3ADCA-D3CD-1045-8341-6EFB2C8B2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Trends: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Reasoning</a:t>
            </a:r>
            <a:endParaRPr kumimoji="1"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4E58472-93A3-1C48-AA09-7C97203F501C}"/>
              </a:ext>
            </a:extLst>
          </p:cNvPr>
          <p:cNvSpPr/>
          <p:nvPr/>
        </p:nvSpPr>
        <p:spPr>
          <a:xfrm>
            <a:off x="2260600" y="6230035"/>
            <a:ext cx="721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Lin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</a:t>
            </a:r>
            <a:r>
              <a:rPr lang="zh-CN" altLang="en-US" dirty="0"/>
              <a:t> </a:t>
            </a:r>
            <a:r>
              <a:rPr lang="en-US" altLang="zh-CN" dirty="0"/>
              <a:t>2019.</a:t>
            </a:r>
            <a:r>
              <a:rPr lang="zh-CN" altLang="en-US" dirty="0"/>
              <a:t> CommonGen: A Constrained Text Generation Dataset Towards Generative Commonsense Reasoning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3DA9F53-E7F1-0B4A-85E0-7BED60A81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264" y="854364"/>
            <a:ext cx="7308273" cy="54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487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EE2095-D463-8642-AEDF-66BEE7E27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0D973B-78A3-2545-A95B-D3C54150A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answering,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comprehension,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inference</a:t>
            </a:r>
          </a:p>
          <a:p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(dialog/story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generation)</a:t>
            </a:r>
          </a:p>
          <a:p>
            <a:r>
              <a:rPr kumimoji="1" lang="en-US" altLang="zh-CN" dirty="0"/>
              <a:t>Generative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commonsense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reasoning</a:t>
            </a:r>
          </a:p>
        </p:txBody>
      </p:sp>
    </p:spTree>
    <p:extLst>
      <p:ext uri="{BB962C8B-B14F-4D97-AF65-F5344CB8AC3E}">
        <p14:creationId xmlns:p14="http://schemas.microsoft.com/office/powerpoint/2010/main" val="23625859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EB580E-4688-BC49-A498-C8621CBF0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papers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CoAI</a:t>
            </a:r>
            <a:r>
              <a:rPr kumimoji="1" lang="zh-CN" altLang="en-US" dirty="0"/>
              <a:t> </a:t>
            </a:r>
            <a:r>
              <a:rPr kumimoji="1" lang="en-US" altLang="zh-CN" dirty="0"/>
              <a:t>group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8E4750-2B0E-2044-9F4F-833002C01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Hao Zhou, Tom Yang, Minlie Huang, Haizhou Zhao, Jingfang Xu, Xiaoyan Zhu.</a:t>
            </a:r>
            <a:r>
              <a:rPr lang="zh-CN" altLang="en-US" dirty="0"/>
              <a:t> </a:t>
            </a:r>
            <a:r>
              <a:rPr lang="en-US" altLang="zh-CN" b="1" dirty="0"/>
              <a:t>Commonsense Knowledge Aware Conversation Generation with Graph Attention.</a:t>
            </a:r>
            <a:r>
              <a:rPr lang="en-US" altLang="zh-CN" dirty="0"/>
              <a:t> IJCAI-ECAI 2018, Stockholm, Sweden. [</a:t>
            </a:r>
            <a:r>
              <a:rPr lang="en-US" altLang="zh-CN" dirty="0">
                <a:solidFill>
                  <a:srgbClr val="0A00FF"/>
                </a:solidFill>
              </a:rPr>
              <a:t>IJCAI2018 Distinguished Paper</a:t>
            </a:r>
            <a:r>
              <a:rPr lang="en-US" altLang="zh-CN" dirty="0"/>
              <a:t>]</a:t>
            </a:r>
          </a:p>
          <a:p>
            <a:r>
              <a:rPr lang="en-US" altLang="zh-CN" dirty="0"/>
              <a:t>Jian Guan, Yansen Wang, Minlie Huang.</a:t>
            </a:r>
            <a:r>
              <a:rPr lang="zh-CN" altLang="en-US" dirty="0"/>
              <a:t> </a:t>
            </a:r>
            <a:r>
              <a:rPr lang="en-US" altLang="zh-CN" b="1" dirty="0"/>
              <a:t>Story Ending Generation with Incremental Encoding and Commonsense Knowledge.</a:t>
            </a:r>
            <a:r>
              <a:rPr lang="en-US" altLang="zh-CN" dirty="0"/>
              <a:t> AAAI 2019, Honolulu, Hawaii, USA</a:t>
            </a:r>
          </a:p>
          <a:p>
            <a:r>
              <a:rPr lang="en-US" altLang="zh-CN" dirty="0"/>
              <a:t>Jian Guan, Fei Huang, Zhihao Zhao, Minlie Huang.</a:t>
            </a:r>
            <a:r>
              <a:rPr lang="zh-CN" altLang="en-US" dirty="0"/>
              <a:t> </a:t>
            </a:r>
            <a:r>
              <a:rPr lang="en-US" altLang="zh-CN" b="1" dirty="0"/>
              <a:t>A Knowledge-Enhanced Pretraining Model for Commonsense Story Generation.</a:t>
            </a:r>
            <a:r>
              <a:rPr lang="en-US" altLang="zh-CN" dirty="0"/>
              <a:t> TACL 2020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95134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8855" y="20638"/>
            <a:ext cx="10369184" cy="922114"/>
          </a:xfrm>
        </p:spPr>
        <p:txBody>
          <a:bodyPr/>
          <a:lstStyle/>
          <a:p>
            <a:r>
              <a:rPr kumimoji="1" lang="en-US" altLang="zh-CN" dirty="0"/>
              <a:t>Thanks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/>
              <a:t>Attention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5555" y="1219836"/>
            <a:ext cx="11567339" cy="4525963"/>
          </a:xfrm>
        </p:spPr>
        <p:txBody>
          <a:bodyPr>
            <a:normAutofit/>
          </a:bodyPr>
          <a:lstStyle/>
          <a:p>
            <a:r>
              <a:rPr kumimoji="1" lang="en-US" altLang="zh-CN" sz="2800" dirty="0"/>
              <a:t>Contact:</a:t>
            </a:r>
          </a:p>
          <a:p>
            <a:pPr lvl="1"/>
            <a:r>
              <a:rPr kumimoji="1" lang="en-US" altLang="zh-CN" sz="2400" dirty="0" err="1"/>
              <a:t>Minlie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Huang,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Tsinghua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University</a:t>
            </a:r>
          </a:p>
          <a:p>
            <a:pPr lvl="1"/>
            <a:r>
              <a:rPr kumimoji="1" lang="en-US" altLang="zh-CN" sz="2400" dirty="0">
                <a:hlinkClick r:id="rId3"/>
              </a:rPr>
              <a:t>aihuang@tsinghua.edu.cn</a:t>
            </a:r>
            <a:r>
              <a:rPr kumimoji="1" lang="zh-CN" altLang="en-US" sz="2400" dirty="0"/>
              <a:t> </a:t>
            </a:r>
            <a:endParaRPr kumimoji="1" lang="en-US" altLang="zh-CN" sz="2400" dirty="0"/>
          </a:p>
          <a:p>
            <a:pPr lvl="1"/>
            <a:r>
              <a:rPr kumimoji="1" lang="en-US" altLang="zh-CN" sz="2400" dirty="0">
                <a:hlinkClick r:id="rId4"/>
              </a:rPr>
              <a:t>http://coai.cs.tsinghua.edu.cn/hml</a:t>
            </a:r>
            <a:r>
              <a:rPr kumimoji="1" lang="zh-CN" altLang="en-US" sz="2100" dirty="0"/>
              <a:t> </a:t>
            </a:r>
            <a:endParaRPr kumimoji="1" lang="en-US" altLang="zh-CN" sz="2100" dirty="0"/>
          </a:p>
          <a:p>
            <a:pPr lvl="1"/>
            <a:r>
              <a:rPr kumimoji="1" lang="en-US" altLang="zh-CN" sz="2400" dirty="0">
                <a:hlinkClick r:id="rId5"/>
              </a:rPr>
              <a:t>http://coai.cs.tsinghua.edu.cn/dialtk</a:t>
            </a:r>
            <a:r>
              <a:rPr kumimoji="1" lang="zh-CN" altLang="en-US" sz="2400" dirty="0"/>
              <a:t>  </a:t>
            </a:r>
            <a:endParaRPr kumimoji="1" lang="en-US" altLang="zh-CN" sz="2400" dirty="0"/>
          </a:p>
          <a:p>
            <a:pPr lvl="1"/>
            <a:endParaRPr kumimoji="1" lang="en-US" altLang="zh-CN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inghu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7030A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Tsinghua</Template>
  <TotalTime>17386</TotalTime>
  <Words>2590</Words>
  <Application>Microsoft Macintosh PowerPoint</Application>
  <PresentationFormat>宽屏</PresentationFormat>
  <Paragraphs>372</Paragraphs>
  <Slides>39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2" baseType="lpstr">
      <vt:lpstr>等线</vt:lpstr>
      <vt:lpstr>黑体</vt:lpstr>
      <vt:lpstr>宋体</vt:lpstr>
      <vt:lpstr>Arial</vt:lpstr>
      <vt:lpstr>Calibri</vt:lpstr>
      <vt:lpstr>Cambria Math</vt:lpstr>
      <vt:lpstr>Courier</vt:lpstr>
      <vt:lpstr>Georgia</vt:lpstr>
      <vt:lpstr>Mangal</vt:lpstr>
      <vt:lpstr>Times New Roman</vt:lpstr>
      <vt:lpstr>Wingdings</vt:lpstr>
      <vt:lpstr>Wingdings 2</vt:lpstr>
      <vt:lpstr>Tsinghua</vt:lpstr>
      <vt:lpstr>Commonsense Knowledge and Language Generation</vt:lpstr>
      <vt:lpstr>Knowledge</vt:lpstr>
      <vt:lpstr>Knowledge Types</vt:lpstr>
      <vt:lpstr>Knowledge – world facts </vt:lpstr>
      <vt:lpstr>Knowledge – commonsense </vt:lpstr>
      <vt:lpstr>Commonsense Knowledge </vt:lpstr>
      <vt:lpstr>Commonsense Knowledge </vt:lpstr>
      <vt:lpstr>Commonsense Knowledge </vt:lpstr>
      <vt:lpstr>Knowledge– commonsense </vt:lpstr>
      <vt:lpstr>Statistical Language Models</vt:lpstr>
      <vt:lpstr>Neural Language Models</vt:lpstr>
      <vt:lpstr>Neural Language Models</vt:lpstr>
      <vt:lpstr>Problems to be Answered</vt:lpstr>
      <vt:lpstr>RNN language models have commonsense?</vt:lpstr>
      <vt:lpstr>RNN language models have commonsense?</vt:lpstr>
      <vt:lpstr>RNN LMs have factual knowledge?</vt:lpstr>
      <vt:lpstr>RNN LMs have factual knowledge?</vt:lpstr>
      <vt:lpstr>Commonsense Story Ending Generation</vt:lpstr>
      <vt:lpstr>Commonsense Story Ending Generation</vt:lpstr>
      <vt:lpstr>Commonsense Story Ending Generation</vt:lpstr>
      <vt:lpstr>Commonsense Story Ending Generation</vt:lpstr>
      <vt:lpstr>General pretraining model (GPT)</vt:lpstr>
      <vt:lpstr>GPT has commonsense?</vt:lpstr>
      <vt:lpstr>GPT has commonsense?</vt:lpstr>
      <vt:lpstr>Story Generation with GPT2</vt:lpstr>
      <vt:lpstr>Commonsense Story Generation</vt:lpstr>
      <vt:lpstr>Commonsense Story Generation</vt:lpstr>
      <vt:lpstr>PowerPoint 演示文稿</vt:lpstr>
      <vt:lpstr>Training with knowledge resources</vt:lpstr>
      <vt:lpstr>Training with classification loss</vt:lpstr>
      <vt:lpstr>Training with classification loss</vt:lpstr>
      <vt:lpstr>Results – automatic evaluation</vt:lpstr>
      <vt:lpstr>Results – better logic</vt:lpstr>
      <vt:lpstr>Results </vt:lpstr>
      <vt:lpstr>New Trends: Generative CS Reasoning</vt:lpstr>
      <vt:lpstr>New Trends: Generative CS Reasoning</vt:lpstr>
      <vt:lpstr>Summary</vt:lpstr>
      <vt:lpstr>Recent papers from CoAI group</vt:lpstr>
      <vt:lpstr>Thanks for Your Attention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新闻和用户生成内容的交互分析</dc:title>
  <dc:creator>Lei Hou</dc:creator>
  <cp:lastModifiedBy>Microsoft Office User</cp:lastModifiedBy>
  <cp:revision>5558</cp:revision>
  <cp:lastPrinted>2019-12-16T03:09:38Z</cp:lastPrinted>
  <dcterms:created xsi:type="dcterms:W3CDTF">2013-09-16T02:46:00Z</dcterms:created>
  <dcterms:modified xsi:type="dcterms:W3CDTF">2020-01-11T01:42:40Z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